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304" r:id="rId2"/>
    <p:sldId id="265" r:id="rId3"/>
    <p:sldId id="277" r:id="rId4"/>
    <p:sldId id="312" r:id="rId5"/>
    <p:sldId id="320" r:id="rId6"/>
    <p:sldId id="305" r:id="rId7"/>
    <p:sldId id="306" r:id="rId8"/>
    <p:sldId id="315" r:id="rId9"/>
    <p:sldId id="325" r:id="rId10"/>
    <p:sldId id="308" r:id="rId11"/>
    <p:sldId id="310" r:id="rId12"/>
    <p:sldId id="311" r:id="rId13"/>
    <p:sldId id="307" r:id="rId14"/>
    <p:sldId id="309" r:id="rId15"/>
    <p:sldId id="313" r:id="rId16"/>
    <p:sldId id="319" r:id="rId17"/>
    <p:sldId id="318" r:id="rId18"/>
  </p:sldIdLst>
  <p:sldSz cx="12192000" cy="6858000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6E66E65-DF18-491A-B3EA-115C119B40F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381BAD-09AF-44CE-BF0D-CB739195127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28306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FA5BCA-9ED8-44B2-84FC-2152769DC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04ABC0-C90D-4718-A81E-56A6AE08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D186BA-7EE2-4C8C-9286-7545F4CF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C36CA8-2FD0-44F2-9316-B13EAA4F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6B2BDF-4AF1-40CC-8DAC-159FBB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9382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D25F30-4FC4-4BFA-AA59-423F4184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1D1D30-3A63-431F-AE77-E707E5BDB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FC09F5-3427-4F9B-86CB-0BB33208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759DA9-B95F-4B31-8DA4-FA06ECD1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C687A3-7CFF-4756-BD6A-9A66277F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1365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F39761A-9ED5-4F1E-B5D8-CDCD829E5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217733-2D59-475A-A159-D6A45E89D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26FA35-8421-424F-8540-FB7331DF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EEDA4C-0D29-4579-A8EC-D6A2CCEF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77AD00-C004-4033-9CC7-B73AD819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3232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9CEFAC-544C-434D-98AD-994DAAA8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45A67D-C4E3-47E2-B0AB-34DB0E146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EEA411-0205-49E6-B90E-74A3CFB0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9E2B90-1820-4EC2-8401-7E98FE7E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68691C-3D5F-431F-9F98-BBEAD5C8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814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9989D2-B0CC-4E29-BDF3-CD28472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2B986F-2A56-4DE4-9F79-1F0C89F1E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030812-D874-4172-BD18-0A151C2E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305816-23F8-4EC5-8A95-2ADD3D7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7FDC85-19AD-4EA2-9A8B-48C4F13A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15790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E44E8F-A7F0-4DC4-BA6F-50C067CF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DEEC52-FB4B-466C-86EC-DA12C611B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BE6F837-50D4-4081-8BE4-F8B347B53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5E1EBB-E82D-4FD4-91FC-79A84422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D3D418-6D50-4FBA-8980-274939F5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82C0AA-76B5-4946-A29D-B50B6CB0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10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009C93-C8F2-4753-AAF9-C62CE93A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C3CE44-24C7-4FD0-837E-4F666BD5B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1B2639-70A6-45E2-A6EA-EB634DD31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E5C2C46-F7EF-4042-8352-173FD4CF2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326CBB3-820B-496E-9748-B2D27E6B3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89C660-E73D-487F-9CE1-E8CEFEEC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974017D-189A-48F7-B07E-49374627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166E5C6-7FA1-4072-B806-1968BFF8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45614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72E71-6D31-4C00-B56A-068F97AC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0C9E05B-4013-4EAA-AC3F-CB69FC0D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B6FFC2-B6C2-40C2-9AF1-47177588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E4C0C4F-3667-40F7-9635-A01060DD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4895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4663F5-1ABD-43EC-A09F-E93B8D4B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94E0983-F797-4A80-9B7E-D0C4DCD2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F08D7F-A372-4C70-B40C-8682F6E6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7070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192FE8-14F5-4BD3-A648-8C37647F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838018-B13A-448A-AEE2-4D90F792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C301FBB-304D-404B-BC81-E71824979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A9C90-9A38-43D7-8F51-4E94E8B0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8C8DE3-89FA-4215-93F8-059FB346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D0BA31-4A98-4F11-AB4D-477CC21C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6512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36FAEF-393E-407A-9D60-6D85591C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B2FC03F-9911-4C35-9801-3AD5FD3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AB344F-76ED-4912-BC33-84B3776F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1627E0-CAF2-4D37-8474-3ACDCF96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13BB7B-7385-4C46-84EC-F1A04401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EF23E0-646B-4BF9-B9B4-DDF00F29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51271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C2A594E-4ED8-4C65-85F5-11636759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246C65-AFB7-4658-A112-1D6F1E493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13EE2A-C132-4B51-9D70-7A96F9459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0718-7744-43B7-A894-5007E4AA3EBD}" type="datetimeFigureOut">
              <a:rPr lang="ar-OM" smtClean="0"/>
              <a:t>26/08/1446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8B50D8-408B-4A24-B66D-93E39D4AE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49055F-9289-4B7E-AACA-A6FFE873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7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7CAA70-173E-49D4-903A-C7922A9F4E9F}"/>
              </a:ext>
            </a:extLst>
          </p:cNvPr>
          <p:cNvSpPr txBox="1"/>
          <p:nvPr/>
        </p:nvSpPr>
        <p:spPr>
          <a:xfrm rot="699381">
            <a:off x="6954890" y="5320131"/>
            <a:ext cx="1929608" cy="102335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/>
              <a:t>4-البدل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DFE5730-3174-4E95-BFA7-81D784BE13DB}"/>
              </a:ext>
            </a:extLst>
          </p:cNvPr>
          <p:cNvSpPr txBox="1"/>
          <p:nvPr/>
        </p:nvSpPr>
        <p:spPr>
          <a:xfrm rot="699381">
            <a:off x="9537284" y="4423349"/>
            <a:ext cx="2438163" cy="1023357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/>
              <a:t>1- النعت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C843AF-7039-4FEA-B258-4C99DA6BC991}"/>
              </a:ext>
            </a:extLst>
          </p:cNvPr>
          <p:cNvSpPr txBox="1"/>
          <p:nvPr/>
        </p:nvSpPr>
        <p:spPr>
          <a:xfrm>
            <a:off x="9265300" y="1147537"/>
            <a:ext cx="2182547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800" b="1" dirty="0"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التوابع </a:t>
            </a:r>
            <a:endParaRPr lang="ar-SA" sz="4400" b="1" dirty="0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00D41B36-0D9B-4105-A34A-E75E097CA0C9}"/>
              </a:ext>
            </a:extLst>
          </p:cNvPr>
          <p:cNvGrpSpPr/>
          <p:nvPr/>
        </p:nvGrpSpPr>
        <p:grpSpPr>
          <a:xfrm>
            <a:off x="4084322" y="95804"/>
            <a:ext cx="7969364" cy="751312"/>
            <a:chOff x="5107619" y="228849"/>
            <a:chExt cx="7084381" cy="658457"/>
          </a:xfrm>
        </p:grpSpPr>
        <p:sp>
          <p:nvSpPr>
            <p:cNvPr id="10" name="عنوان 1">
              <a:extLst>
                <a:ext uri="{FF2B5EF4-FFF2-40B4-BE49-F238E27FC236}">
                  <a16:creationId xmlns:a16="http://schemas.microsoft.com/office/drawing/2014/main" id="{2132E3FA-0B9B-475F-B7B2-7CB3A7B21709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+mn-lt"/>
                  <a:cs typeface="Barada Reqa" pitchFamily="2" charset="-78"/>
                </a:rPr>
                <a:t>النحو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 :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5C767F8F-7BF2-4AB3-B42D-17936C777170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848E396-CBBA-4FAB-B43A-B74AF8B6730C}"/>
              </a:ext>
            </a:extLst>
          </p:cNvPr>
          <p:cNvSpPr txBox="1"/>
          <p:nvPr/>
        </p:nvSpPr>
        <p:spPr>
          <a:xfrm rot="699381">
            <a:off x="8788832" y="5441428"/>
            <a:ext cx="2419695" cy="10233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/>
              <a:t>2- العطف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2686C3D-52E0-47FF-B161-B054C863841A}"/>
              </a:ext>
            </a:extLst>
          </p:cNvPr>
          <p:cNvSpPr txBox="1"/>
          <p:nvPr/>
        </p:nvSpPr>
        <p:spPr>
          <a:xfrm rot="699381">
            <a:off x="7333445" y="4299866"/>
            <a:ext cx="2421217" cy="102335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/>
              <a:t>3-التوكيد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98849F6-397D-4107-9E67-C60212245C6B}"/>
              </a:ext>
            </a:extLst>
          </p:cNvPr>
          <p:cNvSpPr txBox="1"/>
          <p:nvPr/>
        </p:nvSpPr>
        <p:spPr>
          <a:xfrm>
            <a:off x="6556180" y="2636074"/>
            <a:ext cx="5418239" cy="107721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ar-OM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لأنّها</a:t>
            </a:r>
            <a:r>
              <a:rPr lang="ar-OM" sz="2000" b="0" dirty="0"/>
              <a:t> </a:t>
            </a:r>
            <a:r>
              <a:rPr lang="ar-OM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تتبع ما قبلها في الحُكم الإعرابيّ، وهي عبارة عن أربعة أنواع.</a:t>
            </a:r>
          </a:p>
        </p:txBody>
      </p:sp>
      <p:pic>
        <p:nvPicPr>
          <p:cNvPr id="1026" name="Picture 2" descr="صور قطار مجانية للأطفال ، قم بتنزيل قصاصة فنية مجانية ، قصاصة فنية مجانية -  آخر">
            <a:extLst>
              <a:ext uri="{FF2B5EF4-FFF2-40B4-BE49-F238E27FC236}">
                <a16:creationId xmlns:a16="http://schemas.microsoft.com/office/drawing/2014/main" id="{89BB2FA3-AB1F-4E45-A6CB-D9691DA9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426" y="1052392"/>
            <a:ext cx="5919947" cy="26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F9AA5AF-20D1-45C2-98BA-1A88C21DEA22}"/>
              </a:ext>
            </a:extLst>
          </p:cNvPr>
          <p:cNvSpPr txBox="1"/>
          <p:nvPr/>
        </p:nvSpPr>
        <p:spPr>
          <a:xfrm rot="699381">
            <a:off x="1320953" y="4215508"/>
            <a:ext cx="1586164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/>
              <a:t>التابع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AF048C1-DC69-45B4-99F2-1BA12A86020B}"/>
              </a:ext>
            </a:extLst>
          </p:cNvPr>
          <p:cNvSpPr txBox="1"/>
          <p:nvPr/>
        </p:nvSpPr>
        <p:spPr>
          <a:xfrm rot="699381">
            <a:off x="3786550" y="4474571"/>
            <a:ext cx="1931132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/>
              <a:t>المتبوع</a:t>
            </a:r>
          </a:p>
        </p:txBody>
      </p:sp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49852927-CF42-4701-A3E6-0925912F9909}"/>
              </a:ext>
            </a:extLst>
          </p:cNvPr>
          <p:cNvCxnSpPr>
            <a:cxnSpLocks/>
          </p:cNvCxnSpPr>
          <p:nvPr/>
        </p:nvCxnSpPr>
        <p:spPr>
          <a:xfrm>
            <a:off x="4077112" y="3753686"/>
            <a:ext cx="426430" cy="1057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FCF26F06-D6E9-487E-A120-C2409BFC8DEE}"/>
              </a:ext>
            </a:extLst>
          </p:cNvPr>
          <p:cNvCxnSpPr>
            <a:cxnSpLocks/>
          </p:cNvCxnSpPr>
          <p:nvPr/>
        </p:nvCxnSpPr>
        <p:spPr>
          <a:xfrm flipH="1">
            <a:off x="2358924" y="3616047"/>
            <a:ext cx="102964" cy="8813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7" grpId="0" animBg="1"/>
      <p:bldP spid="19" grpId="0" animBg="1"/>
      <p:bldP spid="20" grpId="0" animBg="1"/>
      <p:bldP spid="4" grpId="0" animBg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DB4362E-DFF8-431D-AB35-06C8D3929641}"/>
              </a:ext>
            </a:extLst>
          </p:cNvPr>
          <p:cNvGrpSpPr/>
          <p:nvPr/>
        </p:nvGrpSpPr>
        <p:grpSpPr>
          <a:xfrm>
            <a:off x="4084322" y="76390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7E53F2F3-6FF6-48E5-B758-8086BFBA2553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5D6CF72E-092B-411B-BFF8-0F505A3D321E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67CC8A2-94EF-41E9-8B52-456B54ECC23C}"/>
              </a:ext>
            </a:extLst>
          </p:cNvPr>
          <p:cNvCxnSpPr>
            <a:cxnSpLocks/>
          </p:cNvCxnSpPr>
          <p:nvPr/>
        </p:nvCxnSpPr>
        <p:spPr>
          <a:xfrm>
            <a:off x="3526972" y="1390261"/>
            <a:ext cx="0" cy="509451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94072AE-8E27-4966-8829-76AF3FDA3960}"/>
              </a:ext>
            </a:extLst>
          </p:cNvPr>
          <p:cNvSpPr txBox="1"/>
          <p:nvPr/>
        </p:nvSpPr>
        <p:spPr>
          <a:xfrm rot="20990712">
            <a:off x="481682" y="838845"/>
            <a:ext cx="219898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الخلاصة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31036A2-255A-43FB-87B7-3BF0FA9BE90D}"/>
              </a:ext>
            </a:extLst>
          </p:cNvPr>
          <p:cNvSpPr txBox="1"/>
          <p:nvPr/>
        </p:nvSpPr>
        <p:spPr>
          <a:xfrm>
            <a:off x="3849907" y="1023095"/>
            <a:ext cx="790355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3200" b="1" dirty="0"/>
              <a:t>              </a:t>
            </a:r>
            <a:r>
              <a:rPr lang="ar-OM" sz="3200" b="1" dirty="0">
                <a:latin typeface="Calibri" panose="020F0502020204030204" pitchFamily="34" charset="0"/>
                <a:cs typeface="Calibri" panose="020F0502020204030204" pitchFamily="34" charset="0"/>
              </a:rPr>
              <a:t>1-ركبت الحصانَ الجميلَ. </a:t>
            </a:r>
          </a:p>
          <a:p>
            <a:r>
              <a:rPr lang="ar-OM" sz="3200" b="1" dirty="0">
                <a:latin typeface="Calibri" panose="020F0502020204030204" pitchFamily="34" charset="0"/>
                <a:cs typeface="Calibri" panose="020F0502020204030204" pitchFamily="34" charset="0"/>
              </a:rPr>
              <a:t>2-نال الطلابُ المتفوقون جائزةً .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3-نجح الطالب المجتهد ، وحصل على درجات عالية . 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6DADF8-BE8F-4055-BA1F-B1398D3079FA}"/>
              </a:ext>
            </a:extLst>
          </p:cNvPr>
          <p:cNvSpPr txBox="1"/>
          <p:nvPr/>
        </p:nvSpPr>
        <p:spPr>
          <a:xfrm rot="20990712">
            <a:off x="9963377" y="838845"/>
            <a:ext cx="219898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الأمثلة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6646DFFA-3187-4724-A984-31DFC7731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78431"/>
              </p:ext>
            </p:extLst>
          </p:nvPr>
        </p:nvGraphicFramePr>
        <p:xfrm>
          <a:off x="3592293" y="3420334"/>
          <a:ext cx="8412096" cy="31984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04031">
                  <a:extLst>
                    <a:ext uri="{9D8B030D-6E8A-4147-A177-3AD203B41FA5}">
                      <a16:colId xmlns:a16="http://schemas.microsoft.com/office/drawing/2014/main" val="3252305553"/>
                    </a:ext>
                  </a:extLst>
                </a:gridCol>
                <a:gridCol w="2804031">
                  <a:extLst>
                    <a:ext uri="{9D8B030D-6E8A-4147-A177-3AD203B41FA5}">
                      <a16:colId xmlns:a16="http://schemas.microsoft.com/office/drawing/2014/main" val="2335884850"/>
                    </a:ext>
                  </a:extLst>
                </a:gridCol>
                <a:gridCol w="701007">
                  <a:extLst>
                    <a:ext uri="{9D8B030D-6E8A-4147-A177-3AD203B41FA5}">
                      <a16:colId xmlns:a16="http://schemas.microsoft.com/office/drawing/2014/main" val="156218264"/>
                    </a:ext>
                  </a:extLst>
                </a:gridCol>
                <a:gridCol w="701010">
                  <a:extLst>
                    <a:ext uri="{9D8B030D-6E8A-4147-A177-3AD203B41FA5}">
                      <a16:colId xmlns:a16="http://schemas.microsoft.com/office/drawing/2014/main" val="1645362670"/>
                    </a:ext>
                  </a:extLst>
                </a:gridCol>
                <a:gridCol w="701010">
                  <a:extLst>
                    <a:ext uri="{9D8B030D-6E8A-4147-A177-3AD203B41FA5}">
                      <a16:colId xmlns:a16="http://schemas.microsoft.com/office/drawing/2014/main" val="1056854157"/>
                    </a:ext>
                  </a:extLst>
                </a:gridCol>
                <a:gridCol w="701007">
                  <a:extLst>
                    <a:ext uri="{9D8B030D-6E8A-4147-A177-3AD203B41FA5}">
                      <a16:colId xmlns:a16="http://schemas.microsoft.com/office/drawing/2014/main" val="1960233440"/>
                    </a:ext>
                  </a:extLst>
                </a:gridCol>
              </a:tblGrid>
              <a:tr h="476316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التابع </a:t>
                      </a:r>
                    </a:p>
                    <a:p>
                      <a:pPr algn="ctr" rtl="1"/>
                      <a:r>
                        <a:rPr lang="ar-SA" sz="3200" u="sng" dirty="0">
                          <a:solidFill>
                            <a:schemeClr val="tx1"/>
                          </a:solidFill>
                        </a:rPr>
                        <a:t>النعت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 و إعرابه</a:t>
                      </a:r>
                      <a:endParaRPr lang="ar-OM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المتبوع </a:t>
                      </a:r>
                    </a:p>
                    <a:p>
                      <a:pPr algn="ctr" rtl="1"/>
                      <a:r>
                        <a:rPr lang="ar-SA" sz="3200" u="sng" dirty="0">
                          <a:solidFill>
                            <a:schemeClr val="tx1"/>
                          </a:solidFill>
                        </a:rPr>
                        <a:t>المنعوت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و إعرابه </a:t>
                      </a:r>
                      <a:endParaRPr lang="ar-OM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التطابق</a:t>
                      </a:r>
                      <a:r>
                        <a:rPr lang="ar-SA" sz="2400" dirty="0"/>
                        <a:t> </a:t>
                      </a:r>
                      <a:endParaRPr lang="ar-OM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52870"/>
                  </a:ext>
                </a:extLst>
              </a:tr>
              <a:tr h="898474">
                <a:tc vMerge="1">
                  <a:txBody>
                    <a:bodyPr/>
                    <a:lstStyle/>
                    <a:p>
                      <a:pPr algn="ctr" rtl="1"/>
                      <a:endParaRPr lang="ar-OM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OM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الإعراب</a:t>
                      </a:r>
                      <a:endParaRPr lang="ar-OM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النوع</a:t>
                      </a:r>
                      <a:endParaRPr lang="ar-OM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العدد</a:t>
                      </a:r>
                      <a:endParaRPr lang="ar-OM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التعريف و التنكير </a:t>
                      </a:r>
                      <a:endParaRPr lang="ar-OM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331204"/>
                  </a:ext>
                </a:extLst>
              </a:tr>
              <a:tr h="45592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487988"/>
                  </a:ext>
                </a:extLst>
              </a:tr>
              <a:tr h="45592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946288"/>
                  </a:ext>
                </a:extLst>
              </a:tr>
              <a:tr h="45592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276825"/>
                  </a:ext>
                </a:extLst>
              </a:tr>
              <a:tr h="45592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585542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ABEE8D-05C9-4A22-B870-2AE42C898E1E}"/>
              </a:ext>
            </a:extLst>
          </p:cNvPr>
          <p:cNvSpPr txBox="1"/>
          <p:nvPr/>
        </p:nvSpPr>
        <p:spPr>
          <a:xfrm>
            <a:off x="10904377" y="4738415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الجميل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9BB48C6-EDF9-49ED-A092-4A5C4D7DF464}"/>
              </a:ext>
            </a:extLst>
          </p:cNvPr>
          <p:cNvSpPr txBox="1"/>
          <p:nvPr/>
        </p:nvSpPr>
        <p:spPr>
          <a:xfrm>
            <a:off x="9189848" y="4798434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(صفة منصوبة)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A38284-7265-418B-830C-9289FB68DAAE}"/>
              </a:ext>
            </a:extLst>
          </p:cNvPr>
          <p:cNvSpPr txBox="1"/>
          <p:nvPr/>
        </p:nvSpPr>
        <p:spPr>
          <a:xfrm>
            <a:off x="10898325" y="5179398"/>
            <a:ext cx="1143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المتفوقون</a:t>
            </a:r>
            <a:endParaRPr lang="ar-SA" sz="28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9C3540-CF11-4C91-9387-1D48405D9338}"/>
              </a:ext>
            </a:extLst>
          </p:cNvPr>
          <p:cNvSpPr txBox="1"/>
          <p:nvPr/>
        </p:nvSpPr>
        <p:spPr>
          <a:xfrm>
            <a:off x="9147459" y="5210175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(صفة مرفوعة)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ABB32B4-98F3-4039-B59F-8ECCDC97A0D2}"/>
              </a:ext>
            </a:extLst>
          </p:cNvPr>
          <p:cNvSpPr txBox="1"/>
          <p:nvPr/>
        </p:nvSpPr>
        <p:spPr>
          <a:xfrm>
            <a:off x="8003902" y="4734859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الحصان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1F27AC-9B55-49DB-89FE-8FA77836C466}"/>
              </a:ext>
            </a:extLst>
          </p:cNvPr>
          <p:cNvSpPr txBox="1"/>
          <p:nvPr/>
        </p:nvSpPr>
        <p:spPr>
          <a:xfrm>
            <a:off x="6283322" y="4796414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مفعول به منصوبة</a:t>
            </a: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122DFAC-3559-43A7-A6F3-BB230B34CFAC}"/>
              </a:ext>
            </a:extLst>
          </p:cNvPr>
          <p:cNvSpPr txBox="1"/>
          <p:nvPr/>
        </p:nvSpPr>
        <p:spPr>
          <a:xfrm>
            <a:off x="8047448" y="5198060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الطلاب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02F2B4C-2E57-45C1-BEE0-BF893E75A180}"/>
              </a:ext>
            </a:extLst>
          </p:cNvPr>
          <p:cNvSpPr txBox="1"/>
          <p:nvPr/>
        </p:nvSpPr>
        <p:spPr>
          <a:xfrm>
            <a:off x="6332919" y="5258079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(فاعل مرفوع)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601507E-3877-4971-9CFA-EDF469EBEAA9}"/>
              </a:ext>
            </a:extLst>
          </p:cNvPr>
          <p:cNvSpPr txBox="1"/>
          <p:nvPr/>
        </p:nvSpPr>
        <p:spPr>
          <a:xfrm>
            <a:off x="10899711" y="5605369"/>
            <a:ext cx="1143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المجتهد</a:t>
            </a:r>
            <a:endParaRPr lang="ar-SA" sz="28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D5B5EA1-5FE4-4281-AB0D-0130DEA5A2C1}"/>
              </a:ext>
            </a:extLst>
          </p:cNvPr>
          <p:cNvSpPr txBox="1"/>
          <p:nvPr/>
        </p:nvSpPr>
        <p:spPr>
          <a:xfrm>
            <a:off x="9185182" y="5665388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(صفة مرفوعة)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803BAFD-BE9D-4801-8CAC-94798C309E5D}"/>
              </a:ext>
            </a:extLst>
          </p:cNvPr>
          <p:cNvSpPr txBox="1"/>
          <p:nvPr/>
        </p:nvSpPr>
        <p:spPr>
          <a:xfrm>
            <a:off x="8094271" y="5622017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الطالب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18885F5-F7C9-4F1D-9052-9C1EE4BA0495}"/>
              </a:ext>
            </a:extLst>
          </p:cNvPr>
          <p:cNvSpPr txBox="1"/>
          <p:nvPr/>
        </p:nvSpPr>
        <p:spPr>
          <a:xfrm>
            <a:off x="6348869" y="5655305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(فاعل مرفوع)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0FFEB54-36F6-4F0B-ACEE-FE62A446C81C}"/>
              </a:ext>
            </a:extLst>
          </p:cNvPr>
          <p:cNvSpPr txBox="1"/>
          <p:nvPr/>
        </p:nvSpPr>
        <p:spPr>
          <a:xfrm>
            <a:off x="10899711" y="6082088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عالية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68DF3B1-9E62-4551-A5E6-073CA2D7F5E4}"/>
              </a:ext>
            </a:extLst>
          </p:cNvPr>
          <p:cNvSpPr txBox="1"/>
          <p:nvPr/>
        </p:nvSpPr>
        <p:spPr>
          <a:xfrm>
            <a:off x="9185182" y="6142107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(صفة مجرورة)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630F49-A4E8-4E77-8EA3-8AB3B323ADA8}"/>
              </a:ext>
            </a:extLst>
          </p:cNvPr>
          <p:cNvSpPr txBox="1"/>
          <p:nvPr/>
        </p:nvSpPr>
        <p:spPr>
          <a:xfrm>
            <a:off x="8101121" y="6062907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درجات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BEEE414-A4C1-4EDD-BFBC-F29495988ABF}"/>
              </a:ext>
            </a:extLst>
          </p:cNvPr>
          <p:cNvSpPr txBox="1"/>
          <p:nvPr/>
        </p:nvSpPr>
        <p:spPr>
          <a:xfrm>
            <a:off x="6386592" y="6122926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(اسم مجرور )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8336373-E8B5-463A-86CB-B5A34F20F6BC}"/>
              </a:ext>
            </a:extLst>
          </p:cNvPr>
          <p:cNvSpPr txBox="1"/>
          <p:nvPr/>
        </p:nvSpPr>
        <p:spPr>
          <a:xfrm>
            <a:off x="5645019" y="4850302"/>
            <a:ext cx="754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النصب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B5ED90E-66A8-4F39-A615-9E342A1C1F8C}"/>
              </a:ext>
            </a:extLst>
          </p:cNvPr>
          <p:cNvSpPr txBox="1"/>
          <p:nvPr/>
        </p:nvSpPr>
        <p:spPr>
          <a:xfrm>
            <a:off x="4990074" y="4851065"/>
            <a:ext cx="739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مذكر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DFD0B48-04B8-4301-8C3C-CD0A458A04DC}"/>
              </a:ext>
            </a:extLst>
          </p:cNvPr>
          <p:cNvSpPr txBox="1"/>
          <p:nvPr/>
        </p:nvSpPr>
        <p:spPr>
          <a:xfrm>
            <a:off x="4276309" y="4827192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مفرد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B954DED-057B-4F26-867C-1DC55365D97E}"/>
              </a:ext>
            </a:extLst>
          </p:cNvPr>
          <p:cNvSpPr txBox="1"/>
          <p:nvPr/>
        </p:nvSpPr>
        <p:spPr>
          <a:xfrm>
            <a:off x="3590367" y="4796414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معرفة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F9690E6-DAC1-4AD0-909E-D93CB06775F2}"/>
              </a:ext>
            </a:extLst>
          </p:cNvPr>
          <p:cNvSpPr txBox="1"/>
          <p:nvPr/>
        </p:nvSpPr>
        <p:spPr>
          <a:xfrm>
            <a:off x="5645019" y="5339748"/>
            <a:ext cx="754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الرفع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70C507D-AE0F-45A8-8A91-D86409717A7F}"/>
              </a:ext>
            </a:extLst>
          </p:cNvPr>
          <p:cNvSpPr txBox="1"/>
          <p:nvPr/>
        </p:nvSpPr>
        <p:spPr>
          <a:xfrm>
            <a:off x="4990074" y="5340511"/>
            <a:ext cx="739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مذكر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1444621-40C1-4D39-93C4-F42031C09492}"/>
              </a:ext>
            </a:extLst>
          </p:cNvPr>
          <p:cNvSpPr txBox="1"/>
          <p:nvPr/>
        </p:nvSpPr>
        <p:spPr>
          <a:xfrm>
            <a:off x="4276309" y="5316638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جمع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877EE56-755A-4F14-BCF9-9FF1B14F7238}"/>
              </a:ext>
            </a:extLst>
          </p:cNvPr>
          <p:cNvSpPr txBox="1"/>
          <p:nvPr/>
        </p:nvSpPr>
        <p:spPr>
          <a:xfrm>
            <a:off x="3590367" y="5285860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معرفة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147A908-AFA0-4744-ADB7-E4346847E092}"/>
              </a:ext>
            </a:extLst>
          </p:cNvPr>
          <p:cNvSpPr txBox="1"/>
          <p:nvPr/>
        </p:nvSpPr>
        <p:spPr>
          <a:xfrm>
            <a:off x="5646945" y="5794238"/>
            <a:ext cx="754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الرفع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83C05B6-CFCC-4BF8-8525-157AD45405D8}"/>
              </a:ext>
            </a:extLst>
          </p:cNvPr>
          <p:cNvSpPr txBox="1"/>
          <p:nvPr/>
        </p:nvSpPr>
        <p:spPr>
          <a:xfrm>
            <a:off x="4992000" y="5795001"/>
            <a:ext cx="739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مذكر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618FFF5-F423-4885-949E-AB2110B09ECE}"/>
              </a:ext>
            </a:extLst>
          </p:cNvPr>
          <p:cNvSpPr txBox="1"/>
          <p:nvPr/>
        </p:nvSpPr>
        <p:spPr>
          <a:xfrm>
            <a:off x="4278235" y="5771128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مفرد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1DD45BC-85DA-43A5-A2E4-A54D1D9D0178}"/>
              </a:ext>
            </a:extLst>
          </p:cNvPr>
          <p:cNvSpPr txBox="1"/>
          <p:nvPr/>
        </p:nvSpPr>
        <p:spPr>
          <a:xfrm>
            <a:off x="3592293" y="5740350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معرفة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3F4FB9E-A81F-46FC-9209-1A269F11892C}"/>
              </a:ext>
            </a:extLst>
          </p:cNvPr>
          <p:cNvSpPr txBox="1"/>
          <p:nvPr/>
        </p:nvSpPr>
        <p:spPr>
          <a:xfrm>
            <a:off x="5646945" y="6252657"/>
            <a:ext cx="754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الجر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4DFB289-D055-4B68-87D5-1814C43A2A50}"/>
              </a:ext>
            </a:extLst>
          </p:cNvPr>
          <p:cNvSpPr txBox="1"/>
          <p:nvPr/>
        </p:nvSpPr>
        <p:spPr>
          <a:xfrm>
            <a:off x="4992000" y="6253420"/>
            <a:ext cx="739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مؤنث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A3C3DFC-9A28-4DCE-991E-179CF8D4F84F}"/>
              </a:ext>
            </a:extLst>
          </p:cNvPr>
          <p:cNvSpPr txBox="1"/>
          <p:nvPr/>
        </p:nvSpPr>
        <p:spPr>
          <a:xfrm>
            <a:off x="4294822" y="6116970"/>
            <a:ext cx="718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مفرد/ </a:t>
            </a:r>
          </a:p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جمع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D5A3796-F1EE-4BBA-A80D-03C96AEF02F5}"/>
              </a:ext>
            </a:extLst>
          </p:cNvPr>
          <p:cNvSpPr txBox="1"/>
          <p:nvPr/>
        </p:nvSpPr>
        <p:spPr>
          <a:xfrm>
            <a:off x="3573251" y="6205284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نكرة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CB28C80-BE28-47F4-B420-A4E52F2D4719}"/>
              </a:ext>
            </a:extLst>
          </p:cNvPr>
          <p:cNvSpPr txBox="1"/>
          <p:nvPr/>
        </p:nvSpPr>
        <p:spPr>
          <a:xfrm rot="20940903">
            <a:off x="70392" y="1498902"/>
            <a:ext cx="317222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/>
              <a:t>1-النعت الحقيقي :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D169D2C-371A-4668-922F-3B600CB558CC}"/>
              </a:ext>
            </a:extLst>
          </p:cNvPr>
          <p:cNvSpPr txBox="1"/>
          <p:nvPr/>
        </p:nvSpPr>
        <p:spPr>
          <a:xfrm>
            <a:off x="177148" y="2438867"/>
            <a:ext cx="328450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يدل على صفة في المتبوع نفسه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5072834-EB37-425A-85F5-AA7AB06D7AE1}"/>
              </a:ext>
            </a:extLst>
          </p:cNvPr>
          <p:cNvSpPr txBox="1"/>
          <p:nvPr/>
        </p:nvSpPr>
        <p:spPr>
          <a:xfrm rot="429689">
            <a:off x="738542" y="3706685"/>
            <a:ext cx="227555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أوجه التطابق :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3230B207-9DA9-474A-A254-9DCB4924AE27}"/>
              </a:ext>
            </a:extLst>
          </p:cNvPr>
          <p:cNvSpPr txBox="1"/>
          <p:nvPr/>
        </p:nvSpPr>
        <p:spPr>
          <a:xfrm>
            <a:off x="572130" y="4295448"/>
            <a:ext cx="279226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يطابق النعت المنعوت في أربعة هي : </a:t>
            </a:r>
          </a:p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1-الإعراب </a:t>
            </a:r>
          </a:p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2-النوع ( الجنس) </a:t>
            </a:r>
          </a:p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3-العدد. </a:t>
            </a:r>
          </a:p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4-التعريف و التنكير .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526E190-6624-4E54-89FB-A53E0AA37C0B}"/>
              </a:ext>
            </a:extLst>
          </p:cNvPr>
          <p:cNvSpPr txBox="1"/>
          <p:nvPr/>
        </p:nvSpPr>
        <p:spPr>
          <a:xfrm>
            <a:off x="10907180" y="4737805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الجميل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C3C9DDDF-BA71-4311-8C8F-F601657EFE19}"/>
              </a:ext>
            </a:extLst>
          </p:cNvPr>
          <p:cNvSpPr txBox="1"/>
          <p:nvPr/>
        </p:nvSpPr>
        <p:spPr>
          <a:xfrm>
            <a:off x="9192651" y="4797824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(صفة منصوبة) </a:t>
            </a:r>
          </a:p>
        </p:txBody>
      </p:sp>
    </p:spTree>
    <p:extLst>
      <p:ext uri="{BB962C8B-B14F-4D97-AF65-F5344CB8AC3E}">
        <p14:creationId xmlns:p14="http://schemas.microsoft.com/office/powerpoint/2010/main" val="39613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  <p:bldP spid="45" grpId="0" animBg="1"/>
      <p:bldP spid="46" grpId="0" animBg="1"/>
      <p:bldP spid="47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2D25709-115C-4B05-8654-D4C135E2B6F2}"/>
              </a:ext>
            </a:extLst>
          </p:cNvPr>
          <p:cNvGrpSpPr/>
          <p:nvPr/>
        </p:nvGrpSpPr>
        <p:grpSpPr>
          <a:xfrm>
            <a:off x="4084322" y="123043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467E0573-5959-4F8D-82B7-161B4C63D9C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462B40E-1082-41F4-8F5C-34F9E8E31B24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1662BC-F051-4A75-BC2A-B828CAA5E56E}"/>
              </a:ext>
            </a:extLst>
          </p:cNvPr>
          <p:cNvSpPr txBox="1"/>
          <p:nvPr/>
        </p:nvSpPr>
        <p:spPr>
          <a:xfrm>
            <a:off x="5349751" y="2156208"/>
            <a:ext cx="6332176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كرم المدير عاملا نشيطا . </a:t>
            </a:r>
            <a:r>
              <a:rPr lang="ar-SA" sz="4400" b="1" dirty="0"/>
              <a:t>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AC8B5-0FFC-4AB8-A20B-86FEA85DFCAC}"/>
              </a:ext>
            </a:extLst>
          </p:cNvPr>
          <p:cNvSpPr txBox="1"/>
          <p:nvPr/>
        </p:nvSpPr>
        <p:spPr>
          <a:xfrm>
            <a:off x="5594949" y="3262602"/>
            <a:ext cx="6086978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هاتان سيارتان جميلتان . </a:t>
            </a:r>
            <a:r>
              <a:rPr lang="ar-SA" sz="4400" b="1" dirty="0"/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8D7D80-6DDA-44D5-9FD7-B99DD76C222C}"/>
              </a:ext>
            </a:extLst>
          </p:cNvPr>
          <p:cNvSpPr txBox="1"/>
          <p:nvPr/>
        </p:nvSpPr>
        <p:spPr>
          <a:xfrm>
            <a:off x="2514291" y="1180723"/>
            <a:ext cx="8509561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حددي النعت  ومنعوته وبيني  نوعه . </a:t>
            </a:r>
            <a:r>
              <a:rPr lang="ar-SA" sz="4400" b="1" dirty="0"/>
              <a:t> </a:t>
            </a: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3E82EA59-8771-4E2A-B4FA-ADF047577D16}"/>
              </a:ext>
            </a:extLst>
          </p:cNvPr>
          <p:cNvGraphicFramePr>
            <a:graphicFrameLocks noGrp="1"/>
          </p:cNvGraphicFramePr>
          <p:nvPr/>
        </p:nvGraphicFramePr>
        <p:xfrm>
          <a:off x="1884783" y="4563214"/>
          <a:ext cx="8622522" cy="18655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74174">
                  <a:extLst>
                    <a:ext uri="{9D8B030D-6E8A-4147-A177-3AD203B41FA5}">
                      <a16:colId xmlns:a16="http://schemas.microsoft.com/office/drawing/2014/main" val="383754238"/>
                    </a:ext>
                  </a:extLst>
                </a:gridCol>
                <a:gridCol w="2874174">
                  <a:extLst>
                    <a:ext uri="{9D8B030D-6E8A-4147-A177-3AD203B41FA5}">
                      <a16:colId xmlns:a16="http://schemas.microsoft.com/office/drawing/2014/main" val="299131815"/>
                    </a:ext>
                  </a:extLst>
                </a:gridCol>
                <a:gridCol w="2874174">
                  <a:extLst>
                    <a:ext uri="{9D8B030D-6E8A-4147-A177-3AD203B41FA5}">
                      <a16:colId xmlns:a16="http://schemas.microsoft.com/office/drawing/2014/main" val="668384578"/>
                    </a:ext>
                  </a:extLst>
                </a:gridCol>
              </a:tblGrid>
              <a:tr h="621859">
                <a:tc>
                  <a:txBody>
                    <a:bodyPr/>
                    <a:lstStyle/>
                    <a:p>
                      <a:pPr rtl="1"/>
                      <a:r>
                        <a:rPr lang="ar-OM" sz="3200" dirty="0">
                          <a:solidFill>
                            <a:schemeClr val="tx1"/>
                          </a:solidFill>
                        </a:rPr>
                        <a:t>النعت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3200" dirty="0">
                          <a:solidFill>
                            <a:schemeClr val="tx1"/>
                          </a:solidFill>
                        </a:rPr>
                        <a:t>المنعوت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3200" dirty="0">
                          <a:solidFill>
                            <a:schemeClr val="tx1"/>
                          </a:solidFill>
                        </a:rPr>
                        <a:t>نوعه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82299"/>
                  </a:ext>
                </a:extLst>
              </a:tr>
              <a:tr h="621859">
                <a:tc>
                  <a:txBody>
                    <a:bodyPr/>
                    <a:lstStyle/>
                    <a:p>
                      <a:pPr rtl="1"/>
                      <a:endParaRPr lang="ar-OM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33053"/>
                  </a:ext>
                </a:extLst>
              </a:tr>
              <a:tr h="621859">
                <a:tc>
                  <a:txBody>
                    <a:bodyPr/>
                    <a:lstStyle/>
                    <a:p>
                      <a:pPr rtl="1"/>
                      <a:endParaRPr lang="ar-OM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93859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3E4EDD-5E57-474F-989A-CCF51EBCE4E0}"/>
              </a:ext>
            </a:extLst>
          </p:cNvPr>
          <p:cNvSpPr txBox="1"/>
          <p:nvPr/>
        </p:nvSpPr>
        <p:spPr>
          <a:xfrm>
            <a:off x="8052728" y="5160634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نشيطا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29B662B-D33A-4C39-8806-10F82E8F72FE}"/>
              </a:ext>
            </a:extLst>
          </p:cNvPr>
          <p:cNvSpPr txBox="1"/>
          <p:nvPr/>
        </p:nvSpPr>
        <p:spPr>
          <a:xfrm>
            <a:off x="5738560" y="5183293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عاملا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477D28D-EFFC-484F-A969-2B868E481E72}"/>
              </a:ext>
            </a:extLst>
          </p:cNvPr>
          <p:cNvSpPr txBox="1"/>
          <p:nvPr/>
        </p:nvSpPr>
        <p:spPr>
          <a:xfrm>
            <a:off x="2811627" y="5181343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حقيقي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58B42AB-6251-4723-8C92-5EBB6FC02499}"/>
              </a:ext>
            </a:extLst>
          </p:cNvPr>
          <p:cNvSpPr txBox="1"/>
          <p:nvPr/>
        </p:nvSpPr>
        <p:spPr>
          <a:xfrm>
            <a:off x="7943871" y="5849176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جميلتان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1E12401-1F03-419F-9493-EBEE29A3323D}"/>
              </a:ext>
            </a:extLst>
          </p:cNvPr>
          <p:cNvSpPr txBox="1"/>
          <p:nvPr/>
        </p:nvSpPr>
        <p:spPr>
          <a:xfrm>
            <a:off x="5629703" y="5871835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سيارتان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072702-5F8B-4708-8EF8-4CDEC2188411}"/>
              </a:ext>
            </a:extLst>
          </p:cNvPr>
          <p:cNvSpPr txBox="1"/>
          <p:nvPr/>
        </p:nvSpPr>
        <p:spPr>
          <a:xfrm>
            <a:off x="2702770" y="5869885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حقيقي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4229EF7-36B9-4C94-BBD2-2FD85BF08444}"/>
              </a:ext>
            </a:extLst>
          </p:cNvPr>
          <p:cNvSpPr txBox="1"/>
          <p:nvPr/>
        </p:nvSpPr>
        <p:spPr>
          <a:xfrm rot="20940903">
            <a:off x="1228018" y="1353820"/>
            <a:ext cx="146681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/>
              <a:t>تقويم : </a:t>
            </a:r>
          </a:p>
        </p:txBody>
      </p:sp>
    </p:spTree>
    <p:extLst>
      <p:ext uri="{BB962C8B-B14F-4D97-AF65-F5344CB8AC3E}">
        <p14:creationId xmlns:p14="http://schemas.microsoft.com/office/powerpoint/2010/main" val="11653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  <p:bldP spid="15" grpId="0"/>
      <p:bldP spid="16" grpId="0"/>
      <p:bldP spid="20" grpId="0"/>
      <p:bldP spid="21" grpId="0"/>
      <p:bldP spid="22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2D25709-115C-4B05-8654-D4C135E2B6F2}"/>
              </a:ext>
            </a:extLst>
          </p:cNvPr>
          <p:cNvGrpSpPr/>
          <p:nvPr/>
        </p:nvGrpSpPr>
        <p:grpSpPr>
          <a:xfrm>
            <a:off x="4084322" y="76390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467E0573-5959-4F8D-82B7-161B4C63D9C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462B40E-1082-41F4-8F5C-34F9E8E31B24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8D7D80-6DDA-44D5-9FD7-B99DD76C222C}"/>
              </a:ext>
            </a:extLst>
          </p:cNvPr>
          <p:cNvSpPr txBox="1"/>
          <p:nvPr/>
        </p:nvSpPr>
        <p:spPr>
          <a:xfrm>
            <a:off x="1961425" y="1487283"/>
            <a:ext cx="9539395" cy="20390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ضعي كلمة ( قديم ) في جملة بحيث تعرب نعتا . </a:t>
            </a:r>
            <a:r>
              <a:rPr lang="ar-SA" sz="4400" b="1" dirty="0"/>
              <a:t>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4229EF7-36B9-4C94-BBD2-2FD85BF08444}"/>
              </a:ext>
            </a:extLst>
          </p:cNvPr>
          <p:cNvSpPr txBox="1"/>
          <p:nvPr/>
        </p:nvSpPr>
        <p:spPr>
          <a:xfrm rot="20940903">
            <a:off x="1228018" y="1353820"/>
            <a:ext cx="146681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/>
              <a:t>تقويم :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DCFEC75-0310-4B48-824A-ED3E6ED98E4D}"/>
              </a:ext>
            </a:extLst>
          </p:cNvPr>
          <p:cNvSpPr txBox="1"/>
          <p:nvPr/>
        </p:nvSpPr>
        <p:spPr>
          <a:xfrm>
            <a:off x="4084322" y="3268676"/>
            <a:ext cx="4736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ركبت سيارةً قديمةً .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40FB658-FB5B-4B4E-B16E-049CE876D63F}"/>
              </a:ext>
            </a:extLst>
          </p:cNvPr>
          <p:cNvSpPr txBox="1"/>
          <p:nvPr/>
        </p:nvSpPr>
        <p:spPr>
          <a:xfrm>
            <a:off x="4084322" y="4226151"/>
            <a:ext cx="4736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تحكي الآثارُ القديمةُ قصصا .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3708893-4C2F-433A-994C-CE3FA78175D4}"/>
              </a:ext>
            </a:extLst>
          </p:cNvPr>
          <p:cNvSpPr txBox="1"/>
          <p:nvPr/>
        </p:nvSpPr>
        <p:spPr>
          <a:xfrm>
            <a:off x="4084322" y="5339107"/>
            <a:ext cx="4736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مررت بمنزلٍ قديمٍ . </a:t>
            </a:r>
          </a:p>
        </p:txBody>
      </p:sp>
    </p:spTree>
    <p:extLst>
      <p:ext uri="{BB962C8B-B14F-4D97-AF65-F5344CB8AC3E}">
        <p14:creationId xmlns:p14="http://schemas.microsoft.com/office/powerpoint/2010/main" val="11998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DB4362E-DFF8-431D-AB35-06C8D3929641}"/>
              </a:ext>
            </a:extLst>
          </p:cNvPr>
          <p:cNvGrpSpPr/>
          <p:nvPr/>
        </p:nvGrpSpPr>
        <p:grpSpPr>
          <a:xfrm>
            <a:off x="4084322" y="76390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7E53F2F3-6FF6-48E5-B758-8086BFBA2553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5D6CF72E-092B-411B-BFF8-0F505A3D321E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67CC8A2-94EF-41E9-8B52-456B54ECC23C}"/>
              </a:ext>
            </a:extLst>
          </p:cNvPr>
          <p:cNvCxnSpPr>
            <a:cxnSpLocks/>
          </p:cNvCxnSpPr>
          <p:nvPr/>
        </p:nvCxnSpPr>
        <p:spPr>
          <a:xfrm>
            <a:off x="3526972" y="1390261"/>
            <a:ext cx="0" cy="509451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94072AE-8E27-4966-8829-76AF3FDA3960}"/>
              </a:ext>
            </a:extLst>
          </p:cNvPr>
          <p:cNvSpPr txBox="1"/>
          <p:nvPr/>
        </p:nvSpPr>
        <p:spPr>
          <a:xfrm rot="20990712">
            <a:off x="481682" y="838845"/>
            <a:ext cx="219898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الخلاصة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31036A2-255A-43FB-87B7-3BF0FA9BE90D}"/>
              </a:ext>
            </a:extLst>
          </p:cNvPr>
          <p:cNvSpPr txBox="1"/>
          <p:nvPr/>
        </p:nvSpPr>
        <p:spPr>
          <a:xfrm>
            <a:off x="3849907" y="939419"/>
            <a:ext cx="790355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32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dirty="0"/>
              <a:t>              </a:t>
            </a:r>
            <a:r>
              <a:rPr lang="ar-SA" dirty="0"/>
              <a:t>1-أحب الطالبَ الكريمةَ أخلاقُه . </a:t>
            </a:r>
            <a:endParaRPr lang="en-US" dirty="0"/>
          </a:p>
          <a:p>
            <a:r>
              <a:rPr lang="ar-SA" dirty="0"/>
              <a:t>2-أقبل طلابٌ نظيفةٌ ثيابهُم . </a:t>
            </a:r>
          </a:p>
          <a:p>
            <a:r>
              <a:rPr lang="ar-SA" dirty="0"/>
              <a:t>3- ركبت الحصانَ الجميلَ سرجُه . </a:t>
            </a:r>
            <a:endParaRPr lang="en-US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6DADF8-BE8F-4055-BA1F-B1398D3079FA}"/>
              </a:ext>
            </a:extLst>
          </p:cNvPr>
          <p:cNvSpPr txBox="1"/>
          <p:nvPr/>
        </p:nvSpPr>
        <p:spPr>
          <a:xfrm rot="20990712">
            <a:off x="9949872" y="838845"/>
            <a:ext cx="219898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الأمثلة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C28A83A-0AE0-4DED-BC5B-835C9A270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25982"/>
              </p:ext>
            </p:extLst>
          </p:nvPr>
        </p:nvGraphicFramePr>
        <p:xfrm>
          <a:off x="3592295" y="3434701"/>
          <a:ext cx="8341408" cy="32213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3566">
                  <a:extLst>
                    <a:ext uri="{9D8B030D-6E8A-4147-A177-3AD203B41FA5}">
                      <a16:colId xmlns:a16="http://schemas.microsoft.com/office/drawing/2014/main" val="1502324858"/>
                    </a:ext>
                  </a:extLst>
                </a:gridCol>
                <a:gridCol w="2063566">
                  <a:extLst>
                    <a:ext uri="{9D8B030D-6E8A-4147-A177-3AD203B41FA5}">
                      <a16:colId xmlns:a16="http://schemas.microsoft.com/office/drawing/2014/main" val="3168108672"/>
                    </a:ext>
                  </a:extLst>
                </a:gridCol>
                <a:gridCol w="1555287">
                  <a:extLst>
                    <a:ext uri="{9D8B030D-6E8A-4147-A177-3AD203B41FA5}">
                      <a16:colId xmlns:a16="http://schemas.microsoft.com/office/drawing/2014/main" val="2136327537"/>
                    </a:ext>
                  </a:extLst>
                </a:gridCol>
                <a:gridCol w="690404">
                  <a:extLst>
                    <a:ext uri="{9D8B030D-6E8A-4147-A177-3AD203B41FA5}">
                      <a16:colId xmlns:a16="http://schemas.microsoft.com/office/drawing/2014/main" val="198283994"/>
                    </a:ext>
                  </a:extLst>
                </a:gridCol>
                <a:gridCol w="718393">
                  <a:extLst>
                    <a:ext uri="{9D8B030D-6E8A-4147-A177-3AD203B41FA5}">
                      <a16:colId xmlns:a16="http://schemas.microsoft.com/office/drawing/2014/main" val="3387560881"/>
                    </a:ext>
                  </a:extLst>
                </a:gridCol>
                <a:gridCol w="640578">
                  <a:extLst>
                    <a:ext uri="{9D8B030D-6E8A-4147-A177-3AD203B41FA5}">
                      <a16:colId xmlns:a16="http://schemas.microsoft.com/office/drawing/2014/main" val="4150304131"/>
                    </a:ext>
                  </a:extLst>
                </a:gridCol>
                <a:gridCol w="609614">
                  <a:extLst>
                    <a:ext uri="{9D8B030D-6E8A-4147-A177-3AD203B41FA5}">
                      <a16:colId xmlns:a16="http://schemas.microsoft.com/office/drawing/2014/main" val="1567889948"/>
                    </a:ext>
                  </a:extLst>
                </a:gridCol>
              </a:tblGrid>
              <a:tr h="410675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التابع </a:t>
                      </a:r>
                    </a:p>
                    <a:p>
                      <a:pPr algn="ctr" rtl="1"/>
                      <a:r>
                        <a:rPr lang="ar-SA" sz="2400" u="sng" dirty="0">
                          <a:solidFill>
                            <a:schemeClr val="tx1"/>
                          </a:solidFill>
                        </a:rPr>
                        <a:t>النعت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  و إعرابه</a:t>
                      </a:r>
                      <a:endParaRPr lang="ar-OM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u="none" dirty="0">
                          <a:solidFill>
                            <a:schemeClr val="tx1"/>
                          </a:solidFill>
                        </a:rPr>
                        <a:t>المتبوع </a:t>
                      </a:r>
                    </a:p>
                    <a:p>
                      <a:pPr algn="ctr" rtl="1"/>
                      <a:r>
                        <a:rPr lang="ar-SA" sz="2400" u="sng" dirty="0">
                          <a:solidFill>
                            <a:schemeClr val="tx1"/>
                          </a:solidFill>
                        </a:rPr>
                        <a:t>المنعوت </a:t>
                      </a:r>
                      <a:r>
                        <a:rPr lang="ar-SA" sz="2400" u="none" dirty="0">
                          <a:solidFill>
                            <a:schemeClr val="tx1"/>
                          </a:solidFill>
                        </a:rPr>
                        <a:t>و إعرابه </a:t>
                      </a:r>
                      <a:endParaRPr lang="ar-OM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المنعوت في المعنى </a:t>
                      </a:r>
                      <a:endParaRPr lang="ar-OM" sz="24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أوجه التطابق </a:t>
                      </a:r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396797"/>
                  </a:ext>
                </a:extLst>
              </a:tr>
              <a:tr h="585599">
                <a:tc vMerge="1"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الإعراب</a:t>
                      </a:r>
                      <a:endParaRPr lang="ar-OM" sz="14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معرفة/ نكرة </a:t>
                      </a:r>
                      <a:endParaRPr lang="ar-OM" sz="14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العدد</a:t>
                      </a:r>
                      <a:endParaRPr lang="ar-OM" sz="18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النوع </a:t>
                      </a:r>
                      <a:endParaRPr lang="ar-OM" sz="18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19128"/>
                  </a:ext>
                </a:extLst>
              </a:tr>
              <a:tr h="741696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85037"/>
                  </a:ext>
                </a:extLst>
              </a:tr>
              <a:tr h="741696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95096"/>
                  </a:ext>
                </a:extLst>
              </a:tr>
              <a:tr h="741696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854653"/>
                  </a:ext>
                </a:extLst>
              </a:tr>
            </a:tbl>
          </a:graphicData>
        </a:graphic>
      </p:graphicFrame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F1EA652-3691-4628-AFDE-A3635535E16F}"/>
              </a:ext>
            </a:extLst>
          </p:cNvPr>
          <p:cNvSpPr txBox="1"/>
          <p:nvPr/>
        </p:nvSpPr>
        <p:spPr>
          <a:xfrm>
            <a:off x="8768267" y="4426960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الطالبَ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82152446-9449-4A2B-AA9B-714D2EEABA05}"/>
              </a:ext>
            </a:extLst>
          </p:cNvPr>
          <p:cNvSpPr txBox="1"/>
          <p:nvPr/>
        </p:nvSpPr>
        <p:spPr>
          <a:xfrm>
            <a:off x="7708146" y="4757414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مفعول به منصوبة</a:t>
            </a: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1046FCB-0F0F-450B-B85A-E12565A2C5D0}"/>
              </a:ext>
            </a:extLst>
          </p:cNvPr>
          <p:cNvSpPr txBox="1"/>
          <p:nvPr/>
        </p:nvSpPr>
        <p:spPr>
          <a:xfrm>
            <a:off x="5539822" y="4733777"/>
            <a:ext cx="754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النصب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1932EF3-B7B1-460D-B7B7-27D511458246}"/>
              </a:ext>
            </a:extLst>
          </p:cNvPr>
          <p:cNvSpPr txBox="1"/>
          <p:nvPr/>
        </p:nvSpPr>
        <p:spPr>
          <a:xfrm>
            <a:off x="4841901" y="4765205"/>
            <a:ext cx="73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معرفة</a:t>
            </a:r>
            <a:endParaRPr lang="ar-SA" sz="1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731003D2-F162-4B4C-8447-7C0F258096B5}"/>
              </a:ext>
            </a:extLst>
          </p:cNvPr>
          <p:cNvSpPr txBox="1"/>
          <p:nvPr/>
        </p:nvSpPr>
        <p:spPr>
          <a:xfrm>
            <a:off x="4206305" y="4776811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مفرد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C6392A41-DB08-4116-B196-08A764B7C03F}"/>
              </a:ext>
            </a:extLst>
          </p:cNvPr>
          <p:cNvSpPr txBox="1"/>
          <p:nvPr/>
        </p:nvSpPr>
        <p:spPr>
          <a:xfrm>
            <a:off x="3537061" y="4694107"/>
            <a:ext cx="759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مؤنث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6C0E6C5-49AB-4F91-90C9-63FAF23D1D90}"/>
              </a:ext>
            </a:extLst>
          </p:cNvPr>
          <p:cNvSpPr txBox="1"/>
          <p:nvPr/>
        </p:nvSpPr>
        <p:spPr>
          <a:xfrm>
            <a:off x="10859981" y="4428132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الكريمةَ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4BC7B5F5-B68F-437C-9645-CAC737D98097}"/>
              </a:ext>
            </a:extLst>
          </p:cNvPr>
          <p:cNvSpPr txBox="1"/>
          <p:nvPr/>
        </p:nvSpPr>
        <p:spPr>
          <a:xfrm>
            <a:off x="9720628" y="4747844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(صفة منصوبة) 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F4E6A67-6013-4E25-9607-BE490ED8FB4D}"/>
              </a:ext>
            </a:extLst>
          </p:cNvPr>
          <p:cNvSpPr txBox="1"/>
          <p:nvPr/>
        </p:nvSpPr>
        <p:spPr>
          <a:xfrm>
            <a:off x="6726535" y="4411515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أخلاقُه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184906B-62A3-4DC8-AE06-81AB61FD442B}"/>
              </a:ext>
            </a:extLst>
          </p:cNvPr>
          <p:cNvSpPr txBox="1"/>
          <p:nvPr/>
        </p:nvSpPr>
        <p:spPr>
          <a:xfrm>
            <a:off x="6031856" y="4747844"/>
            <a:ext cx="1637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فاعل مرفوع </a:t>
            </a: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B41A728-B95C-41CC-9FBF-F1B1A6806A1A}"/>
              </a:ext>
            </a:extLst>
          </p:cNvPr>
          <p:cNvSpPr txBox="1"/>
          <p:nvPr/>
        </p:nvSpPr>
        <p:spPr>
          <a:xfrm>
            <a:off x="8802412" y="5169472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طلابٌ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7C757E6-ADD8-437A-86D6-27504DBF815D}"/>
              </a:ext>
            </a:extLst>
          </p:cNvPr>
          <p:cNvSpPr txBox="1"/>
          <p:nvPr/>
        </p:nvSpPr>
        <p:spPr>
          <a:xfrm>
            <a:off x="7518746" y="5503449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فاعل مرفوع </a:t>
            </a: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1F24C4E-102E-4A82-AFA9-6CC755220149}"/>
              </a:ext>
            </a:extLst>
          </p:cNvPr>
          <p:cNvSpPr txBox="1"/>
          <p:nvPr/>
        </p:nvSpPr>
        <p:spPr>
          <a:xfrm>
            <a:off x="5529733" y="5368445"/>
            <a:ext cx="754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الرفع 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BB98C1-6AB9-4141-A36D-FECA41D9E8BA}"/>
              </a:ext>
            </a:extLst>
          </p:cNvPr>
          <p:cNvSpPr txBox="1"/>
          <p:nvPr/>
        </p:nvSpPr>
        <p:spPr>
          <a:xfrm>
            <a:off x="4831812" y="5399873"/>
            <a:ext cx="73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نكرة</a:t>
            </a:r>
            <a:endParaRPr lang="ar-SA" sz="1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6B50891-B269-429F-B69E-7F5F3BF1278C}"/>
              </a:ext>
            </a:extLst>
          </p:cNvPr>
          <p:cNvSpPr txBox="1"/>
          <p:nvPr/>
        </p:nvSpPr>
        <p:spPr>
          <a:xfrm>
            <a:off x="4196216" y="5411479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مفرد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1D41266F-FC20-46B9-AF1A-8EF59C57C373}"/>
              </a:ext>
            </a:extLst>
          </p:cNvPr>
          <p:cNvSpPr txBox="1"/>
          <p:nvPr/>
        </p:nvSpPr>
        <p:spPr>
          <a:xfrm>
            <a:off x="3526972" y="5328775"/>
            <a:ext cx="759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مؤنث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48A68F0C-0539-43EB-94F6-DBBFBD36E6E0}"/>
              </a:ext>
            </a:extLst>
          </p:cNvPr>
          <p:cNvSpPr txBox="1"/>
          <p:nvPr/>
        </p:nvSpPr>
        <p:spPr>
          <a:xfrm>
            <a:off x="10885005" y="5169472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نظيفةٌ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8E2A7D48-F563-40D5-91C0-53A75982658A}"/>
              </a:ext>
            </a:extLst>
          </p:cNvPr>
          <p:cNvSpPr txBox="1"/>
          <p:nvPr/>
        </p:nvSpPr>
        <p:spPr>
          <a:xfrm>
            <a:off x="9796098" y="5513441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(صفة مرفوعة) 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44E1347E-B2D7-4944-8DBE-F0BDDEEBFBA0}"/>
              </a:ext>
            </a:extLst>
          </p:cNvPr>
          <p:cNvSpPr txBox="1"/>
          <p:nvPr/>
        </p:nvSpPr>
        <p:spPr>
          <a:xfrm>
            <a:off x="6778584" y="5159003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ثيابُهم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0140AF53-8E6B-442A-A725-B5E1C975926F}"/>
              </a:ext>
            </a:extLst>
          </p:cNvPr>
          <p:cNvSpPr txBox="1"/>
          <p:nvPr/>
        </p:nvSpPr>
        <p:spPr>
          <a:xfrm>
            <a:off x="6113021" y="5485448"/>
            <a:ext cx="1809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 </a:t>
            </a: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فاعل مرفوع </a:t>
            </a: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61F2FB46-8DE6-4E27-BDD1-44EA1213A36E}"/>
              </a:ext>
            </a:extLst>
          </p:cNvPr>
          <p:cNvSpPr txBox="1"/>
          <p:nvPr/>
        </p:nvSpPr>
        <p:spPr>
          <a:xfrm>
            <a:off x="8726942" y="5850429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الحصانَ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E2A6FEBC-8472-4963-9D56-3F5B7C3A17B6}"/>
              </a:ext>
            </a:extLst>
          </p:cNvPr>
          <p:cNvSpPr txBox="1"/>
          <p:nvPr/>
        </p:nvSpPr>
        <p:spPr>
          <a:xfrm>
            <a:off x="7633811" y="6166406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مفعول به منصوبة</a:t>
            </a: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D2E28873-4CCB-4CB8-82FB-B94BC3666CB3}"/>
              </a:ext>
            </a:extLst>
          </p:cNvPr>
          <p:cNvSpPr txBox="1"/>
          <p:nvPr/>
        </p:nvSpPr>
        <p:spPr>
          <a:xfrm>
            <a:off x="5454263" y="6049402"/>
            <a:ext cx="754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النصب 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F9A60FD5-308B-4F51-9916-592D4AC173B5}"/>
              </a:ext>
            </a:extLst>
          </p:cNvPr>
          <p:cNvSpPr txBox="1"/>
          <p:nvPr/>
        </p:nvSpPr>
        <p:spPr>
          <a:xfrm>
            <a:off x="4756342" y="6080830"/>
            <a:ext cx="73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معرفة</a:t>
            </a:r>
            <a:endParaRPr lang="ar-SA" sz="1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3AACA9BD-99DA-4EF5-96CA-FA4A9CF26CD1}"/>
              </a:ext>
            </a:extLst>
          </p:cNvPr>
          <p:cNvSpPr txBox="1"/>
          <p:nvPr/>
        </p:nvSpPr>
        <p:spPr>
          <a:xfrm>
            <a:off x="4120746" y="6092436"/>
            <a:ext cx="759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مفرد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27FD54C2-EB84-4315-96BC-56F7DB2A7D20}"/>
              </a:ext>
            </a:extLst>
          </p:cNvPr>
          <p:cNvSpPr txBox="1"/>
          <p:nvPr/>
        </p:nvSpPr>
        <p:spPr>
          <a:xfrm>
            <a:off x="3546362" y="6009732"/>
            <a:ext cx="66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مذكر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CBD9CDF-2A7C-4F2B-8DEF-1124018E9BC3}"/>
              </a:ext>
            </a:extLst>
          </p:cNvPr>
          <p:cNvSpPr txBox="1"/>
          <p:nvPr/>
        </p:nvSpPr>
        <p:spPr>
          <a:xfrm>
            <a:off x="10809535" y="5850429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الجميلَ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4C1CD8A0-DD48-4E68-A8CF-EF026DF942AD}"/>
              </a:ext>
            </a:extLst>
          </p:cNvPr>
          <p:cNvSpPr txBox="1"/>
          <p:nvPr/>
        </p:nvSpPr>
        <p:spPr>
          <a:xfrm>
            <a:off x="9720628" y="6194398"/>
            <a:ext cx="1890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(صفة منصوبة) 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7A1933B6-BEA9-4625-8852-55D7548ADFB1}"/>
              </a:ext>
            </a:extLst>
          </p:cNvPr>
          <p:cNvSpPr txBox="1"/>
          <p:nvPr/>
        </p:nvSpPr>
        <p:spPr>
          <a:xfrm>
            <a:off x="6703114" y="5839960"/>
            <a:ext cx="114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سرجُه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9C77A776-E308-4873-AF1F-05F495CDE5BB}"/>
              </a:ext>
            </a:extLst>
          </p:cNvPr>
          <p:cNvSpPr txBox="1"/>
          <p:nvPr/>
        </p:nvSpPr>
        <p:spPr>
          <a:xfrm>
            <a:off x="6037551" y="6166405"/>
            <a:ext cx="1809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ar-SA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فاعل مرفوع </a:t>
            </a: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60C9B727-2316-4D96-8631-CB3B05D6FDA7}"/>
              </a:ext>
            </a:extLst>
          </p:cNvPr>
          <p:cNvSpPr txBox="1"/>
          <p:nvPr/>
        </p:nvSpPr>
        <p:spPr>
          <a:xfrm rot="21168834">
            <a:off x="235110" y="1480651"/>
            <a:ext cx="317222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/>
              <a:t>2-النعت السببي : 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EA032C16-4393-4A7B-A6AA-C7BAE4867588}"/>
              </a:ext>
            </a:extLst>
          </p:cNvPr>
          <p:cNvSpPr txBox="1"/>
          <p:nvPr/>
        </p:nvSpPr>
        <p:spPr>
          <a:xfrm>
            <a:off x="140442" y="2355190"/>
            <a:ext cx="328450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يدل على صفة في اسم يذكر بعده مرتبط بالمنعوت 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E6269D40-43BC-43D8-AF1C-6D9EC966989D}"/>
              </a:ext>
            </a:extLst>
          </p:cNvPr>
          <p:cNvSpPr txBox="1"/>
          <p:nvPr/>
        </p:nvSpPr>
        <p:spPr>
          <a:xfrm rot="429689">
            <a:off x="738542" y="3706685"/>
            <a:ext cx="227555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أوجه التطابق : 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8244B248-B5CB-4F5C-B7BB-CB587CEE8B96}"/>
              </a:ext>
            </a:extLst>
          </p:cNvPr>
          <p:cNvSpPr txBox="1"/>
          <p:nvPr/>
        </p:nvSpPr>
        <p:spPr>
          <a:xfrm>
            <a:off x="140442" y="4295448"/>
            <a:ext cx="322395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يطابق </a:t>
            </a:r>
            <a:r>
              <a:rPr lang="ar-SA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 ما قبله ) 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: </a:t>
            </a:r>
          </a:p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الإعراب وال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تعريف و التنكير. </a:t>
            </a:r>
          </a:p>
          <a:p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ويطابق (</a:t>
            </a:r>
            <a:r>
              <a:rPr lang="ar-SA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ما بعده )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: </a:t>
            </a:r>
          </a:p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نوع ( الجنس)</a:t>
            </a: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</a:p>
          <a:p>
            <a:r>
              <a:rPr lang="ar-SA" sz="2400" b="1" u="sng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ويلزم الإفراد دائمًا. </a:t>
            </a:r>
          </a:p>
        </p:txBody>
      </p:sp>
    </p:spTree>
    <p:extLst>
      <p:ext uri="{BB962C8B-B14F-4D97-AF65-F5344CB8AC3E}">
        <p14:creationId xmlns:p14="http://schemas.microsoft.com/office/powerpoint/2010/main" val="32072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2D25709-115C-4B05-8654-D4C135E2B6F2}"/>
              </a:ext>
            </a:extLst>
          </p:cNvPr>
          <p:cNvGrpSpPr/>
          <p:nvPr/>
        </p:nvGrpSpPr>
        <p:grpSpPr>
          <a:xfrm>
            <a:off x="4084322" y="123043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467E0573-5959-4F8D-82B7-161B4C63D9C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462B40E-1082-41F4-8F5C-34F9E8E31B24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1662BC-F051-4A75-BC2A-B828CAA5E56E}"/>
              </a:ext>
            </a:extLst>
          </p:cNvPr>
          <p:cNvSpPr txBox="1"/>
          <p:nvPr/>
        </p:nvSpPr>
        <p:spPr>
          <a:xfrm>
            <a:off x="5349751" y="2156208"/>
            <a:ext cx="6332176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طرد المدير عاملا قليلًا إنتاجُه. </a:t>
            </a:r>
            <a:r>
              <a:rPr lang="ar-SA" sz="4400" b="1" dirty="0"/>
              <a:t>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AC8B5-0FFC-4AB8-A20B-86FEA85DFCAC}"/>
              </a:ext>
            </a:extLst>
          </p:cNvPr>
          <p:cNvSpPr txBox="1"/>
          <p:nvPr/>
        </p:nvSpPr>
        <p:spPr>
          <a:xfrm>
            <a:off x="4763794" y="3262602"/>
            <a:ext cx="6918133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هاتان سيارتان جميلةٌ ألوانُهما. </a:t>
            </a:r>
            <a:r>
              <a:rPr lang="ar-SA" sz="4400" b="1" dirty="0"/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8D7D80-6DDA-44D5-9FD7-B99DD76C222C}"/>
              </a:ext>
            </a:extLst>
          </p:cNvPr>
          <p:cNvSpPr txBox="1"/>
          <p:nvPr/>
        </p:nvSpPr>
        <p:spPr>
          <a:xfrm>
            <a:off x="2379306" y="710159"/>
            <a:ext cx="8509561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حددي النعت  ومنعوته وبيني  نوعه . </a:t>
            </a:r>
            <a:r>
              <a:rPr lang="ar-SA" sz="4400" b="1" dirty="0"/>
              <a:t> </a:t>
            </a: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3E82EA59-8771-4E2A-B4FA-ADF047577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3800"/>
              </p:ext>
            </p:extLst>
          </p:nvPr>
        </p:nvGraphicFramePr>
        <p:xfrm>
          <a:off x="1884783" y="4563214"/>
          <a:ext cx="8622522" cy="18655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74174">
                  <a:extLst>
                    <a:ext uri="{9D8B030D-6E8A-4147-A177-3AD203B41FA5}">
                      <a16:colId xmlns:a16="http://schemas.microsoft.com/office/drawing/2014/main" val="383754238"/>
                    </a:ext>
                  </a:extLst>
                </a:gridCol>
                <a:gridCol w="2874174">
                  <a:extLst>
                    <a:ext uri="{9D8B030D-6E8A-4147-A177-3AD203B41FA5}">
                      <a16:colId xmlns:a16="http://schemas.microsoft.com/office/drawing/2014/main" val="299131815"/>
                    </a:ext>
                  </a:extLst>
                </a:gridCol>
                <a:gridCol w="2874174">
                  <a:extLst>
                    <a:ext uri="{9D8B030D-6E8A-4147-A177-3AD203B41FA5}">
                      <a16:colId xmlns:a16="http://schemas.microsoft.com/office/drawing/2014/main" val="668384578"/>
                    </a:ext>
                  </a:extLst>
                </a:gridCol>
              </a:tblGrid>
              <a:tr h="621859">
                <a:tc>
                  <a:txBody>
                    <a:bodyPr/>
                    <a:lstStyle/>
                    <a:p>
                      <a:pPr rtl="1"/>
                      <a:r>
                        <a:rPr lang="ar-OM" sz="3200" dirty="0">
                          <a:solidFill>
                            <a:schemeClr val="tx1"/>
                          </a:solidFill>
                        </a:rPr>
                        <a:t>النعت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3200" dirty="0">
                          <a:solidFill>
                            <a:schemeClr val="tx1"/>
                          </a:solidFill>
                        </a:rPr>
                        <a:t>المنعوت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3200" dirty="0">
                          <a:solidFill>
                            <a:schemeClr val="tx1"/>
                          </a:solidFill>
                        </a:rPr>
                        <a:t>نوعه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82299"/>
                  </a:ext>
                </a:extLst>
              </a:tr>
              <a:tr h="621859">
                <a:tc>
                  <a:txBody>
                    <a:bodyPr/>
                    <a:lstStyle/>
                    <a:p>
                      <a:pPr rtl="1"/>
                      <a:endParaRPr lang="ar-OM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33053"/>
                  </a:ext>
                </a:extLst>
              </a:tr>
              <a:tr h="621859">
                <a:tc>
                  <a:txBody>
                    <a:bodyPr/>
                    <a:lstStyle/>
                    <a:p>
                      <a:pPr rtl="1"/>
                      <a:endParaRPr lang="ar-OM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93859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3E4EDD-5E57-474F-989A-CCF51EBCE4E0}"/>
              </a:ext>
            </a:extLst>
          </p:cNvPr>
          <p:cNvSpPr txBox="1"/>
          <p:nvPr/>
        </p:nvSpPr>
        <p:spPr>
          <a:xfrm>
            <a:off x="8052728" y="5160634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قليلا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29B662B-D33A-4C39-8806-10F82E8F72FE}"/>
              </a:ext>
            </a:extLst>
          </p:cNvPr>
          <p:cNvSpPr txBox="1"/>
          <p:nvPr/>
        </p:nvSpPr>
        <p:spPr>
          <a:xfrm>
            <a:off x="5738560" y="5183293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عاملا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477D28D-EFFC-484F-A969-2B868E481E72}"/>
              </a:ext>
            </a:extLst>
          </p:cNvPr>
          <p:cNvSpPr txBox="1"/>
          <p:nvPr/>
        </p:nvSpPr>
        <p:spPr>
          <a:xfrm>
            <a:off x="2811627" y="5181343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سببي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58B42AB-6251-4723-8C92-5EBB6FC02499}"/>
              </a:ext>
            </a:extLst>
          </p:cNvPr>
          <p:cNvSpPr txBox="1"/>
          <p:nvPr/>
        </p:nvSpPr>
        <p:spPr>
          <a:xfrm>
            <a:off x="7943871" y="5849176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جميلة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1E12401-1F03-419F-9493-EBEE29A3323D}"/>
              </a:ext>
            </a:extLst>
          </p:cNvPr>
          <p:cNvSpPr txBox="1"/>
          <p:nvPr/>
        </p:nvSpPr>
        <p:spPr>
          <a:xfrm>
            <a:off x="5629703" y="5871835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سيارتان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072702-5F8B-4708-8EF8-4CDEC2188411}"/>
              </a:ext>
            </a:extLst>
          </p:cNvPr>
          <p:cNvSpPr txBox="1"/>
          <p:nvPr/>
        </p:nvSpPr>
        <p:spPr>
          <a:xfrm>
            <a:off x="2702770" y="5869885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سببي</a:t>
            </a:r>
          </a:p>
        </p:txBody>
      </p:sp>
    </p:spTree>
    <p:extLst>
      <p:ext uri="{BB962C8B-B14F-4D97-AF65-F5344CB8AC3E}">
        <p14:creationId xmlns:p14="http://schemas.microsoft.com/office/powerpoint/2010/main" val="29145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جدول 12">
            <a:extLst>
              <a:ext uri="{FF2B5EF4-FFF2-40B4-BE49-F238E27FC236}">
                <a16:creationId xmlns:a16="http://schemas.microsoft.com/office/drawing/2014/main" id="{D5D928F7-5FED-40CA-B657-BD427534B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36520"/>
              </p:ext>
            </p:extLst>
          </p:nvPr>
        </p:nvGraphicFramePr>
        <p:xfrm>
          <a:off x="1604865" y="4219747"/>
          <a:ext cx="9334761" cy="24703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1587">
                  <a:extLst>
                    <a:ext uri="{9D8B030D-6E8A-4147-A177-3AD203B41FA5}">
                      <a16:colId xmlns:a16="http://schemas.microsoft.com/office/drawing/2014/main" val="1117318664"/>
                    </a:ext>
                  </a:extLst>
                </a:gridCol>
                <a:gridCol w="3111587">
                  <a:extLst>
                    <a:ext uri="{9D8B030D-6E8A-4147-A177-3AD203B41FA5}">
                      <a16:colId xmlns:a16="http://schemas.microsoft.com/office/drawing/2014/main" val="1099964613"/>
                    </a:ext>
                  </a:extLst>
                </a:gridCol>
                <a:gridCol w="3111587">
                  <a:extLst>
                    <a:ext uri="{9D8B030D-6E8A-4147-A177-3AD203B41FA5}">
                      <a16:colId xmlns:a16="http://schemas.microsoft.com/office/drawing/2014/main" val="3766793602"/>
                    </a:ext>
                  </a:extLst>
                </a:gridCol>
              </a:tblGrid>
              <a:tr h="61757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النعت</a:t>
                      </a:r>
                      <a:endParaRPr lang="ar-OM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المنعوت</a:t>
                      </a:r>
                      <a:endParaRPr lang="ar-OM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نوع النعت</a:t>
                      </a:r>
                      <a:endParaRPr lang="ar-OM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22904"/>
                  </a:ext>
                </a:extLst>
              </a:tr>
              <a:tr h="617576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26945"/>
                  </a:ext>
                </a:extLst>
              </a:tr>
              <a:tr h="617576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440624"/>
                  </a:ext>
                </a:extLst>
              </a:tr>
              <a:tr h="617576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61556"/>
                  </a:ext>
                </a:extLst>
              </a:tr>
            </a:tbl>
          </a:graphicData>
        </a:graphic>
      </p:graphicFrame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6AAA08-8631-44EB-A688-58F1F1A4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53" y="1356706"/>
            <a:ext cx="10720873" cy="2692778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س-حدد النعت في الأمثلة الآتية وبين نوعه (حقيقي ، سببي ) :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أ- الطالب النشيط محبوب .                ب-رأيت مدرسة مفتوحًا بابها 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ج-إن العمالَ المخلصين محبوبون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EDFDFBA-F829-4FA2-B7AD-1673F1C648D3}"/>
              </a:ext>
            </a:extLst>
          </p:cNvPr>
          <p:cNvSpPr txBox="1"/>
          <p:nvPr/>
        </p:nvSpPr>
        <p:spPr>
          <a:xfrm rot="429689">
            <a:off x="10011639" y="1406062"/>
            <a:ext cx="152929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تقويم ختامي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DE0FDB1-F120-4BD1-A052-5DAD2085D921}"/>
              </a:ext>
            </a:extLst>
          </p:cNvPr>
          <p:cNvSpPr txBox="1"/>
          <p:nvPr/>
        </p:nvSpPr>
        <p:spPr>
          <a:xfrm>
            <a:off x="8387412" y="4868246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النشيط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F6E8DA-AA21-40BD-9DEE-27B588797C05}"/>
              </a:ext>
            </a:extLst>
          </p:cNvPr>
          <p:cNvSpPr txBox="1"/>
          <p:nvPr/>
        </p:nvSpPr>
        <p:spPr>
          <a:xfrm>
            <a:off x="5346961" y="4868245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الطالب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0AEAF2-C040-4934-87DB-CB0C2DD42CC3}"/>
              </a:ext>
            </a:extLst>
          </p:cNvPr>
          <p:cNvSpPr txBox="1"/>
          <p:nvPr/>
        </p:nvSpPr>
        <p:spPr>
          <a:xfrm>
            <a:off x="2186476" y="4791487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حقيقي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31E061-ED9F-424D-98AC-B637AC7E2278}"/>
              </a:ext>
            </a:extLst>
          </p:cNvPr>
          <p:cNvSpPr txBox="1"/>
          <p:nvPr/>
        </p:nvSpPr>
        <p:spPr>
          <a:xfrm>
            <a:off x="8397821" y="5487491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مفتوحا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788CC48-4C7B-4E23-A38C-F74D95390165}"/>
              </a:ext>
            </a:extLst>
          </p:cNvPr>
          <p:cNvSpPr txBox="1"/>
          <p:nvPr/>
        </p:nvSpPr>
        <p:spPr>
          <a:xfrm>
            <a:off x="5286944" y="5453020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مدرسة</a:t>
            </a:r>
            <a:endParaRPr lang="ar-OM" dirty="0">
              <a:latin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444CF5-19DE-4225-B96D-46E28E89240D}"/>
              </a:ext>
            </a:extLst>
          </p:cNvPr>
          <p:cNvSpPr txBox="1"/>
          <p:nvPr/>
        </p:nvSpPr>
        <p:spPr>
          <a:xfrm>
            <a:off x="2186476" y="5415657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سببي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494790A-8856-45D1-AF3B-64C4AD6F51B2}"/>
              </a:ext>
            </a:extLst>
          </p:cNvPr>
          <p:cNvSpPr txBox="1"/>
          <p:nvPr/>
        </p:nvSpPr>
        <p:spPr>
          <a:xfrm>
            <a:off x="8397821" y="6129331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المخلصين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6053EF8-4FAE-4D92-8231-A778E69FC5C1}"/>
              </a:ext>
            </a:extLst>
          </p:cNvPr>
          <p:cNvSpPr txBox="1"/>
          <p:nvPr/>
        </p:nvSpPr>
        <p:spPr>
          <a:xfrm>
            <a:off x="5286944" y="6094860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العمّال</a:t>
            </a:r>
            <a:endParaRPr lang="ar-OM" dirty="0">
              <a:latin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5425E08-09B4-4645-854B-F47049FEA712}"/>
              </a:ext>
            </a:extLst>
          </p:cNvPr>
          <p:cNvSpPr txBox="1"/>
          <p:nvPr/>
        </p:nvSpPr>
        <p:spPr>
          <a:xfrm>
            <a:off x="2186476" y="6057497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حقيقي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2457355-4527-4F20-83A2-3E4DE513101B}"/>
              </a:ext>
            </a:extLst>
          </p:cNvPr>
          <p:cNvGrpSpPr/>
          <p:nvPr/>
        </p:nvGrpSpPr>
        <p:grpSpPr>
          <a:xfrm>
            <a:off x="4084322" y="76390"/>
            <a:ext cx="7969364" cy="751312"/>
            <a:chOff x="5107619" y="228849"/>
            <a:chExt cx="7084381" cy="658457"/>
          </a:xfrm>
        </p:grpSpPr>
        <p:sp>
          <p:nvSpPr>
            <p:cNvPr id="17" name="عنوان 1">
              <a:extLst>
                <a:ext uri="{FF2B5EF4-FFF2-40B4-BE49-F238E27FC236}">
                  <a16:creationId xmlns:a16="http://schemas.microsoft.com/office/drawing/2014/main" id="{66743CAC-D082-42C0-ABA7-B4B8DBE86C9E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F71017F6-A5F7-4BFB-B5E4-2E450A0F055E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0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682779"/>
            <a:ext cx="2080445" cy="1594092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321698" y="2033126"/>
            <a:ext cx="8509518" cy="3192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حولي النعت السببي إلى نعت حقيقي في الجمل الآتية :</a:t>
            </a:r>
          </a:p>
          <a:p>
            <a:pPr>
              <a:lnSpc>
                <a:spcPct val="20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 رأيت رجلا كريمةً طباعُه . </a:t>
            </a:r>
          </a:p>
          <a:p>
            <a:pPr>
              <a:lnSpc>
                <a:spcPct val="20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 استمعت إلى خطيب مؤثرٍ كلامُه. </a:t>
            </a:r>
          </a:p>
          <a:p>
            <a:pPr>
              <a:lnSpc>
                <a:spcPct val="20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  بعتك كتابا ممزقةً أوراقُه . 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135348" y="2791912"/>
            <a:ext cx="5088565" cy="8470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 رأيت رجلاً كريمًا .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35348" y="3818414"/>
            <a:ext cx="5088565" cy="10386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 استمعت إلى خطيبٍ مؤثرٍ .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07497" y="5089376"/>
            <a:ext cx="5088565" cy="8470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 بعتك كتابًا ممزقًا  . 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7F4B4FD-D395-4219-9D7E-863B00FCC1CE}"/>
              </a:ext>
            </a:extLst>
          </p:cNvPr>
          <p:cNvGrpSpPr/>
          <p:nvPr/>
        </p:nvGrpSpPr>
        <p:grpSpPr>
          <a:xfrm>
            <a:off x="3981685" y="216349"/>
            <a:ext cx="7969364" cy="751312"/>
            <a:chOff x="5107619" y="228849"/>
            <a:chExt cx="7084381" cy="658457"/>
          </a:xfrm>
        </p:grpSpPr>
        <p:sp>
          <p:nvSpPr>
            <p:cNvPr id="10" name="عنوان 1">
              <a:extLst>
                <a:ext uri="{FF2B5EF4-FFF2-40B4-BE49-F238E27FC236}">
                  <a16:creationId xmlns:a16="http://schemas.microsoft.com/office/drawing/2014/main" id="{06216D82-FA58-4C82-AF7C-50C8C33C17E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6D0F995E-CCB8-4366-80A3-382B403724AA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9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945655" y="1198615"/>
            <a:ext cx="9005394" cy="4053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حولي النعت الحقيقي إلى نعت سببي في الجمل الآتية :</a:t>
            </a:r>
          </a:p>
          <a:p>
            <a:pPr>
              <a:lnSpc>
                <a:spcPct val="20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 تسلقت شجرةً غليظةً . </a:t>
            </a:r>
          </a:p>
          <a:p>
            <a:pPr>
              <a:lnSpc>
                <a:spcPct val="20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 هاتان صورتان جميلتان. </a:t>
            </a:r>
          </a:p>
          <a:p>
            <a:pPr>
              <a:lnSpc>
                <a:spcPct val="200000"/>
              </a:lnSpc>
            </a:pPr>
            <a:r>
              <a:rPr lang="ar-OM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  قرأت كتابا مرتبا .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43011" y="2181480"/>
            <a:ext cx="5752106" cy="14226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OM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OM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تسلقت شجرةً غليظا جذعُها . </a:t>
            </a:r>
          </a:p>
          <a:p>
            <a:pPr>
              <a:lnSpc>
                <a:spcPct val="150000"/>
              </a:lnSpc>
            </a:pPr>
            <a:r>
              <a:rPr lang="ar-OM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تسلقت شجرةً غليظةً أغصانُها .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843011" y="3757207"/>
            <a:ext cx="5752106" cy="14226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OM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 هاتان صورتان جميلةٌ ألو انُها . </a:t>
            </a:r>
          </a:p>
          <a:p>
            <a:pPr>
              <a:lnSpc>
                <a:spcPct val="150000"/>
              </a:lnSpc>
            </a:pPr>
            <a:r>
              <a:rPr lang="ar-OM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هاتان صورتان جميلٌ إطارهُما .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43012" y="5332934"/>
            <a:ext cx="5752106" cy="14226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OM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 قرأت كتابا مرتبةً أفكارُه .</a:t>
            </a:r>
          </a:p>
          <a:p>
            <a:pPr>
              <a:lnSpc>
                <a:spcPct val="150000"/>
              </a:lnSpc>
            </a:pPr>
            <a:r>
              <a:rPr lang="ar-OM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قرأت كتابا مرتبا محتواه .  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48574D5-0934-4919-BE28-089CDC858633}"/>
              </a:ext>
            </a:extLst>
          </p:cNvPr>
          <p:cNvGrpSpPr/>
          <p:nvPr/>
        </p:nvGrpSpPr>
        <p:grpSpPr>
          <a:xfrm>
            <a:off x="3981685" y="216349"/>
            <a:ext cx="7969364" cy="751312"/>
            <a:chOff x="5107619" y="228849"/>
            <a:chExt cx="7084381" cy="658457"/>
          </a:xfrm>
        </p:grpSpPr>
        <p:sp>
          <p:nvSpPr>
            <p:cNvPr id="10" name="عنوان 1">
              <a:extLst>
                <a:ext uri="{FF2B5EF4-FFF2-40B4-BE49-F238E27FC236}">
                  <a16:creationId xmlns:a16="http://schemas.microsoft.com/office/drawing/2014/main" id="{0FEC0F42-9018-472A-824D-9C93192F528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B283236-3F67-4221-8451-275E28715815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99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6DBF137-8F6C-45F1-B18A-DE533AF9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579" y="4655976"/>
            <a:ext cx="9144000" cy="1142999"/>
          </a:xfrm>
        </p:spPr>
        <p:txBody>
          <a:bodyPr/>
          <a:lstStyle/>
          <a:p>
            <a:r>
              <a:rPr lang="ar-SA" sz="4400" b="1" dirty="0"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إعداد معلمة المادة : أسماء القاسمي</a:t>
            </a:r>
            <a:endParaRPr lang="ar-OM" sz="4400" b="1" dirty="0">
              <a:latin typeface="Aref Ruqaa" panose="02000503000000000000" pitchFamily="2" charset="-78"/>
              <a:ea typeface="+mj-ea"/>
              <a:cs typeface="Aref Ruqaa" panose="02000503000000000000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D232759-24AF-4C2C-980A-D408038B3862}"/>
              </a:ext>
            </a:extLst>
          </p:cNvPr>
          <p:cNvGrpSpPr/>
          <p:nvPr/>
        </p:nvGrpSpPr>
        <p:grpSpPr>
          <a:xfrm>
            <a:off x="1439579" y="2682625"/>
            <a:ext cx="8615775" cy="1142998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851EE758-FAFE-4709-B73F-4CFE042E476B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/النحو: التوابع - النعت </a:t>
              </a: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8188ED1D-2FCA-43E7-A394-9226E100063B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EB0BD778-D42D-400F-94CB-238458CA567B}"/>
              </a:ext>
            </a:extLst>
          </p:cNvPr>
          <p:cNvSpPr txBox="1">
            <a:spLocks/>
          </p:cNvSpPr>
          <p:nvPr/>
        </p:nvSpPr>
        <p:spPr>
          <a:xfrm>
            <a:off x="2049624" y="751388"/>
            <a:ext cx="9144000" cy="11429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800" b="1" dirty="0">
                <a:latin typeface="Aref_Menna" panose="02000000000000000000" pitchFamily="2" charset="-78"/>
                <a:ea typeface="+mj-ea"/>
                <a:cs typeface="Aref_Menna" panose="02000000000000000000" pitchFamily="2" charset="-78"/>
              </a:rPr>
              <a:t>دروس الصف العاشر الأساسي الفصل الدراسي الثاني </a:t>
            </a:r>
            <a:endParaRPr lang="ar-OM" sz="4800" b="1" dirty="0">
              <a:latin typeface="Aref_Menna" panose="02000000000000000000" pitchFamily="2" charset="-78"/>
              <a:ea typeface="+mj-ea"/>
              <a:cs typeface="Aref_Menn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1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5FFC929-39E9-4B2E-86EB-E73CD1761433}"/>
              </a:ext>
            </a:extLst>
          </p:cNvPr>
          <p:cNvGrpSpPr/>
          <p:nvPr/>
        </p:nvGrpSpPr>
        <p:grpSpPr>
          <a:xfrm>
            <a:off x="2547257" y="256252"/>
            <a:ext cx="9043727" cy="748287"/>
            <a:chOff x="5107619" y="392582"/>
            <a:chExt cx="7084381" cy="655806"/>
          </a:xfrm>
        </p:grpSpPr>
        <p:sp>
          <p:nvSpPr>
            <p:cNvPr id="6" name="عنوان 1">
              <a:extLst>
                <a:ext uri="{FF2B5EF4-FFF2-40B4-BE49-F238E27FC236}">
                  <a16:creationId xmlns:a16="http://schemas.microsoft.com/office/drawing/2014/main" id="{53AB8945-6999-4930-97B9-BA5A1F27B3F0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392582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النعت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F95F496B-FF85-42CF-A088-DC53724C8E4C}"/>
                </a:ext>
              </a:extLst>
            </p:cNvPr>
            <p:cNvCxnSpPr/>
            <p:nvPr/>
          </p:nvCxnSpPr>
          <p:spPr>
            <a:xfrm flipH="1">
              <a:off x="5107619" y="1048388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E9E5C21-F34E-4332-B834-124CFA3A966B}"/>
              </a:ext>
            </a:extLst>
          </p:cNvPr>
          <p:cNvSpPr txBox="1"/>
          <p:nvPr/>
        </p:nvSpPr>
        <p:spPr>
          <a:xfrm>
            <a:off x="5649959" y="1066268"/>
            <a:ext cx="5435830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>
                <a:solidFill>
                  <a:srgbClr val="C00000"/>
                </a:solidFill>
                <a:cs typeface="PT Bold Heading" pitchFamily="2" charset="-78"/>
              </a:rPr>
              <a:t>أهداف الدرس: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956299-B2E3-4670-9E7A-F53229846034}"/>
              </a:ext>
            </a:extLst>
          </p:cNvPr>
          <p:cNvSpPr txBox="1"/>
          <p:nvPr/>
        </p:nvSpPr>
        <p:spPr>
          <a:xfrm>
            <a:off x="2668555" y="2213081"/>
            <a:ext cx="8790459" cy="4166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000" dirty="0">
                <a:latin typeface="+mn-lt"/>
                <a:cs typeface="DecoType Naskh Extensions" pitchFamily="2" charset="-78"/>
              </a:rPr>
              <a:t>يتوقع من الطالبة في نهاية الدرس أن : </a:t>
            </a:r>
          </a:p>
          <a:p>
            <a:r>
              <a:rPr lang="ar-OM" sz="4000" dirty="0">
                <a:latin typeface="+mn-lt"/>
                <a:cs typeface="DecoType Naskh Extensions" pitchFamily="2" charset="-78"/>
              </a:rPr>
              <a:t>1- تعرف النعت . 2- تعدد أنواع النعت .</a:t>
            </a:r>
          </a:p>
          <a:p>
            <a:r>
              <a:rPr lang="ar-OM" sz="4000" dirty="0">
                <a:latin typeface="+mn-lt"/>
                <a:cs typeface="DecoType Naskh Extensions" pitchFamily="2" charset="-78"/>
              </a:rPr>
              <a:t>3- تعدد أنواع (النعت الحقيقي) من حيث لفظه .  </a:t>
            </a:r>
          </a:p>
          <a:p>
            <a:r>
              <a:rPr lang="ar-OM" sz="4000" dirty="0">
                <a:latin typeface="+mn-lt"/>
                <a:cs typeface="DecoType Naskh Extensions" pitchFamily="2" charset="-78"/>
              </a:rPr>
              <a:t>4- تفرق بين النعت و الحال  (الجملة و شبه الجملة ).  </a:t>
            </a:r>
          </a:p>
          <a:p>
            <a:endParaRPr lang="ar-OM" sz="1800" dirty="0">
              <a:latin typeface="+mn-lt"/>
              <a:cs typeface="DecoType Naskh Extensio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83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89B57FC-B889-4232-91A0-D0708F652909}"/>
              </a:ext>
            </a:extLst>
          </p:cNvPr>
          <p:cNvGrpSpPr/>
          <p:nvPr/>
        </p:nvGrpSpPr>
        <p:grpSpPr>
          <a:xfrm>
            <a:off x="3387294" y="123042"/>
            <a:ext cx="8666392" cy="779627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5DDCF05A-C83A-4069-877F-9AEB4F913875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50FF58F7-115F-4DC7-80FD-089DDEEF34D4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كل في منظر طبيعي - Like for this page !! | Facebook">
            <a:extLst>
              <a:ext uri="{FF2B5EF4-FFF2-40B4-BE49-F238E27FC236}">
                <a16:creationId xmlns:a16="http://schemas.microsoft.com/office/drawing/2014/main" id="{6BAD7758-A00F-492D-98C5-6CA6F031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30" y="1527015"/>
            <a:ext cx="3561183" cy="28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C861F95-88A6-4986-981A-DD5C5DEC5B6F}"/>
              </a:ext>
            </a:extLst>
          </p:cNvPr>
          <p:cNvSpPr txBox="1"/>
          <p:nvPr/>
        </p:nvSpPr>
        <p:spPr>
          <a:xfrm>
            <a:off x="6978756" y="4285725"/>
            <a:ext cx="4792867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هذا منظرٌ رائعٌ . </a:t>
            </a:r>
            <a:r>
              <a:rPr lang="ar-SA" sz="4400" b="1" dirty="0"/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9D1EDFB-1893-46F6-A122-B6A929CF6115}"/>
              </a:ext>
            </a:extLst>
          </p:cNvPr>
          <p:cNvSpPr txBox="1"/>
          <p:nvPr/>
        </p:nvSpPr>
        <p:spPr>
          <a:xfrm>
            <a:off x="8291473" y="6145326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</a:t>
            </a: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3A7551C7-EF70-4D8B-84E7-ACF8F6E67AB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9313082" y="5286550"/>
            <a:ext cx="8903" cy="858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77040A-6D86-426E-8B02-8E19C5A40C1F}"/>
              </a:ext>
            </a:extLst>
          </p:cNvPr>
          <p:cNvSpPr txBox="1"/>
          <p:nvPr/>
        </p:nvSpPr>
        <p:spPr>
          <a:xfrm>
            <a:off x="465137" y="5589369"/>
            <a:ext cx="44038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هو التابع الذي يكمل </a:t>
            </a:r>
            <a:r>
              <a:rPr lang="ar-SA" sz="32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متبوعه</a:t>
            </a: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فيوضحه و يخصصه.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081AEB5-E0BE-438C-B5A0-40093A4005D3}"/>
              </a:ext>
            </a:extLst>
          </p:cNvPr>
          <p:cNvSpPr txBox="1"/>
          <p:nvPr/>
        </p:nvSpPr>
        <p:spPr>
          <a:xfrm rot="20990712">
            <a:off x="4073941" y="4732513"/>
            <a:ext cx="3614491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الخلاصة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5277EAD-79D7-49CD-B233-17706C7CEA2D}"/>
              </a:ext>
            </a:extLst>
          </p:cNvPr>
          <p:cNvSpPr txBox="1"/>
          <p:nvPr/>
        </p:nvSpPr>
        <p:spPr>
          <a:xfrm>
            <a:off x="4879669" y="5742313"/>
            <a:ext cx="181921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تعريف النعت</a:t>
            </a:r>
          </a:p>
        </p:txBody>
      </p:sp>
      <p:pic>
        <p:nvPicPr>
          <p:cNvPr id="2" name="Picture 2" descr="تلميذ طالب, طفل, يد png">
            <a:extLst>
              <a:ext uri="{FF2B5EF4-FFF2-40B4-BE49-F238E27FC236}">
                <a16:creationId xmlns:a16="http://schemas.microsoft.com/office/drawing/2014/main" id="{77DD5488-1DC8-4F09-B0D3-D787F83B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29" y="1097683"/>
            <a:ext cx="4214465" cy="32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1018B6E-388D-499F-B932-3662F48BC15B}"/>
              </a:ext>
            </a:extLst>
          </p:cNvPr>
          <p:cNvSpPr txBox="1"/>
          <p:nvPr/>
        </p:nvSpPr>
        <p:spPr>
          <a:xfrm>
            <a:off x="271220" y="2416529"/>
            <a:ext cx="4403806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2-جاء تلميذٌ مجتهدٌ . </a:t>
            </a:r>
            <a:r>
              <a:rPr lang="ar-SA" sz="4400" b="1" dirty="0"/>
              <a:t>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72C51C4-04AB-45D8-84DF-D9C1AC894A45}"/>
              </a:ext>
            </a:extLst>
          </p:cNvPr>
          <p:cNvSpPr txBox="1"/>
          <p:nvPr/>
        </p:nvSpPr>
        <p:spPr>
          <a:xfrm>
            <a:off x="437672" y="4285725"/>
            <a:ext cx="172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نعت 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93E9C5EA-9D59-4242-913A-FA36CAEE6788}"/>
              </a:ext>
            </a:extLst>
          </p:cNvPr>
          <p:cNvCxnSpPr>
            <a:cxnSpLocks/>
          </p:cNvCxnSpPr>
          <p:nvPr/>
        </p:nvCxnSpPr>
        <p:spPr>
          <a:xfrm flipH="1">
            <a:off x="1207813" y="3457425"/>
            <a:ext cx="102964" cy="8813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2286FAB-3296-4F73-880C-5EE69FF8A0E6}"/>
              </a:ext>
            </a:extLst>
          </p:cNvPr>
          <p:cNvSpPr txBox="1"/>
          <p:nvPr/>
        </p:nvSpPr>
        <p:spPr>
          <a:xfrm>
            <a:off x="659054" y="1516126"/>
            <a:ext cx="4015971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1-جاء تلميذٌ . </a:t>
            </a:r>
            <a:r>
              <a:rPr lang="ar-SA" sz="4400" b="1" dirty="0"/>
              <a:t>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75514E2-C29C-4475-9FB4-FED1AF588CB0}"/>
              </a:ext>
            </a:extLst>
          </p:cNvPr>
          <p:cNvSpPr txBox="1"/>
          <p:nvPr/>
        </p:nvSpPr>
        <p:spPr>
          <a:xfrm>
            <a:off x="2032831" y="4111377"/>
            <a:ext cx="172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منعوت </a:t>
            </a: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2150E0DC-808C-4A7E-AFF1-AA8115E5713F}"/>
              </a:ext>
            </a:extLst>
          </p:cNvPr>
          <p:cNvCxnSpPr>
            <a:cxnSpLocks/>
          </p:cNvCxnSpPr>
          <p:nvPr/>
        </p:nvCxnSpPr>
        <p:spPr>
          <a:xfrm flipH="1">
            <a:off x="2802972" y="3283077"/>
            <a:ext cx="102964" cy="8813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A9B0CF7-BBD4-4FB0-90E3-8754735CC1C6}"/>
              </a:ext>
            </a:extLst>
          </p:cNvPr>
          <p:cNvSpPr txBox="1"/>
          <p:nvPr/>
        </p:nvSpPr>
        <p:spPr>
          <a:xfrm>
            <a:off x="9878708" y="5955331"/>
            <a:ext cx="172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منعوت </a:t>
            </a:r>
          </a:p>
        </p:txBody>
      </p: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698671F9-67F5-44A1-BB68-66073CA3A22F}"/>
              </a:ext>
            </a:extLst>
          </p:cNvPr>
          <p:cNvCxnSpPr>
            <a:cxnSpLocks/>
          </p:cNvCxnSpPr>
          <p:nvPr/>
        </p:nvCxnSpPr>
        <p:spPr>
          <a:xfrm flipH="1">
            <a:off x="10322278" y="5148715"/>
            <a:ext cx="102964" cy="8813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2D25709-115C-4B05-8654-D4C135E2B6F2}"/>
              </a:ext>
            </a:extLst>
          </p:cNvPr>
          <p:cNvGrpSpPr/>
          <p:nvPr/>
        </p:nvGrpSpPr>
        <p:grpSpPr>
          <a:xfrm>
            <a:off x="4084322" y="123043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467E0573-5959-4F8D-82B7-161B4C63D9C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462B40E-1082-41F4-8F5C-34F9E8E31B24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1662BC-F051-4A75-BC2A-B828CAA5E56E}"/>
              </a:ext>
            </a:extLst>
          </p:cNvPr>
          <p:cNvSpPr txBox="1"/>
          <p:nvPr/>
        </p:nvSpPr>
        <p:spPr>
          <a:xfrm>
            <a:off x="1371600" y="2614571"/>
            <a:ext cx="6277713" cy="407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1-عاد العامل مبتسما .</a:t>
            </a:r>
          </a:p>
          <a:p>
            <a:r>
              <a:rPr lang="ar-OM" sz="4400" b="1" dirty="0"/>
              <a:t>2-عاد مبتسما عامل .</a:t>
            </a:r>
          </a:p>
          <a:p>
            <a:r>
              <a:rPr lang="ar-OM" sz="4400" b="1" dirty="0"/>
              <a:t>3-عاد العامل المبتسم. </a:t>
            </a:r>
            <a:endParaRPr lang="ar-SA" sz="4400" b="1" dirty="0"/>
          </a:p>
          <a:p>
            <a:r>
              <a:rPr lang="ar-OM" sz="4400" b="1" dirty="0"/>
              <a:t> </a:t>
            </a:r>
            <a:endParaRPr lang="ar-SA" sz="44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8D7D80-6DDA-44D5-9FD7-B99DD76C222C}"/>
              </a:ext>
            </a:extLst>
          </p:cNvPr>
          <p:cNvSpPr txBox="1"/>
          <p:nvPr/>
        </p:nvSpPr>
        <p:spPr>
          <a:xfrm>
            <a:off x="282000" y="1550483"/>
            <a:ext cx="9545217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الجملة التي تحوي كلمة تعرب  نعتا هي  : </a:t>
            </a:r>
            <a:endParaRPr lang="ar-SA" sz="4400" b="1" dirty="0"/>
          </a:p>
        </p:txBody>
      </p:sp>
      <p:pic>
        <p:nvPicPr>
          <p:cNvPr id="1026" name="Picture 2" descr="ترغب بشراء منزل جديد.. أخطاء فادحة تجنبها | أخبار أسلوب حياة | الجزيرة نت">
            <a:extLst>
              <a:ext uri="{FF2B5EF4-FFF2-40B4-BE49-F238E27FC236}">
                <a16:creationId xmlns:a16="http://schemas.microsoft.com/office/drawing/2014/main" id="{15E5AD32-9580-43A4-AFAF-E3B03424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36" y="3079112"/>
            <a:ext cx="2792963" cy="2904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0B813D35-6D28-48BC-94E9-EC78924B7F4D}"/>
              </a:ext>
            </a:extLst>
          </p:cNvPr>
          <p:cNvSpPr/>
          <p:nvPr/>
        </p:nvSpPr>
        <p:spPr>
          <a:xfrm>
            <a:off x="2052736" y="4648472"/>
            <a:ext cx="5941300" cy="1216971"/>
          </a:xfrm>
          <a:custGeom>
            <a:avLst/>
            <a:gdLst>
              <a:gd name="connsiteX0" fmla="*/ 0 w 5941300"/>
              <a:gd name="connsiteY0" fmla="*/ 608486 h 1216971"/>
              <a:gd name="connsiteX1" fmla="*/ 2970650 w 5941300"/>
              <a:gd name="connsiteY1" fmla="*/ 0 h 1216971"/>
              <a:gd name="connsiteX2" fmla="*/ 5941300 w 5941300"/>
              <a:gd name="connsiteY2" fmla="*/ 608486 h 1216971"/>
              <a:gd name="connsiteX3" fmla="*/ 2970650 w 5941300"/>
              <a:gd name="connsiteY3" fmla="*/ 1216972 h 1216971"/>
              <a:gd name="connsiteX4" fmla="*/ 0 w 5941300"/>
              <a:gd name="connsiteY4" fmla="*/ 608486 h 121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1300" h="1216971" extrusionOk="0">
                <a:moveTo>
                  <a:pt x="0" y="608486"/>
                </a:moveTo>
                <a:cubicBezTo>
                  <a:pt x="-120264" y="483425"/>
                  <a:pt x="1165531" y="-67918"/>
                  <a:pt x="2970650" y="0"/>
                </a:cubicBezTo>
                <a:cubicBezTo>
                  <a:pt x="4674394" y="-9315"/>
                  <a:pt x="5925750" y="300749"/>
                  <a:pt x="5941300" y="608486"/>
                </a:cubicBezTo>
                <a:cubicBezTo>
                  <a:pt x="5883760" y="963775"/>
                  <a:pt x="4453724" y="1403301"/>
                  <a:pt x="2970650" y="1216972"/>
                </a:cubicBezTo>
                <a:cubicBezTo>
                  <a:pt x="1361142" y="1196822"/>
                  <a:pt x="-15099" y="948007"/>
                  <a:pt x="0" y="608486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1172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2D25709-115C-4B05-8654-D4C135E2B6F2}"/>
              </a:ext>
            </a:extLst>
          </p:cNvPr>
          <p:cNvGrpSpPr/>
          <p:nvPr/>
        </p:nvGrpSpPr>
        <p:grpSpPr>
          <a:xfrm>
            <a:off x="4084322" y="123043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467E0573-5959-4F8D-82B7-161B4C63D9C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462B40E-1082-41F4-8F5C-34F9E8E31B24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صورة 9" descr="صورة تحتوي على العديد&#10;&#10;تم إنشاء الوصف تلقائياً">
            <a:extLst>
              <a:ext uri="{FF2B5EF4-FFF2-40B4-BE49-F238E27FC236}">
                <a16:creationId xmlns:a16="http://schemas.microsoft.com/office/drawing/2014/main" id="{6B5218DB-1726-448F-9BE4-CAAEB75D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9" y="2089677"/>
            <a:ext cx="3551572" cy="3231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إطار صور - اطار عادي : Amazon.com: المنزل والمطبخ">
            <a:extLst>
              <a:ext uri="{FF2B5EF4-FFF2-40B4-BE49-F238E27FC236}">
                <a16:creationId xmlns:a16="http://schemas.microsoft.com/office/drawing/2014/main" id="{86C5A097-0064-4066-B1BF-1810C27E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843">
            <a:off x="7936199" y="2440623"/>
            <a:ext cx="3582612" cy="3061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1662BC-F051-4A75-BC2A-B828CAA5E56E}"/>
              </a:ext>
            </a:extLst>
          </p:cNvPr>
          <p:cNvSpPr txBox="1"/>
          <p:nvPr/>
        </p:nvSpPr>
        <p:spPr>
          <a:xfrm>
            <a:off x="6553400" y="5604586"/>
            <a:ext cx="4792867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هذه صورةٌ جميلةٌ. </a:t>
            </a:r>
            <a:r>
              <a:rPr lang="ar-SA" sz="4400" b="1" dirty="0"/>
              <a:t>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AC8B5-0FFC-4AB8-A20B-86FEA85DFCAC}"/>
              </a:ext>
            </a:extLst>
          </p:cNvPr>
          <p:cNvSpPr txBox="1"/>
          <p:nvPr/>
        </p:nvSpPr>
        <p:spPr>
          <a:xfrm>
            <a:off x="276500" y="5604585"/>
            <a:ext cx="5362101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هذه صورةٌ جميلٌ إطارُها. </a:t>
            </a:r>
            <a:r>
              <a:rPr lang="ar-SA" sz="4400" b="1" dirty="0"/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8D7D80-6DDA-44D5-9FD7-B99DD76C222C}"/>
              </a:ext>
            </a:extLst>
          </p:cNvPr>
          <p:cNvSpPr txBox="1"/>
          <p:nvPr/>
        </p:nvSpPr>
        <p:spPr>
          <a:xfrm>
            <a:off x="737118" y="710159"/>
            <a:ext cx="10151749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هيا نصف بعبارة جميلة  الصورتين التاليتين . </a:t>
            </a:r>
            <a:r>
              <a:rPr lang="ar-SA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0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DFD554B-52A9-4915-B55E-2AFA9F6DEB25}"/>
              </a:ext>
            </a:extLst>
          </p:cNvPr>
          <p:cNvGrpSpPr/>
          <p:nvPr/>
        </p:nvGrpSpPr>
        <p:grpSpPr>
          <a:xfrm>
            <a:off x="4084322" y="76390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05BAD058-10DD-46F9-92B8-D760E69979A3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AD9D244-9095-4976-832D-767693E0523E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51F5B24-C9A9-45FD-8010-43BD53B027C1}"/>
              </a:ext>
            </a:extLst>
          </p:cNvPr>
          <p:cNvSpPr txBox="1"/>
          <p:nvPr/>
        </p:nvSpPr>
        <p:spPr>
          <a:xfrm>
            <a:off x="6182778" y="1393020"/>
            <a:ext cx="4792867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هذه صورةٌ جميلةٌ. </a:t>
            </a:r>
            <a:r>
              <a:rPr lang="ar-SA" sz="4400" b="1" dirty="0"/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DD967CD-F7BB-4BBB-AB98-068552A66461}"/>
              </a:ext>
            </a:extLst>
          </p:cNvPr>
          <p:cNvSpPr txBox="1"/>
          <p:nvPr/>
        </p:nvSpPr>
        <p:spPr>
          <a:xfrm>
            <a:off x="6100378" y="4101666"/>
            <a:ext cx="5362101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هذه صورةٌ جميلٌ إطارُها. </a:t>
            </a:r>
            <a:r>
              <a:rPr lang="ar-SA" sz="4400" b="1" dirty="0"/>
              <a:t> 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6B7143EF-A1AE-41F8-86B2-16CBCE9F962C}"/>
              </a:ext>
            </a:extLst>
          </p:cNvPr>
          <p:cNvCxnSpPr>
            <a:cxnSpLocks/>
          </p:cNvCxnSpPr>
          <p:nvPr/>
        </p:nvCxnSpPr>
        <p:spPr>
          <a:xfrm>
            <a:off x="3414398" y="1492698"/>
            <a:ext cx="0" cy="509451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AEAE8533-6847-4899-BCC5-9D73E4BE7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12197"/>
              </p:ext>
            </p:extLst>
          </p:nvPr>
        </p:nvGraphicFramePr>
        <p:xfrm>
          <a:off x="6182778" y="2617116"/>
          <a:ext cx="5186781" cy="11991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82759">
                  <a:extLst>
                    <a:ext uri="{9D8B030D-6E8A-4147-A177-3AD203B41FA5}">
                      <a16:colId xmlns:a16="http://schemas.microsoft.com/office/drawing/2014/main" val="3809043481"/>
                    </a:ext>
                  </a:extLst>
                </a:gridCol>
                <a:gridCol w="2504022">
                  <a:extLst>
                    <a:ext uri="{9D8B030D-6E8A-4147-A177-3AD203B41FA5}">
                      <a16:colId xmlns:a16="http://schemas.microsoft.com/office/drawing/2014/main" val="1011342647"/>
                    </a:ext>
                  </a:extLst>
                </a:gridCol>
              </a:tblGrid>
              <a:tr h="60332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OM" sz="2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المنعوت</a:t>
                      </a: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 المتبوع</a:t>
                      </a:r>
                      <a:endParaRPr lang="ar-OM" sz="2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النعت ( التابع ) </a:t>
                      </a:r>
                      <a:endParaRPr lang="ar-OM" sz="2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61460"/>
                  </a:ext>
                </a:extLst>
              </a:tr>
              <a:tr h="595778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442517"/>
                  </a:ext>
                </a:extLst>
              </a:tr>
            </a:tbl>
          </a:graphicData>
        </a:graphic>
      </p:graphicFrame>
      <p:graphicFrame>
        <p:nvGraphicFramePr>
          <p:cNvPr id="15" name="جدول 15">
            <a:extLst>
              <a:ext uri="{FF2B5EF4-FFF2-40B4-BE49-F238E27FC236}">
                <a16:creationId xmlns:a16="http://schemas.microsoft.com/office/drawing/2014/main" id="{36ED1475-E507-4D39-9067-C3E0BF2B8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0686"/>
              </p:ext>
            </p:extLst>
          </p:nvPr>
        </p:nvGraphicFramePr>
        <p:xfrm>
          <a:off x="3495740" y="5125023"/>
          <a:ext cx="8405643" cy="1363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56117">
                  <a:extLst>
                    <a:ext uri="{9D8B030D-6E8A-4147-A177-3AD203B41FA5}">
                      <a16:colId xmlns:a16="http://schemas.microsoft.com/office/drawing/2014/main" val="4064704075"/>
                    </a:ext>
                  </a:extLst>
                </a:gridCol>
                <a:gridCol w="2471446">
                  <a:extLst>
                    <a:ext uri="{9D8B030D-6E8A-4147-A177-3AD203B41FA5}">
                      <a16:colId xmlns:a16="http://schemas.microsoft.com/office/drawing/2014/main" val="3636478714"/>
                    </a:ext>
                  </a:extLst>
                </a:gridCol>
                <a:gridCol w="3978080">
                  <a:extLst>
                    <a:ext uri="{9D8B030D-6E8A-4147-A177-3AD203B41FA5}">
                      <a16:colId xmlns:a16="http://schemas.microsoft.com/office/drawing/2014/main" val="2533790137"/>
                    </a:ext>
                  </a:extLst>
                </a:gridCol>
              </a:tblGrid>
              <a:tr h="681772">
                <a:tc>
                  <a:txBody>
                    <a:bodyPr/>
                    <a:lstStyle/>
                    <a:p>
                      <a:pPr rtl="1"/>
                      <a:r>
                        <a:rPr lang="ar-OM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النعت السببي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المنعوت (ما قبله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المنعوت في المعنى (ما بعده 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85648"/>
                  </a:ext>
                </a:extLst>
              </a:tr>
              <a:tr h="681772">
                <a:tc>
                  <a:txBody>
                    <a:bodyPr/>
                    <a:lstStyle/>
                    <a:p>
                      <a:pPr rtl="1"/>
                      <a:endParaRPr lang="ar-OM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870162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6160AFA-0E77-485D-B604-42DAEE7D803E}"/>
              </a:ext>
            </a:extLst>
          </p:cNvPr>
          <p:cNvSpPr txBox="1"/>
          <p:nvPr/>
        </p:nvSpPr>
        <p:spPr>
          <a:xfrm rot="20990712">
            <a:off x="32058" y="882014"/>
            <a:ext cx="3614491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الخلاصة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9C86E98-8BCD-4A2F-AA20-35465450EFB1}"/>
              </a:ext>
            </a:extLst>
          </p:cNvPr>
          <p:cNvSpPr txBox="1"/>
          <p:nvPr/>
        </p:nvSpPr>
        <p:spPr>
          <a:xfrm rot="20940903">
            <a:off x="83869" y="2137571"/>
            <a:ext cx="317222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/>
              <a:t>1-النعت الحقيقي :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7DC0646-556E-4E8C-9374-721F15FBB48B}"/>
              </a:ext>
            </a:extLst>
          </p:cNvPr>
          <p:cNvSpPr txBox="1"/>
          <p:nvPr/>
        </p:nvSpPr>
        <p:spPr>
          <a:xfrm>
            <a:off x="477900" y="1567164"/>
            <a:ext cx="181921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أنواع النعت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177A14B-8729-4AE9-B65A-BFC822640CF7}"/>
              </a:ext>
            </a:extLst>
          </p:cNvPr>
          <p:cNvSpPr txBox="1"/>
          <p:nvPr/>
        </p:nvSpPr>
        <p:spPr>
          <a:xfrm rot="21168834">
            <a:off x="206512" y="4297054"/>
            <a:ext cx="317222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/>
              <a:t>2-النعت السببي :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F903271-D4C5-4862-B807-4D71259C2176}"/>
              </a:ext>
            </a:extLst>
          </p:cNvPr>
          <p:cNvSpPr txBox="1"/>
          <p:nvPr/>
        </p:nvSpPr>
        <p:spPr>
          <a:xfrm>
            <a:off x="9921700" y="5865862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جميل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4D0566D-133A-4950-9A57-3FF1A1D58FE2}"/>
              </a:ext>
            </a:extLst>
          </p:cNvPr>
          <p:cNvSpPr txBox="1"/>
          <p:nvPr/>
        </p:nvSpPr>
        <p:spPr>
          <a:xfrm>
            <a:off x="6991822" y="3241810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جميلة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942C725-F3FE-4FDF-872B-A84565904FBF}"/>
              </a:ext>
            </a:extLst>
          </p:cNvPr>
          <p:cNvSpPr txBox="1"/>
          <p:nvPr/>
        </p:nvSpPr>
        <p:spPr>
          <a:xfrm>
            <a:off x="7698561" y="5855992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صورة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BE50206-649B-463E-8E42-1A244683F6A4}"/>
              </a:ext>
            </a:extLst>
          </p:cNvPr>
          <p:cNvSpPr txBox="1"/>
          <p:nvPr/>
        </p:nvSpPr>
        <p:spPr>
          <a:xfrm>
            <a:off x="4678929" y="5855992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إطارها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769D655-DF07-497D-8AB1-0CEB8FEF4AB9}"/>
              </a:ext>
            </a:extLst>
          </p:cNvPr>
          <p:cNvSpPr txBox="1"/>
          <p:nvPr/>
        </p:nvSpPr>
        <p:spPr>
          <a:xfrm>
            <a:off x="9308535" y="3231444"/>
            <a:ext cx="206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صورة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1313B57-24C6-4DC2-97C0-6C6FE56739A8}"/>
              </a:ext>
            </a:extLst>
          </p:cNvPr>
          <p:cNvSpPr txBox="1"/>
          <p:nvPr/>
        </p:nvSpPr>
        <p:spPr>
          <a:xfrm>
            <a:off x="48553" y="3061920"/>
            <a:ext cx="328450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يدل على صفة في المتبوع نفسه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E31FACA-3D7A-4F03-B03D-880659DEC534}"/>
              </a:ext>
            </a:extLst>
          </p:cNvPr>
          <p:cNvSpPr txBox="1"/>
          <p:nvPr/>
        </p:nvSpPr>
        <p:spPr>
          <a:xfrm>
            <a:off x="185080" y="5218084"/>
            <a:ext cx="308980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يدل على صفة في اسم يذكر بعده مرتبط بالمنعوت الذي قبله .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6E81F1-8F6C-49F9-8F77-8E4071421FA1}"/>
              </a:ext>
            </a:extLst>
          </p:cNvPr>
          <p:cNvSpPr txBox="1"/>
          <p:nvPr/>
        </p:nvSpPr>
        <p:spPr>
          <a:xfrm rot="20990712">
            <a:off x="9963377" y="838845"/>
            <a:ext cx="219898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الأمثلة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7CECABD-A2B6-41C0-9511-FFE44C47B64B}"/>
              </a:ext>
            </a:extLst>
          </p:cNvPr>
          <p:cNvSpPr txBox="1"/>
          <p:nvPr/>
        </p:nvSpPr>
        <p:spPr>
          <a:xfrm rot="20990712">
            <a:off x="32057" y="882014"/>
            <a:ext cx="3614491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الخلاصة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3A78F76-B049-4C3C-A80D-550E36FF05D6}"/>
              </a:ext>
            </a:extLst>
          </p:cNvPr>
          <p:cNvSpPr txBox="1"/>
          <p:nvPr/>
        </p:nvSpPr>
        <p:spPr>
          <a:xfrm>
            <a:off x="477899" y="1567164"/>
            <a:ext cx="181921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أنواع النعت </a:t>
            </a:r>
          </a:p>
        </p:txBody>
      </p:sp>
    </p:spTree>
    <p:extLst>
      <p:ext uri="{BB962C8B-B14F-4D97-AF65-F5344CB8AC3E}">
        <p14:creationId xmlns:p14="http://schemas.microsoft.com/office/powerpoint/2010/main" val="30077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2D25709-115C-4B05-8654-D4C135E2B6F2}"/>
              </a:ext>
            </a:extLst>
          </p:cNvPr>
          <p:cNvGrpSpPr/>
          <p:nvPr/>
        </p:nvGrpSpPr>
        <p:grpSpPr>
          <a:xfrm>
            <a:off x="4084322" y="123043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467E0573-5959-4F8D-82B7-161B4C63D9C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462B40E-1082-41F4-8F5C-34F9E8E31B24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1662BC-F051-4A75-BC2A-B828CAA5E56E}"/>
              </a:ext>
            </a:extLst>
          </p:cNvPr>
          <p:cNvSpPr txBox="1"/>
          <p:nvPr/>
        </p:nvSpPr>
        <p:spPr>
          <a:xfrm>
            <a:off x="2856446" y="2614571"/>
            <a:ext cx="4792867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رأيتُ بيتًا كبيرًا. </a:t>
            </a:r>
            <a:endParaRPr lang="ar-SA" sz="44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AC8B5-0FFC-4AB8-A20B-86FEA85DFCAC}"/>
              </a:ext>
            </a:extLst>
          </p:cNvPr>
          <p:cNvSpPr txBox="1"/>
          <p:nvPr/>
        </p:nvSpPr>
        <p:spPr>
          <a:xfrm>
            <a:off x="2856446" y="4335622"/>
            <a:ext cx="5362101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رأيت بيتًا واسعةً غرفُه.</a:t>
            </a:r>
            <a:endParaRPr lang="ar-SA" sz="4400" b="1" dirty="0"/>
          </a:p>
        </p:txBody>
      </p:sp>
      <p:pic>
        <p:nvPicPr>
          <p:cNvPr id="1026" name="Picture 2" descr="ترغب بشراء منزل جديد.. أخطاء فادحة تجنبها | أخبار أسلوب حياة | الجزيرة نت">
            <a:extLst>
              <a:ext uri="{FF2B5EF4-FFF2-40B4-BE49-F238E27FC236}">
                <a16:creationId xmlns:a16="http://schemas.microsoft.com/office/drawing/2014/main" id="{15E5AD32-9580-43A4-AFAF-E3B03424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36" y="3079112"/>
            <a:ext cx="2792963" cy="2904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A6E586-D901-45B0-A2BE-6687B7BA0010}"/>
              </a:ext>
            </a:extLst>
          </p:cNvPr>
          <p:cNvSpPr txBox="1"/>
          <p:nvPr/>
        </p:nvSpPr>
        <p:spPr>
          <a:xfrm>
            <a:off x="1459838" y="2782669"/>
            <a:ext cx="21137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نعت حقيقي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0B813D35-6D28-48BC-94E9-EC78924B7F4D}"/>
              </a:ext>
            </a:extLst>
          </p:cNvPr>
          <p:cNvSpPr/>
          <p:nvPr/>
        </p:nvSpPr>
        <p:spPr>
          <a:xfrm>
            <a:off x="4250767" y="2740047"/>
            <a:ext cx="1480871" cy="848776"/>
          </a:xfrm>
          <a:custGeom>
            <a:avLst/>
            <a:gdLst>
              <a:gd name="connsiteX0" fmla="*/ 0 w 1480871"/>
              <a:gd name="connsiteY0" fmla="*/ 424388 h 848776"/>
              <a:gd name="connsiteX1" fmla="*/ 740436 w 1480871"/>
              <a:gd name="connsiteY1" fmla="*/ 0 h 848776"/>
              <a:gd name="connsiteX2" fmla="*/ 1480872 w 1480871"/>
              <a:gd name="connsiteY2" fmla="*/ 424388 h 848776"/>
              <a:gd name="connsiteX3" fmla="*/ 740436 w 1480871"/>
              <a:gd name="connsiteY3" fmla="*/ 848776 h 848776"/>
              <a:gd name="connsiteX4" fmla="*/ 0 w 1480871"/>
              <a:gd name="connsiteY4" fmla="*/ 424388 h 84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71" h="848776" extrusionOk="0">
                <a:moveTo>
                  <a:pt x="0" y="424388"/>
                </a:moveTo>
                <a:cubicBezTo>
                  <a:pt x="-29101" y="241061"/>
                  <a:pt x="311151" y="-8405"/>
                  <a:pt x="740436" y="0"/>
                </a:cubicBezTo>
                <a:cubicBezTo>
                  <a:pt x="1164260" y="-2199"/>
                  <a:pt x="1471963" y="206232"/>
                  <a:pt x="1480872" y="424388"/>
                </a:cubicBezTo>
                <a:cubicBezTo>
                  <a:pt x="1447354" y="669974"/>
                  <a:pt x="1115551" y="888765"/>
                  <a:pt x="740436" y="848776"/>
                </a:cubicBezTo>
                <a:cubicBezTo>
                  <a:pt x="362579" y="828666"/>
                  <a:pt x="-29663" y="665575"/>
                  <a:pt x="0" y="424388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D78DFD3-763F-4567-8064-BD06C5146658}"/>
              </a:ext>
            </a:extLst>
          </p:cNvPr>
          <p:cNvSpPr/>
          <p:nvPr/>
        </p:nvSpPr>
        <p:spPr>
          <a:xfrm>
            <a:off x="4721290" y="4164464"/>
            <a:ext cx="1572328" cy="1405912"/>
          </a:xfrm>
          <a:custGeom>
            <a:avLst/>
            <a:gdLst>
              <a:gd name="connsiteX0" fmla="*/ 0 w 1572328"/>
              <a:gd name="connsiteY0" fmla="*/ 702956 h 1405912"/>
              <a:gd name="connsiteX1" fmla="*/ 786164 w 1572328"/>
              <a:gd name="connsiteY1" fmla="*/ 0 h 1405912"/>
              <a:gd name="connsiteX2" fmla="*/ 1572328 w 1572328"/>
              <a:gd name="connsiteY2" fmla="*/ 702956 h 1405912"/>
              <a:gd name="connsiteX3" fmla="*/ 786164 w 1572328"/>
              <a:gd name="connsiteY3" fmla="*/ 1405912 h 1405912"/>
              <a:gd name="connsiteX4" fmla="*/ 0 w 1572328"/>
              <a:gd name="connsiteY4" fmla="*/ 702956 h 14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328" h="1405912" extrusionOk="0">
                <a:moveTo>
                  <a:pt x="0" y="702956"/>
                </a:moveTo>
                <a:cubicBezTo>
                  <a:pt x="-24092" y="356992"/>
                  <a:pt x="303234" y="-20129"/>
                  <a:pt x="786164" y="0"/>
                </a:cubicBezTo>
                <a:cubicBezTo>
                  <a:pt x="1247873" y="-4063"/>
                  <a:pt x="1558502" y="339907"/>
                  <a:pt x="1572328" y="702956"/>
                </a:cubicBezTo>
                <a:cubicBezTo>
                  <a:pt x="1534913" y="1103693"/>
                  <a:pt x="1178788" y="1455059"/>
                  <a:pt x="786164" y="1405912"/>
                </a:cubicBezTo>
                <a:cubicBezTo>
                  <a:pt x="398728" y="1375658"/>
                  <a:pt x="-68864" y="1106984"/>
                  <a:pt x="0" y="702956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7BF972F-B783-40C3-ADC1-500D9DC167BE}"/>
              </a:ext>
            </a:extLst>
          </p:cNvPr>
          <p:cNvSpPr txBox="1"/>
          <p:nvPr/>
        </p:nvSpPr>
        <p:spPr>
          <a:xfrm>
            <a:off x="1268962" y="4687081"/>
            <a:ext cx="200472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نعت سببي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CE6C545D-6501-4DFF-B184-48741D8CEDF6}"/>
              </a:ext>
            </a:extLst>
          </p:cNvPr>
          <p:cNvCxnSpPr>
            <a:cxnSpLocks/>
          </p:cNvCxnSpPr>
          <p:nvPr/>
        </p:nvCxnSpPr>
        <p:spPr>
          <a:xfrm>
            <a:off x="5460154" y="3653808"/>
            <a:ext cx="127169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026C3EF9-4B51-41C6-A961-0AC09402875E}"/>
              </a:ext>
            </a:extLst>
          </p:cNvPr>
          <p:cNvCxnSpPr>
            <a:cxnSpLocks/>
          </p:cNvCxnSpPr>
          <p:nvPr/>
        </p:nvCxnSpPr>
        <p:spPr>
          <a:xfrm>
            <a:off x="6169222" y="5502280"/>
            <a:ext cx="838068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DAC765F-1623-4FAE-8FEB-BFD103CB735A}"/>
              </a:ext>
            </a:extLst>
          </p:cNvPr>
          <p:cNvSpPr txBox="1"/>
          <p:nvPr/>
        </p:nvSpPr>
        <p:spPr>
          <a:xfrm>
            <a:off x="0" y="756812"/>
            <a:ext cx="11849878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000" b="1" dirty="0"/>
              <a:t>ميزي النعت الحقيقي من النعت السببي وحددي منعوته فيما يلي : 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21376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2D25709-115C-4B05-8654-D4C135E2B6F2}"/>
              </a:ext>
            </a:extLst>
          </p:cNvPr>
          <p:cNvGrpSpPr/>
          <p:nvPr/>
        </p:nvGrpSpPr>
        <p:grpSpPr>
          <a:xfrm>
            <a:off x="4084322" y="123043"/>
            <a:ext cx="7969364" cy="751312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467E0573-5959-4F8D-82B7-161B4C63D9C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Barada Reqa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التوابع ( النعت 1)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462B40E-1082-41F4-8F5C-34F9E8E31B24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1662BC-F051-4A75-BC2A-B828CAA5E56E}"/>
              </a:ext>
            </a:extLst>
          </p:cNvPr>
          <p:cNvSpPr txBox="1"/>
          <p:nvPr/>
        </p:nvSpPr>
        <p:spPr>
          <a:xfrm>
            <a:off x="3033728" y="2640138"/>
            <a:ext cx="4792867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هذهِ طالبةٌ نظيفةٌ. </a:t>
            </a:r>
            <a:endParaRPr lang="ar-SA" sz="44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AC8B5-0FFC-4AB8-A20B-86FEA85DFCAC}"/>
              </a:ext>
            </a:extLst>
          </p:cNvPr>
          <p:cNvSpPr txBox="1"/>
          <p:nvPr/>
        </p:nvSpPr>
        <p:spPr>
          <a:xfrm>
            <a:off x="2090058" y="4335622"/>
            <a:ext cx="6128490" cy="1023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400" b="1" dirty="0"/>
              <a:t>هذهِ طالبةٌ نظيفةٌ ملابسُها.</a:t>
            </a:r>
            <a:endParaRPr lang="ar-SA" sz="44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8D7D80-6DDA-44D5-9FD7-B99DD76C222C}"/>
              </a:ext>
            </a:extLst>
          </p:cNvPr>
          <p:cNvSpPr txBox="1"/>
          <p:nvPr/>
        </p:nvSpPr>
        <p:spPr>
          <a:xfrm>
            <a:off x="0" y="756812"/>
            <a:ext cx="11849878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4000" b="1" dirty="0"/>
              <a:t>ميزي النعت الحقيقي من النعت السببي وحددي منعوته فيما يلي : </a:t>
            </a:r>
            <a:endParaRPr lang="ar-SA" sz="40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A6E586-D901-45B0-A2BE-6687B7BA0010}"/>
              </a:ext>
            </a:extLst>
          </p:cNvPr>
          <p:cNvSpPr txBox="1"/>
          <p:nvPr/>
        </p:nvSpPr>
        <p:spPr>
          <a:xfrm>
            <a:off x="1459838" y="2782669"/>
            <a:ext cx="21137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نعت حقيقي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0B813D35-6D28-48BC-94E9-EC78924B7F4D}"/>
              </a:ext>
            </a:extLst>
          </p:cNvPr>
          <p:cNvSpPr/>
          <p:nvPr/>
        </p:nvSpPr>
        <p:spPr>
          <a:xfrm>
            <a:off x="4250767" y="2428741"/>
            <a:ext cx="1480871" cy="1303504"/>
          </a:xfrm>
          <a:custGeom>
            <a:avLst/>
            <a:gdLst>
              <a:gd name="connsiteX0" fmla="*/ 0 w 1480871"/>
              <a:gd name="connsiteY0" fmla="*/ 651752 h 1303504"/>
              <a:gd name="connsiteX1" fmla="*/ 740436 w 1480871"/>
              <a:gd name="connsiteY1" fmla="*/ 0 h 1303504"/>
              <a:gd name="connsiteX2" fmla="*/ 1480872 w 1480871"/>
              <a:gd name="connsiteY2" fmla="*/ 651752 h 1303504"/>
              <a:gd name="connsiteX3" fmla="*/ 740436 w 1480871"/>
              <a:gd name="connsiteY3" fmla="*/ 1303504 h 1303504"/>
              <a:gd name="connsiteX4" fmla="*/ 0 w 1480871"/>
              <a:gd name="connsiteY4" fmla="*/ 651752 h 13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71" h="1303504" extrusionOk="0">
                <a:moveTo>
                  <a:pt x="0" y="651752"/>
                </a:moveTo>
                <a:cubicBezTo>
                  <a:pt x="-26986" y="339144"/>
                  <a:pt x="278748" y="-21785"/>
                  <a:pt x="740436" y="0"/>
                </a:cubicBezTo>
                <a:cubicBezTo>
                  <a:pt x="1181153" y="-4692"/>
                  <a:pt x="1469394" y="312705"/>
                  <a:pt x="1480872" y="651752"/>
                </a:cubicBezTo>
                <a:cubicBezTo>
                  <a:pt x="1439611" y="1025496"/>
                  <a:pt x="1121132" y="1336893"/>
                  <a:pt x="740436" y="1303504"/>
                </a:cubicBezTo>
                <a:cubicBezTo>
                  <a:pt x="386563" y="1267873"/>
                  <a:pt x="-44573" y="1021929"/>
                  <a:pt x="0" y="651752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D78DFD3-763F-4567-8064-BD06C5146658}"/>
              </a:ext>
            </a:extLst>
          </p:cNvPr>
          <p:cNvSpPr/>
          <p:nvPr/>
        </p:nvSpPr>
        <p:spPr>
          <a:xfrm>
            <a:off x="4637594" y="4164464"/>
            <a:ext cx="1480872" cy="1405912"/>
          </a:xfrm>
          <a:custGeom>
            <a:avLst/>
            <a:gdLst>
              <a:gd name="connsiteX0" fmla="*/ 0 w 1480872"/>
              <a:gd name="connsiteY0" fmla="*/ 702956 h 1405912"/>
              <a:gd name="connsiteX1" fmla="*/ 740436 w 1480872"/>
              <a:gd name="connsiteY1" fmla="*/ 0 h 1405912"/>
              <a:gd name="connsiteX2" fmla="*/ 1480872 w 1480872"/>
              <a:gd name="connsiteY2" fmla="*/ 702956 h 1405912"/>
              <a:gd name="connsiteX3" fmla="*/ 740436 w 1480872"/>
              <a:gd name="connsiteY3" fmla="*/ 1405912 h 1405912"/>
              <a:gd name="connsiteX4" fmla="*/ 0 w 1480872"/>
              <a:gd name="connsiteY4" fmla="*/ 702956 h 14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72" h="1405912" extrusionOk="0">
                <a:moveTo>
                  <a:pt x="0" y="702956"/>
                </a:moveTo>
                <a:cubicBezTo>
                  <a:pt x="-26986" y="362069"/>
                  <a:pt x="278748" y="-21785"/>
                  <a:pt x="740436" y="0"/>
                </a:cubicBezTo>
                <a:cubicBezTo>
                  <a:pt x="1176891" y="-4063"/>
                  <a:pt x="1467046" y="339907"/>
                  <a:pt x="1480872" y="702956"/>
                </a:cubicBezTo>
                <a:cubicBezTo>
                  <a:pt x="1439611" y="1104979"/>
                  <a:pt x="1121132" y="1439301"/>
                  <a:pt x="740436" y="1405912"/>
                </a:cubicBezTo>
                <a:cubicBezTo>
                  <a:pt x="378254" y="1375658"/>
                  <a:pt x="-68864" y="1106984"/>
                  <a:pt x="0" y="702956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7BF972F-B783-40C3-ADC1-500D9DC167BE}"/>
              </a:ext>
            </a:extLst>
          </p:cNvPr>
          <p:cNvSpPr txBox="1"/>
          <p:nvPr/>
        </p:nvSpPr>
        <p:spPr>
          <a:xfrm>
            <a:off x="751741" y="4547466"/>
            <a:ext cx="200472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نعت سببي</a:t>
            </a:r>
          </a:p>
        </p:txBody>
      </p:sp>
      <p:pic>
        <p:nvPicPr>
          <p:cNvPr id="2" name="Picture 2" descr="أنا طالبة نظيفة - YouTube">
            <a:extLst>
              <a:ext uri="{FF2B5EF4-FFF2-40B4-BE49-F238E27FC236}">
                <a16:creationId xmlns:a16="http://schemas.microsoft.com/office/drawing/2014/main" id="{92406025-5EF9-422E-A40F-AA0DB26FA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4749"/>
          <a:stretch/>
        </p:blipFill>
        <p:spPr bwMode="auto">
          <a:xfrm>
            <a:off x="8359986" y="2864498"/>
            <a:ext cx="3244838" cy="30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86B55A42-D906-443B-8E56-D402658F5BF7}"/>
              </a:ext>
            </a:extLst>
          </p:cNvPr>
          <p:cNvCxnSpPr>
            <a:cxnSpLocks/>
          </p:cNvCxnSpPr>
          <p:nvPr/>
        </p:nvCxnSpPr>
        <p:spPr>
          <a:xfrm>
            <a:off x="5612148" y="3732245"/>
            <a:ext cx="127169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CC61472-5582-4737-9351-42E296D12326}"/>
              </a:ext>
            </a:extLst>
          </p:cNvPr>
          <p:cNvCxnSpPr>
            <a:cxnSpLocks/>
          </p:cNvCxnSpPr>
          <p:nvPr/>
        </p:nvCxnSpPr>
        <p:spPr>
          <a:xfrm>
            <a:off x="6016152" y="5570376"/>
            <a:ext cx="127169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939</Words>
  <Application>Microsoft Office PowerPoint</Application>
  <PresentationFormat>شاشة عريضة</PresentationFormat>
  <Paragraphs>254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في الحنين إلى عمان</dc:title>
  <dc:creator>asma.algassimi44</dc:creator>
  <cp:lastModifiedBy>مستخدم ضيف</cp:lastModifiedBy>
  <cp:revision>217</cp:revision>
  <dcterms:created xsi:type="dcterms:W3CDTF">2021-09-21T08:48:42Z</dcterms:created>
  <dcterms:modified xsi:type="dcterms:W3CDTF">2025-02-24T15:41:23Z</dcterms:modified>
</cp:coreProperties>
</file>