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7" r:id="rId1"/>
  </p:sldMasterIdLst>
  <p:notesMasterIdLst>
    <p:notesMasterId r:id="rId17"/>
  </p:notesMasterIdLst>
  <p:sldIdLst>
    <p:sldId id="290" r:id="rId2"/>
    <p:sldId id="256" r:id="rId3"/>
    <p:sldId id="299" r:id="rId4"/>
    <p:sldId id="300" r:id="rId5"/>
    <p:sldId id="274" r:id="rId6"/>
    <p:sldId id="291" r:id="rId7"/>
    <p:sldId id="289" r:id="rId8"/>
    <p:sldId id="294" r:id="rId9"/>
    <p:sldId id="292" r:id="rId10"/>
    <p:sldId id="295" r:id="rId11"/>
    <p:sldId id="296" r:id="rId12"/>
    <p:sldId id="297" r:id="rId13"/>
    <p:sldId id="293" r:id="rId14"/>
    <p:sldId id="298" r:id="rId15"/>
    <p:sldId id="258" r:id="rId16"/>
  </p:sldIdLst>
  <p:sldSz cx="9144000" cy="5143500" type="screen16x9"/>
  <p:notesSz cx="6858000" cy="9144000"/>
  <p:embeddedFontLst>
    <p:embeddedFont>
      <p:font typeface="Abel" panose="020B0604020202020204" charset="0"/>
      <p:regular r:id="rId18"/>
    </p:embeddedFont>
    <p:embeddedFont>
      <p:font typeface="Ara Hamah AlHorra" panose="020B0604020202020204" charset="-78"/>
      <p:regular r:id="rId19"/>
    </p:embeddedFont>
    <p:embeddedFont>
      <p:font typeface="Calibri" panose="020F0502020204030204" pitchFamily="34" charset="0"/>
      <p:regular r:id="rId20"/>
      <p:bold r:id="rId21"/>
    </p:embeddedFont>
    <p:embeddedFont>
      <p:font typeface="Exo Light" panose="020B0604020202020204" charset="0"/>
      <p:regular r:id="rId22"/>
      <p:bold r:id="rId23"/>
      <p:italic r:id="rId24"/>
      <p:boldItalic r:id="rId25"/>
    </p:embeddedFont>
    <p:embeddedFont>
      <p:font typeface="Josefin Sans" pitchFamily="2" charset="0"/>
      <p:regular r:id="rId26"/>
      <p:bold r:id="rId27"/>
      <p:italic r:id="rId28"/>
      <p:boldItalic r:id="rId29"/>
    </p:embeddedFont>
    <p:embeddedFont>
      <p:font typeface="Josefin Slab" pitchFamily="2" charset="0"/>
      <p:regular r:id="rId30"/>
      <p:bold r:id="rId31"/>
      <p:italic r:id="rId32"/>
      <p:boldItalic r:id="rId33"/>
    </p:embeddedFont>
    <p:embeddedFont>
      <p:font typeface="Lalezar" panose="00000500000000000000" pitchFamily="2" charset="-78"/>
      <p:regular r:id="rId34"/>
    </p:embeddedFont>
    <p:embeddedFont>
      <p:font typeface="Unica One" panose="020B0604020202020204" charset="0"/>
      <p:regular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BCB8"/>
    <a:srgbClr val="94B6D2"/>
    <a:srgbClr val="DFE2DB"/>
    <a:srgbClr val="CDFEFE"/>
    <a:srgbClr val="03C4BC"/>
    <a:srgbClr val="D8B25C"/>
    <a:srgbClr val="5090A1"/>
    <a:srgbClr val="C3ACB4"/>
    <a:srgbClr val="F7F7F7"/>
    <a:srgbClr val="9393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2E78D6A-2646-4A0B-9D6E-EE88E9DC16BC}">
  <a:tblStyle styleId="{52E78D6A-2646-4A0B-9D6E-EE88E9DC16B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104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tableStyles" Target="tableStyles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4T07:11:14.195"/>
    </inkml:context>
    <inkml:brush xml:id="br0">
      <inkml:brushProperty name="width" value="0.05" units="cm"/>
      <inkml:brushProperty name="height" value="0.05" units="cm"/>
      <inkml:brushProperty name="color" value="#E8E1D9"/>
    </inkml:brush>
  </inkml:definitions>
  <inkml:trace contextRef="#ctx0" brushRef="#br0">903 85 24575,'-1'-1'0,"1"0"0,-1 1 0,1-2 0,-1 1 0,1 1 0,0-1 0,-1-1 0,1 2 0,-1-1 0,0 0 0,1 0 0,-1 1 0,0-1 0,0 0 0,1 1 0,-1-1 0,0 0 0,1 1 0,-2-1 0,1 1 0,1 0 0,-3-1 0,-23-9 0,22 9 0,-48-17 0,33 11 0,0 0 0,0 1 0,-1 1 0,0 2 0,0 0 0,-22-1 0,22 4 0,1-1 0,-35 6 0,46-5 0,2 2 0,-1 0 0,1-1 0,-2 2 0,2 0 0,0 0 0,-1 0 0,-8 7 0,-20 15 0,-53 53 0,76-64 0,0 0 0,2 1 0,-17 28 0,16-24 0,6-11 0,1 1 0,0-1 0,0 2 0,2-1 0,-1 0 0,0 0 0,1 1 0,1-1 0,0 1 0,0-1 0,1 1 0,1 12 0,-1-10 0,0 1 0,1 1 0,-1 0 0,6 22 0,-5-33 0,1 2 0,-1-2 0,0 2 0,2-1 0,-2-1 0,1 2 0,1-2 0,-1 0 0,1 1 0,0 0 0,0-1 0,-1-1 0,1 1 0,1 0 0,6 5 0,2-2 0,1 1 0,-1-2 0,1 0 0,0 0 0,1-2 0,-1 1 0,21 2 0,-9-4 0,-1 0 0,1-2 0,33-3 0,-55 3 0,0-1 0,0 0 0,0 0 0,1 0 0,-1-1 0,0 1 0,0-1 0,0 1 0,0-1 0,-1 0 0,1 0 0,0 0 0,-1-1 0,0 1 0,0 0 0,0-1 0,1 0 0,-1 0 0,2-5 0,0 1 0,0 0 0,-2-1 0,1 0 0,0 1 0,0-1 0,-2 0 0,2-11 0,-1 4 0,0-1 0,-2 0 0,0 0 0,0 0 0,-2 0 0,-3-16 0,4 27 0,-1 1 0,1-1 0,-2 2 0,1-2 0,0 2 0,0-2 0,-1 2 0,0-1 0,0 1 0,0-1 0,0 1 0,-1 0 0,1 0 0,-1 1 0,-5-5 0,3 4 0,0 0 0,0 0 0,0 1 0,0 0 0,0 0 0,-1 1 0,0-1 0,1 2 0,-1-1 0,-7 0 0,-20 1 0,-61 3 0,87-2 0,0 1 0,1-1 0,-1 2 0,0 0 0,1 0 0,0-1 0,-1 2 0,2 1 0,-14 8 0,2 1 0,1 0 0,-19 21 0,24-20 0,0-1 0,2 2 0,0 0 0,-15 31 0,21-39 0,1 1 0,0-1 0,1 1 0,0 0 0,1-1 0,-2 17 0,5 58 0,0-32 0,-3 2 0,2 55 0,2-98 0,0 1 0,0-1 0,0 1 0,2-1 0,0 0 0,-1 0 0,2-1 0,0 1 0,1-1 0,-1 0 0,15 14 0,-3-5 0,1 1 0,24 31 0,-37-44 0,0 1 0,1-1 0,-1 0 0,2 0 0,-2-1 0,17 8 0,-12-7 0,-1 0 0,17 15 0,-12-8 0,1-1 0,17 10 0,-17-12 0,1 1 0,17 18 0,-16-11 0,-1 0 0,28 40 0,-39-49 0,0 1 0,-1 0 0,-1 0 0,1 0 0,-2 0 0,0 1 0,0 0 0,2 11 0,-3-3 0,-1 0 0,0-1 0,-1 1 0,-2 18 0,1-35 0,1 1 0,-1-1 0,1 0 0,-1 0 0,0 0 0,0 1 0,1-1 0,-2 0 0,2-1 0,-2 2 0,1-1 0,-1-1 0,1 1 0,-1 0 0,1-1 0,-1 1 0,0-1 0,1 1 0,-2-1 0,2 0 0,-1 1 0,-1-2 0,1 2 0,1-2 0,-1 1 0,-1 0 0,1 0 0,0-1 0,-3 1 0,-8 1 0,1-1 0,-1 0 0,0-1 0,-14-2 0,7 2 0,14-1 0,1 0 0,0 0 0,0 1 0,0-2 0,0 1 0,0-1 0,0 0 0,0 0 0,1 0 0,-1-1 0,1 0 0,-1 1 0,1-1 0,0-1 0,0 1 0,-6-7 0,5 3 0,0 1 0,1 0 0,-1-1 0,1 0 0,0 0 0,1 0 0,0-1 0,0 0 0,0 1 0,-2-11 0,0-7 0,1-1 0,0 0 0,2 0 0,3-48 0,-1 66 0,3 1 0,-2 0 0,2-1 0,-1 2 0,1-2 0,0 2 0,1-1 0,8-11 0,2-1 0,24-26 0,-24 32 0,0 2 0,2-1 0,-1 1 0,1 1 0,21-10 0,-22 14 0,0 0 0,0 0 0,27-4 0,18-7 0,-49 13 0,1 1 0,1 1 0,23-2 0,-24 4 0,0-2 0,0 0 0,-1 0 0,13-4 0,-17 3 0,15-5 0,0 1 0,0 0 0,32-4 0,-27 5 0,0-1 0,0 0 0,33-15 0,-30 10 0,-10 4 0,-1-1 0,0 0 0,0-1 0,-1-1 0,-1-2 0,30-25 0,-41 31 0,1-1 0,-1 1 0,0-2 0,-1 1 0,0-1 0,-1 0 0,1 0 0,5-18 0,-1-4 0,8-44 0,-14 57 0,0 1 0,-2-1 0,1 0 0,-2 0 0,-3-23 0,3 36 0,-1-1 0,0 1 0,0-1 0,-1 1 0,1 0 0,-1 0 0,-1 0 0,1 0 0,0 0 0,-1 0 0,0 1 0,0-1 0,0 1 0,-1 0 0,0 0 0,1 0 0,-1 1 0,-1-1 0,1 1 0,0-1 0,-9-2 0,-15-8 0,-2 3 0,-43-13 0,55 21 0,1-1 0,0 2 0,-1-1 0,1 3 0,-36 1 0,50 0 0,0 0 0,-1-1 0,1 1 0,0 1 0,-1-2 0,1 2 0,-1 0 0,1-1 0,0 1 0,1 0 0,-1 0 0,0 1 0,0-1 0,1 1 0,-1-1 0,1 1 0,0 0 0,0-1 0,0 2 0,0-1 0,-2 5 0,1-1 0,-1 0 0,2 1 0,-1-1 0,1 1 0,0 0 0,1 0 0,0 0 0,0 11 0,1 11 0,3 101 0,-1-122 0,0 0 0,1 0 0,0-1 0,0 1 0,1-1 0,0 0 0,0 0 0,11 13 0,2 9 0,-8-18 0,-1 1 0,15 14 0,-13-16 0,-2 1 0,13 18 0,16 28 0,-23-40 0,17 36 0,14 26 0,-33-56 0,-2 0 0,13 41 0,-11-30 0,-8-28 0,-1 1 0,0 1 0,-1-1 0,0 0 0,2 14 0,-2 24 0,-5 69 0,2-107 0,0 1 0,-1 0 0,-5 15 0,6-21 0,-1 1 0,1 0 0,-2-2 0,2 2 0,-1-1 0,0 1 0,-1-1 0,1 0 0,-1 0 0,-4 4 0,-22 21 0,-3 2 0,27-26 0,-1-1 0,1 0 0,-1 0 0,1-1 0,-1 1 0,0 0 0,-1-2 0,-7 3 0,0-3 0,-1 1 0,-22-2 0,24 0 0,3 0 0,0 0 0,2-1 0,-2 0 0,-15-4 0,23 5 0,0-1 0,0 1 0,0-1 0,0-1 0,0 2 0,0-2 0,0 1 0,1 0 0,-2-1 0,2 1 0,-1-1 0,1 1 0,-1 0 0,1-2 0,0 2 0,-1-1 0,1 0 0,0 0 0,0 1 0,0-2 0,0 1 0,0 0 0,1 0 0,-1 0 0,1-3 0,-2-4 0,2 0 0,0 1 0,0-1 0,0 0 0,1 0 0,0 0 0,0 1 0,1-1 0,1 0 0,0 1 0,-1 0 0,8-13 0,3-13 0,-12 28 0,0 1 0,2-1 0,-2 1 0,2 0 0,-1-1 0,1 1 0,0 0 0,5-6 0,5-1 0,0-1 0,1 1 0,0 1 0,1 1 0,17-9 0,-4 2 0,-18 12 0,1 0 0,0 0 0,0 2 0,1-1 0,16-2 0,7-3 0,-29 7 0,22-7 0,51-8 0,-66 15 0,-1-1 0,0-2 0,1 1 0,-2-1 0,1 0 0,-1-1 0,0-1 0,0 0 0,-1-1 0,1 1 0,-2-2 0,1 1 0,11-15 0,-10 9 0,-1-1 0,0 0 0,-1-1 0,-1 1 0,0-1 0,-2-1 0,1 0 0,-2 0 0,0 0 0,-1-1 0,-1 1 0,-1-1 0,0 0 0,-2-22 0,0 32 0,0 0 0,-1 0 0,-1 0 0,1 0 0,-1 0 0,-1-1 0,1 2 0,-1-1 0,-6-12 0,6 17 0,1-2 0,-1 1 0,0 1 0,0-1 0,0 0 0,-1 2 0,1-1 0,-1-1 0,0 2 0,1-1 0,-2 1 0,2-1 0,-2 0 0,1 2 0,-1-1 0,1 0 0,-1 1 0,-4-1 0,-15-4 0,-28-10 0,36 10 0,1 1 0,-1 1 0,0 0 0,1 1 0,-23-1 0,-220 5 0,234 0 0,0 2 0,0 1 0,0 1 0,-24 9 0,-1-2 0,27-6 0,-41 16 0,54-17 0,0-1 0,-1 0 0,1 2 0,1-1 0,0 1 0,-13 12 0,6-3 0,12-13 0,0 0 0,0 0 0,1 1 0,-1-1 0,1 1 0,0 0 0,0 0 0,0 0 0,-1 0 0,2 0 0,-1 1 0,1-1 0,-1 0 0,1 1 0,0-1 0,1 1 0,-1-1 0,-1 7 0,3 132 0,1-58 0,-2-76 0,0-1 0,2 1 0,-1 0 0,1 0 0,0-1 0,0 1 0,1-1 0,0 0 0,1 1 0,-1-2 0,8 13 0,-4-11 0,-1 1 0,0-2 0,2 0 0,-1 1 0,0-2 0,1 1 0,1-1 0,13 8 0,-21-14 0,7 5 0,0 1 0,0-2 0,1 0 0,0-1 0,0 0 0,0 0 0,0 0 0,1-1 0,-1 0 0,14 0 0,-17-2 0,0 0 0,0 0 0,0-1 0,0 1 0,0-1 0,5-2 0,-8 2 0,-2 0 0,1 0 0,0 0 0,-1 0 0,1 0 0,0 0 0,-1-1 0,1 1 0,-1 0 0,1-1 0,-1 0 0,1 1 0,-1-1 0,0 1 0,0-1 0,-1 0 0,2 0 0,-1 0 0,-1 0 0,1 1 0,0-4 0,0-4 0,1 1 0,-1-1 0,-1 1 0,0-1 0,0 1 0,0-1 0,-2 1 0,1-1 0,-1 1 0,0 0 0,0 0 0,-1 0 0,0 0 0,-1 1 0,0-2 0,0 2 0,0 0 0,-1 0 0,-9-10 0,-16-22 0,23 29 0,0 0 0,1 2 0,-2-1 0,0 0 0,0 1 0,-1 1 0,1-1 0,-2 2 0,-17-12 0,26 18 0,-93-41 0,80 37 0,0-1 0,0 1 0,-1 1 0,1 1 0,-16 0 0,-49-7 0,50 6 0,-32-2 0,-170 6 0,224-1 0,0 1 0,1-1 0,-2 2 0,2-1 0,-1 1 0,0 0 0,-12 6 0,0 2 0,-23 15 0,10-6 0,27-15 0,-1 0 0,1-1 0,-1 2 0,1-1 0,1 1 0,-2 0 0,2 0 0,0 0 0,0 1 0,0-1 0,1 1 0,0 0 0,0 0 0,0 0 0,1 1 0,-3 8 0,2-1 0,0 1 0,1 0 0,1-1 0,0 1 0,1 0 0,3 20 0,-3-31 0,1-1 0,-1 0 0,1 1 0,1 0 0,-2-1 0,2 0 0,-1 0 0,1 1 0,0-1 0,0 0 0,0 0 0,0 0 0,0 0 0,1 0 0,-1-1 0,1 1 0,-1-1 0,1 0 0,0 0 0,0 0 0,1 0 0,-1-1 0,0 1 0,0-1 0,0 1 0,1-1 0,0 0 0,3 0 0,11 2 0,0 0 0,0-1 0,1-1 0,22-1 0,-25-1 0,16 1 0,35-6 0,-55 4 0,1 0 0,-1-1 0,0-1 0,0 0 0,21-11 0,170-116 0,-156 94 0,67-69 0,-75 69 0,-21 18 0,0-2 0,0 1 0,-2-1 0,24-43 0,-22 31 0,-3-1 0,22-69 0,-27 75 0,-3 0 0,0 0 0,-2-1 0,-1 0 0,1-38 0,-5-8 0,-2-65 0,2 134 0,-1 1 0,1-1 0,-1 1 0,-1 0 0,2 0 0,-3-1 0,2 1 0,-1 0 0,0 0 0,-1 0 0,-5-9 0,6 13 0,0-1 0,0 0 0,0 0 0,0 0 0,0 1 0,0 0 0,-1-1 0,1 1 0,-1 0 0,1-1 0,0 2 0,-1-1 0,1 0 0,-1 0 0,1 1 0,-1 0 0,0-1 0,1 1 0,-1 0 0,0 0 0,0 0 0,1 1 0,-1-1 0,0 0 0,1 1 0,-4 1 0,-2 1 0,1 1 0,-1 0 0,1 0 0,-1 1 0,2 0 0,-1 0 0,0 0 0,1 1 0,0 0 0,-6 7 0,-26 23 0,32-31 0,1 0 0,0 0 0,0 1 0,0 0 0,1 0 0,0 0 0,0 0 0,0 1 0,1 0 0,0-1 0,0 2 0,1-2 0,-2 12 0,2-9 0,0-1 0,1 1 0,0 1 0,0-1 0,1 0 0,1 0 0,0 0 0,0 0 0,1 0 0,3 14 0,-2-18 0,-1 0 0,1 0 0,0 0 0,0 0 0,0-1 0,1 1 0,0-1 0,-1 0 0,2 0 0,4 4 0,9 6 0,23 13 0,-34-23 0,8 5 0,0 0 0,0-2 0,0 0 0,2-1 0,-1-1 0,0 1 0,1-2 0,-1-1 0,1 0 0,32 1 0,-4-4 0,88-2 0,-122 1 0,1-1 0,-1 0 0,0-1 0,0 0 0,-1-1 0,1 0 0,0 0 0,-1-2 0,0 1 0,10-8 0,43-21 0,-57 27 0,0 0 0,0 1 0,-1-1 0,1 0 0,-1-1 0,-1 1 0,1-1 0,-2 0 0,1 0 0,2-11 0,8-12 0,-13 29 0,0-1 0,0 0 0,0 0 0,0 0 0,0 0 0,-1 0 0,1 0 0,-1 0 0,1 0 0,-1 0 0,0 0 0,0 0 0,-1 0 0,1 1 0,-1-2 0,1 1 0,-1 1 0,0-1 0,0 0 0,0 0 0,-1 0 0,1 1 0,0-1 0,-1 1 0,0-1 0,0 0 0,0 1 0,0 0 0,0 0 0,0 0 0,-1 0 0,1 0 0,-1 1 0,1-1 0,-1 1 0,1-1 0,-1 1 0,0 0 0,0-1 0,0 2 0,0-1 0,0 0 0,0 1 0,-5 0 0,-1-1 0,1 1 0,0 0 0,-1 1 0,1 0 0,-1 0 0,1 1 0,0 0 0,0 1 0,0 0 0,0 0 0,-1 1 0,2-1 0,0 2 0,-1-1 0,-6 7 0,-3 2 0,0 2 0,2 0 0,-1 1 0,-22 30 0,-26 57 0,36-55 0,2 2 0,-30 76 0,5-8 0,-26 62 0,6-15 0,8 4 0,32-84 0,-6 28 0,27-56 0,3-12 0,3-25 0,2 0 0,1 1 0,0 0 0,4 35 0,-2-51 0,-1 1 0,2-1 0,-1 1 0,2-1 0,-2 0 0,2 1 0,-1-1 0,1 0 0,0-1 0,0 1 0,0 0 0,1-1 0,7 8 0,-5-6 0,0-1 0,1 0 0,-1 0 0,1-1 0,0 0 0,1 0 0,-2 0 0,2-1 0,8 3 0,3-4 0,-1 1 0,1 0 0,-1-3 0,2 0 0,21-2 0,11 0 0,-45 3 0,0-2 0,1 1 0,-1-1 0,0 0 0,0 0 0,0 0 0,12-6 0,-16 5 0,0 1 0,0 0 0,-1-1 0,1 0 0,-1 0 0,0-1 0,0 1 0,0 0 0,1 0 0,-2 0 0,1-1 0,0 0 0,-1 1 0,1-1 0,-1 0 0,1 0 0,-2 1 0,1-1 0,1 0 0,-1-6 0,1 1 0,0-1 0,-1 0 0,0 0 0,0 0 0,-1 0 0,0 0 0,-1 0 0,0 0 0,0 1 0,-1-1 0,0 0 0,-1 0 0,0 1 0,-6-14 0,4 13 0,1 1 0,-2-1 0,1 1 0,-1 0 0,-1-1 0,1 2 0,-2 0 0,1-1 0,-9-5 0,-2 2 0,-1 0 0,0 2 0,0 0 0,-1 1 0,-27-8 0,9 7 0,0 3 0,0 1 0,0 1 0,-62 3 0,93 1 0,1 0 0,1 2 0,-1-1 0,0 0 0,0 0 0,1 2 0,-1-2 0,0 2 0,-6 4 0,-2 0 0,2 2 0,-19 15 0,22-17 0,-2-1 0,1 1 0,0-2 0,-1 0 0,0 0 0,-1 0 0,1-2 0,-1 0 0,1 0 0,-1-1 0,-19 1 0,20-3 0,-1 0 0,1 0 0,-1-2 0,1 1 0,0-1 0,-1-1 0,1 0 0,1-2 0,-1 2 0,0-3 0,0 1 0,2 0 0,-1-1 0,0 0 0,1-1 0,0 0 0,-15-17 0,18 18 0,1 0 0,1 1 0,-1-1 0,2-1 0,-2 1 0,2-1 0,0 0 0,0 0 0,1 0 0,-1-1 0,1 1 0,-1-13 0,0-7 0,0 0 0,4-33 0,0 35 0,-1 14 0,1-1 0,1 1 0,0-1 0,0 1 0,1 0 0,1 0 0,0 0 0,1 1 0,6-14 0,8-7 0,37-45 0,-47 63 0,15-21 0,-15 20 0,1 1 0,16-18 0,59-45 0,-66 60 0,-1 1 0,-6 4 0,0 1 0,1 0 0,0 1 0,1 0 0,16-7 0,17-10 0,-36 17 0,27-10 0,86-35 0,-115 50 0,2 1 0,-2 0 0,1 1 0,13-2 0,5-1 0,-7 2 0,-2 0 0,2 1 0,0 2 0,36 3 0,-44 0-1365,-3 0-5461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57d11bbb88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57d11bbb88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59234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g6083763cf6_6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5" name="Google Shape;1445;g6083763cf6_6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8670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g6083763cf6_6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5" name="Google Shape;1445;g6083763cf6_6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43995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g6083763cf6_6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5" name="Google Shape;1445;g6083763cf6_6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71822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4dfce81f19_0_1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4dfce81f19_0_1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 err="1"/>
              <a:t>إضغط</a:t>
            </a:r>
            <a:r>
              <a:rPr lang="ar-SA" dirty="0"/>
              <a:t> على التعريف ليتحرك المصطلح باتجاهه .</a:t>
            </a: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g6083763cf6_6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5" name="Google Shape;1445;g6083763cf6_6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/>
              <a:t>للإجابة على السؤال </a:t>
            </a:r>
            <a:r>
              <a:rPr lang="ar-SA" dirty="0" err="1"/>
              <a:t>إضغط</a:t>
            </a:r>
            <a:r>
              <a:rPr lang="ar-SA" dirty="0"/>
              <a:t> على السؤال , </a:t>
            </a:r>
            <a:r>
              <a:rPr lang="ar-SA" dirty="0" err="1"/>
              <a:t>للإنتقال</a:t>
            </a:r>
            <a:r>
              <a:rPr lang="ar-SA" dirty="0"/>
              <a:t> للشريحة التالية </a:t>
            </a:r>
            <a:r>
              <a:rPr lang="ar-SA" dirty="0" err="1"/>
              <a:t>إضغط</a:t>
            </a:r>
            <a:r>
              <a:rPr lang="ar-SA" dirty="0"/>
              <a:t> </a:t>
            </a:r>
            <a:r>
              <a:rPr lang="ar-SA" dirty="0" err="1"/>
              <a:t>إنتر</a:t>
            </a:r>
            <a:r>
              <a:rPr lang="ar-SA" dirty="0"/>
              <a:t> أو السهم . وهكذا في بقية الشرائح .</a:t>
            </a: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g6083763cf6_6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5" name="Google Shape;1445;g6083763cf6_6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99270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57d11bbb88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57d11bbb88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71887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57d11bbb88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57d11bbb88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39746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g6083763cf6_6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5" name="Google Shape;1445;g6083763cf6_6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84898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g6083763cf6_6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5" name="Google Shape;1445;g6083763cf6_6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94457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g6083763cf6_6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5" name="Google Shape;1445;g6083763cf6_6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2529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CUSTOM_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833000" y="2566175"/>
            <a:ext cx="3500700" cy="144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3600"/>
              <a:buNone/>
              <a:defRPr sz="4800">
                <a:solidFill>
                  <a:srgbClr val="F3F3F3"/>
                </a:solidFill>
                <a:latin typeface="Unica One"/>
                <a:ea typeface="Unica One"/>
                <a:cs typeface="Unica One"/>
                <a:sym typeface="Unic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5200"/>
              <a:buNone/>
              <a:defRPr sz="5200">
                <a:solidFill>
                  <a:srgbClr val="FCBF4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5200"/>
              <a:buNone/>
              <a:defRPr sz="5200">
                <a:solidFill>
                  <a:srgbClr val="FCBF4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5200"/>
              <a:buNone/>
              <a:defRPr sz="5200">
                <a:solidFill>
                  <a:srgbClr val="FCBF4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5200"/>
              <a:buNone/>
              <a:defRPr sz="5200">
                <a:solidFill>
                  <a:srgbClr val="FCBF4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5200"/>
              <a:buNone/>
              <a:defRPr sz="5200">
                <a:solidFill>
                  <a:srgbClr val="FCBF4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5200"/>
              <a:buNone/>
              <a:defRPr sz="5200">
                <a:solidFill>
                  <a:srgbClr val="FCBF4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5200"/>
              <a:buNone/>
              <a:defRPr sz="5200">
                <a:solidFill>
                  <a:srgbClr val="FCBF4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5200"/>
              <a:buNone/>
              <a:defRPr sz="5200">
                <a:solidFill>
                  <a:srgbClr val="FCBF4A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33000" y="3843250"/>
            <a:ext cx="3326700" cy="32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400"/>
              <a:buNone/>
              <a:defRPr sz="1100">
                <a:solidFill>
                  <a:srgbClr val="F3F3F3"/>
                </a:solidFill>
                <a:latin typeface="Exo Light"/>
                <a:ea typeface="Exo Light"/>
                <a:cs typeface="Exo Light"/>
                <a:sym typeface="Exo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400"/>
              <a:buFont typeface="Josefin Slab"/>
              <a:buNone/>
              <a:defRPr sz="1400">
                <a:solidFill>
                  <a:srgbClr val="FCBF4A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400"/>
              <a:buFont typeface="Josefin Slab"/>
              <a:buNone/>
              <a:defRPr sz="1400">
                <a:solidFill>
                  <a:srgbClr val="FCBF4A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400"/>
              <a:buFont typeface="Josefin Slab"/>
              <a:buNone/>
              <a:defRPr sz="1400">
                <a:solidFill>
                  <a:srgbClr val="FCBF4A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400"/>
              <a:buFont typeface="Josefin Slab"/>
              <a:buNone/>
              <a:defRPr sz="1400">
                <a:solidFill>
                  <a:srgbClr val="FCBF4A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400"/>
              <a:buFont typeface="Josefin Slab"/>
              <a:buNone/>
              <a:defRPr sz="1400">
                <a:solidFill>
                  <a:srgbClr val="FCBF4A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400"/>
              <a:buFont typeface="Josefin Slab"/>
              <a:buNone/>
              <a:defRPr sz="1400">
                <a:solidFill>
                  <a:srgbClr val="FCBF4A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400"/>
              <a:buFont typeface="Josefin Slab"/>
              <a:buNone/>
              <a:defRPr sz="1400">
                <a:solidFill>
                  <a:srgbClr val="FCBF4A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400"/>
              <a:buFont typeface="Josefin Slab"/>
              <a:buNone/>
              <a:defRPr sz="1400">
                <a:solidFill>
                  <a:srgbClr val="FCBF4A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>
            <a:spLocks noGrp="1"/>
          </p:cNvSpPr>
          <p:nvPr>
            <p:ph type="ctrTitle"/>
          </p:nvPr>
        </p:nvSpPr>
        <p:spPr>
          <a:xfrm>
            <a:off x="3775200" y="1682975"/>
            <a:ext cx="2324100" cy="32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2400" b="0">
                <a:solidFill>
                  <a:srgbClr val="F3F3F3"/>
                </a:solidFill>
                <a:latin typeface="Unica One"/>
                <a:ea typeface="Unica One"/>
                <a:cs typeface="Unica One"/>
                <a:sym typeface="Unic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 b="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 b="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 b="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 b="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 b="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 b="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 b="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 b="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4"/>
          <p:cNvSpPr txBox="1">
            <a:spLocks noGrp="1"/>
          </p:cNvSpPr>
          <p:nvPr>
            <p:ph type="ctrTitle" idx="2"/>
          </p:nvPr>
        </p:nvSpPr>
        <p:spPr>
          <a:xfrm>
            <a:off x="3775200" y="3219525"/>
            <a:ext cx="2324100" cy="32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2400" b="0">
                <a:solidFill>
                  <a:srgbClr val="F3F3F3"/>
                </a:solidFill>
                <a:latin typeface="Unica One"/>
                <a:ea typeface="Unica One"/>
                <a:cs typeface="Unica One"/>
                <a:sym typeface="Unic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 b="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 b="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 b="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 b="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 b="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 b="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 b="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 b="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ctrTitle" idx="3"/>
          </p:nvPr>
        </p:nvSpPr>
        <p:spPr>
          <a:xfrm>
            <a:off x="6045900" y="1682975"/>
            <a:ext cx="2324100" cy="32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2400" b="0">
                <a:solidFill>
                  <a:srgbClr val="F3F3F3"/>
                </a:solidFill>
                <a:latin typeface="Unica One"/>
                <a:ea typeface="Unica One"/>
                <a:cs typeface="Unica One"/>
                <a:sym typeface="Unic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 b="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 b="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 b="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 b="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 b="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 b="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 b="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 b="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ctrTitle" idx="4"/>
          </p:nvPr>
        </p:nvSpPr>
        <p:spPr>
          <a:xfrm>
            <a:off x="6045900" y="3219525"/>
            <a:ext cx="2324100" cy="32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2400" b="0">
                <a:solidFill>
                  <a:srgbClr val="F3F3F3"/>
                </a:solidFill>
                <a:latin typeface="Unica One"/>
                <a:ea typeface="Unica One"/>
                <a:cs typeface="Unica One"/>
                <a:sym typeface="Unic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 b="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 b="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 b="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 b="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 b="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 b="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 b="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 b="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ubTitle" idx="1"/>
          </p:nvPr>
        </p:nvSpPr>
        <p:spPr>
          <a:xfrm>
            <a:off x="3775200" y="1862553"/>
            <a:ext cx="1899900" cy="5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  <a:latin typeface="Abel"/>
                <a:ea typeface="Abel"/>
                <a:cs typeface="Abel"/>
                <a:sym typeface="Abel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ubTitle" idx="5"/>
          </p:nvPr>
        </p:nvSpPr>
        <p:spPr>
          <a:xfrm>
            <a:off x="3775200" y="3396868"/>
            <a:ext cx="1899900" cy="5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000"/>
              <a:buNone/>
              <a:defRPr sz="1000">
                <a:solidFill>
                  <a:srgbClr val="F3F3F3"/>
                </a:solidFill>
                <a:latin typeface="Abel"/>
                <a:ea typeface="Abel"/>
                <a:cs typeface="Abel"/>
                <a:sym typeface="Abel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000"/>
              <a:buNone/>
              <a:defRPr sz="1000">
                <a:solidFill>
                  <a:srgbClr val="FCBF4A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000"/>
              <a:buNone/>
              <a:defRPr sz="1000">
                <a:solidFill>
                  <a:srgbClr val="FCBF4A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000"/>
              <a:buNone/>
              <a:defRPr sz="1000">
                <a:solidFill>
                  <a:srgbClr val="FCBF4A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000"/>
              <a:buNone/>
              <a:defRPr sz="1000">
                <a:solidFill>
                  <a:srgbClr val="FCBF4A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000"/>
              <a:buNone/>
              <a:defRPr sz="1000">
                <a:solidFill>
                  <a:srgbClr val="FCBF4A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000"/>
              <a:buNone/>
              <a:defRPr sz="1000">
                <a:solidFill>
                  <a:srgbClr val="FCBF4A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000"/>
              <a:buNone/>
              <a:defRPr sz="1000">
                <a:solidFill>
                  <a:srgbClr val="FCBF4A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000"/>
              <a:buNone/>
              <a:defRPr sz="1000">
                <a:solidFill>
                  <a:srgbClr val="FCBF4A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subTitle" idx="6"/>
          </p:nvPr>
        </p:nvSpPr>
        <p:spPr>
          <a:xfrm>
            <a:off x="6045900" y="1862553"/>
            <a:ext cx="1899900" cy="5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  <a:latin typeface="Abel"/>
                <a:ea typeface="Abel"/>
                <a:cs typeface="Abel"/>
                <a:sym typeface="Abel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ubTitle" idx="7"/>
          </p:nvPr>
        </p:nvSpPr>
        <p:spPr>
          <a:xfrm>
            <a:off x="6045900" y="3396868"/>
            <a:ext cx="1899900" cy="5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000"/>
              <a:buNone/>
              <a:defRPr sz="1000">
                <a:solidFill>
                  <a:srgbClr val="F3F3F3"/>
                </a:solidFill>
                <a:latin typeface="Abel"/>
                <a:ea typeface="Abel"/>
                <a:cs typeface="Abel"/>
                <a:sym typeface="Abel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000"/>
              <a:buNone/>
              <a:defRPr sz="1000">
                <a:solidFill>
                  <a:srgbClr val="FCBF4A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000"/>
              <a:buNone/>
              <a:defRPr sz="1000">
                <a:solidFill>
                  <a:srgbClr val="FCBF4A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000"/>
              <a:buNone/>
              <a:defRPr sz="1000">
                <a:solidFill>
                  <a:srgbClr val="FCBF4A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000"/>
              <a:buNone/>
              <a:defRPr sz="1000">
                <a:solidFill>
                  <a:srgbClr val="FCBF4A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000"/>
              <a:buNone/>
              <a:defRPr sz="1000">
                <a:solidFill>
                  <a:srgbClr val="FCBF4A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000"/>
              <a:buNone/>
              <a:defRPr sz="1000">
                <a:solidFill>
                  <a:srgbClr val="FCBF4A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000"/>
              <a:buNone/>
              <a:defRPr sz="1000">
                <a:solidFill>
                  <a:srgbClr val="FCBF4A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000"/>
              <a:buNone/>
              <a:defRPr sz="1000">
                <a:solidFill>
                  <a:srgbClr val="FCBF4A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ctrTitle" idx="8"/>
          </p:nvPr>
        </p:nvSpPr>
        <p:spPr>
          <a:xfrm rot="-5400000">
            <a:off x="-1012550" y="2331150"/>
            <a:ext cx="3083400" cy="48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2400"/>
              <a:buNone/>
              <a:defRPr sz="1800" b="0"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1800"/>
              <a:buNone/>
              <a:defRPr sz="1800" b="0">
                <a:solidFill>
                  <a:srgbClr val="338987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1800"/>
              <a:buNone/>
              <a:defRPr sz="1800" b="0">
                <a:solidFill>
                  <a:srgbClr val="338987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1800"/>
              <a:buNone/>
              <a:defRPr sz="1800" b="0">
                <a:solidFill>
                  <a:srgbClr val="338987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1800"/>
              <a:buNone/>
              <a:defRPr sz="1800" b="0">
                <a:solidFill>
                  <a:srgbClr val="338987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1800"/>
              <a:buNone/>
              <a:defRPr sz="1800" b="0">
                <a:solidFill>
                  <a:srgbClr val="338987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1800"/>
              <a:buNone/>
              <a:defRPr sz="1800" b="0">
                <a:solidFill>
                  <a:srgbClr val="338987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1800"/>
              <a:buNone/>
              <a:defRPr sz="1800" b="0">
                <a:solidFill>
                  <a:srgbClr val="338987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1800"/>
              <a:buNone/>
              <a:defRPr sz="1800" b="0">
                <a:solidFill>
                  <a:srgbClr val="338987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ctrTitle"/>
          </p:nvPr>
        </p:nvSpPr>
        <p:spPr>
          <a:xfrm flipH="1">
            <a:off x="2732325" y="3046075"/>
            <a:ext cx="2364300" cy="70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400"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subTitle" idx="1"/>
          </p:nvPr>
        </p:nvSpPr>
        <p:spPr>
          <a:xfrm flipH="1">
            <a:off x="2732275" y="1906500"/>
            <a:ext cx="4036500" cy="131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Abel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Abel"/>
              <a:buNone/>
              <a:defRPr>
                <a:solidFill>
                  <a:srgbClr val="F3F3F3"/>
                </a:solidFill>
                <a:latin typeface="Abel"/>
                <a:ea typeface="Abel"/>
                <a:cs typeface="Abel"/>
                <a:sym typeface="Abel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Abel"/>
              <a:buNone/>
              <a:defRPr>
                <a:solidFill>
                  <a:srgbClr val="F3F3F3"/>
                </a:solidFill>
                <a:latin typeface="Abel"/>
                <a:ea typeface="Abel"/>
                <a:cs typeface="Abel"/>
                <a:sym typeface="Abel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Abel"/>
              <a:buNone/>
              <a:defRPr>
                <a:solidFill>
                  <a:srgbClr val="F3F3F3"/>
                </a:solidFill>
                <a:latin typeface="Abel"/>
                <a:ea typeface="Abel"/>
                <a:cs typeface="Abel"/>
                <a:sym typeface="Abel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Abel"/>
              <a:buNone/>
              <a:defRPr>
                <a:solidFill>
                  <a:srgbClr val="F3F3F3"/>
                </a:solidFill>
                <a:latin typeface="Abel"/>
                <a:ea typeface="Abel"/>
                <a:cs typeface="Abel"/>
                <a:sym typeface="Abel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Abel"/>
              <a:buNone/>
              <a:defRPr>
                <a:solidFill>
                  <a:srgbClr val="F3F3F3"/>
                </a:solidFill>
                <a:latin typeface="Abel"/>
                <a:ea typeface="Abel"/>
                <a:cs typeface="Abel"/>
                <a:sym typeface="Abel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Abel"/>
              <a:buNone/>
              <a:defRPr>
                <a:solidFill>
                  <a:srgbClr val="F3F3F3"/>
                </a:solidFill>
                <a:latin typeface="Abel"/>
                <a:ea typeface="Abel"/>
                <a:cs typeface="Abel"/>
                <a:sym typeface="Abel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Abel"/>
              <a:buNone/>
              <a:defRPr>
                <a:solidFill>
                  <a:srgbClr val="F3F3F3"/>
                </a:solidFill>
                <a:latin typeface="Abel"/>
                <a:ea typeface="Abel"/>
                <a:cs typeface="Abel"/>
                <a:sym typeface="Abel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Abel"/>
              <a:buNone/>
              <a:defRPr>
                <a:solidFill>
                  <a:srgbClr val="F3F3F3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 1">
  <p:cSld name="CUSTOM_12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>
            <a:spLocks noGrp="1"/>
          </p:cNvSpPr>
          <p:nvPr>
            <p:ph type="body" idx="1"/>
          </p:nvPr>
        </p:nvSpPr>
        <p:spPr>
          <a:xfrm>
            <a:off x="1728275" y="1073550"/>
            <a:ext cx="6303300" cy="29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Abel"/>
              <a:buChar char="●"/>
              <a:defRPr>
                <a:solidFill>
                  <a:srgbClr val="F3F3F3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Abel"/>
              <a:buChar char="○"/>
              <a:defRPr>
                <a:solidFill>
                  <a:srgbClr val="F3F3F3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Abel"/>
              <a:buChar char="■"/>
              <a:defRPr>
                <a:solidFill>
                  <a:srgbClr val="F3F3F3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Abel"/>
              <a:buChar char="●"/>
              <a:defRPr>
                <a:solidFill>
                  <a:srgbClr val="F3F3F3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Abel"/>
              <a:buChar char="○"/>
              <a:defRPr>
                <a:solidFill>
                  <a:srgbClr val="F3F3F3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Abel"/>
              <a:buChar char="■"/>
              <a:defRPr>
                <a:solidFill>
                  <a:srgbClr val="F3F3F3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Abel"/>
              <a:buChar char="●"/>
              <a:defRPr>
                <a:solidFill>
                  <a:srgbClr val="F3F3F3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Abel"/>
              <a:buChar char="○"/>
              <a:defRPr>
                <a:solidFill>
                  <a:srgbClr val="F3F3F3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F3F3F3"/>
              </a:buClr>
              <a:buSzPts val="1200"/>
              <a:buFont typeface="Abel"/>
              <a:buChar char="■"/>
              <a:defRPr>
                <a:solidFill>
                  <a:srgbClr val="F3F3F3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ctrTitle"/>
          </p:nvPr>
        </p:nvSpPr>
        <p:spPr>
          <a:xfrm rot="-5400000">
            <a:off x="-1012550" y="2331150"/>
            <a:ext cx="30834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2400"/>
              <a:buNone/>
              <a:defRPr sz="1800" b="0"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1800"/>
              <a:buNone/>
              <a:defRPr sz="1800" b="0">
                <a:solidFill>
                  <a:srgbClr val="338987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1800"/>
              <a:buNone/>
              <a:defRPr sz="1800" b="0">
                <a:solidFill>
                  <a:srgbClr val="338987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1800"/>
              <a:buNone/>
              <a:defRPr sz="1800" b="0">
                <a:solidFill>
                  <a:srgbClr val="338987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1800"/>
              <a:buNone/>
              <a:defRPr sz="1800" b="0">
                <a:solidFill>
                  <a:srgbClr val="338987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1800"/>
              <a:buNone/>
              <a:defRPr sz="1800" b="0">
                <a:solidFill>
                  <a:srgbClr val="338987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1800"/>
              <a:buNone/>
              <a:defRPr sz="1800" b="0">
                <a:solidFill>
                  <a:srgbClr val="338987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1800"/>
              <a:buNone/>
              <a:defRPr sz="1800" b="0">
                <a:solidFill>
                  <a:srgbClr val="338987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1800"/>
              <a:buNone/>
              <a:defRPr sz="1800" b="0">
                <a:solidFill>
                  <a:srgbClr val="338987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 " type="blank">
  <p:cSld name="BLANK">
    <p:bg>
      <p:bgPr>
        <a:solidFill>
          <a:srgbClr val="FDF3E5">
            <a:alpha val="29620"/>
          </a:srgbClr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Unica One"/>
              <a:buNone/>
              <a:defRPr sz="2800" b="1">
                <a:solidFill>
                  <a:srgbClr val="F3F3F3"/>
                </a:solidFill>
                <a:latin typeface="Unica One"/>
                <a:ea typeface="Unica One"/>
                <a:cs typeface="Unica One"/>
                <a:sym typeface="Unic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Josefin Sans"/>
              <a:buNone/>
              <a:defRPr sz="2800" b="1">
                <a:solidFill>
                  <a:srgbClr val="F3F3F3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Josefin Sans"/>
              <a:buNone/>
              <a:defRPr sz="2800" b="1">
                <a:solidFill>
                  <a:srgbClr val="F3F3F3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Josefin Sans"/>
              <a:buNone/>
              <a:defRPr sz="2800" b="1">
                <a:solidFill>
                  <a:srgbClr val="F3F3F3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Josefin Sans"/>
              <a:buNone/>
              <a:defRPr sz="2800" b="1">
                <a:solidFill>
                  <a:srgbClr val="F3F3F3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Josefin Sans"/>
              <a:buNone/>
              <a:defRPr sz="2800" b="1">
                <a:solidFill>
                  <a:srgbClr val="F3F3F3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Josefin Sans"/>
              <a:buNone/>
              <a:defRPr sz="2800" b="1">
                <a:solidFill>
                  <a:srgbClr val="F3F3F3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Josefin Sans"/>
              <a:buNone/>
              <a:defRPr sz="2800" b="1">
                <a:solidFill>
                  <a:srgbClr val="F3F3F3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Josefin Sans"/>
              <a:buNone/>
              <a:defRPr sz="2800" b="1">
                <a:solidFill>
                  <a:srgbClr val="F3F3F3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Abel"/>
              <a:buChar char="●"/>
              <a:defRPr sz="1200">
                <a:solidFill>
                  <a:srgbClr val="F3F3F3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Abel"/>
              <a:buChar char="○"/>
              <a:defRPr sz="1200">
                <a:solidFill>
                  <a:srgbClr val="F3F3F3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Abel"/>
              <a:buChar char="■"/>
              <a:defRPr sz="1200">
                <a:solidFill>
                  <a:srgbClr val="F3F3F3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Abel"/>
              <a:buChar char="●"/>
              <a:defRPr sz="1200">
                <a:solidFill>
                  <a:srgbClr val="F3F3F3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Abel"/>
              <a:buChar char="○"/>
              <a:defRPr sz="1200">
                <a:solidFill>
                  <a:srgbClr val="F3F3F3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Abel"/>
              <a:buChar char="■"/>
              <a:defRPr sz="1200">
                <a:solidFill>
                  <a:srgbClr val="F3F3F3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Abel"/>
              <a:buChar char="●"/>
              <a:defRPr sz="1200">
                <a:solidFill>
                  <a:srgbClr val="F3F3F3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Abel"/>
              <a:buChar char="○"/>
              <a:defRPr sz="1200">
                <a:solidFill>
                  <a:srgbClr val="F3F3F3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3F3F3"/>
              </a:buClr>
              <a:buSzPts val="1200"/>
              <a:buFont typeface="Abel"/>
              <a:buChar char="■"/>
              <a:defRPr sz="1200">
                <a:solidFill>
                  <a:srgbClr val="F3F3F3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63" r:id="rId4"/>
    <p:sldLayoutId id="2147483665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.jpg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33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17.png"/><Relationship Id="rId4" Type="http://schemas.openxmlformats.org/officeDocument/2006/relationships/customXml" Target="../ink/ink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التوائم الحقيقية ليست متطابقة جينيًا 100%! - أنا أصدق العلم">
            <a:extLst>
              <a:ext uri="{FF2B5EF4-FFF2-40B4-BE49-F238E27FC236}">
                <a16:creationId xmlns:a16="http://schemas.microsoft.com/office/drawing/2014/main" id="{38932B52-7829-42E0-9400-B2BD83807D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45"/>
          <a:stretch/>
        </p:blipFill>
        <p:spPr bwMode="auto">
          <a:xfrm>
            <a:off x="0" y="1"/>
            <a:ext cx="4359166" cy="266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ما هي التوائم المتآخية؟ ما هي التوائم المتآخية؟ : يتطور التوائم الأخوي أو  ثنائي الزيجوت">
            <a:extLst>
              <a:ext uri="{FF2B5EF4-FFF2-40B4-BE49-F238E27FC236}">
                <a16:creationId xmlns:a16="http://schemas.microsoft.com/office/drawing/2014/main" id="{7E3AF528-92DB-453B-9D43-A60CF891D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669628"/>
            <a:ext cx="4359166" cy="247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هرمون الذكورة يُضعف خصوبة إناث التوائم مختلفة الجنس - للعِلم">
            <a:extLst>
              <a:ext uri="{FF2B5EF4-FFF2-40B4-BE49-F238E27FC236}">
                <a16:creationId xmlns:a16="http://schemas.microsoft.com/office/drawing/2014/main" id="{DDF36482-3DB3-4151-99AA-7048F35FF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224" y="1"/>
            <a:ext cx="4788775" cy="3192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8A098F90-A20E-4FBD-8647-503F35C16133}"/>
              </a:ext>
            </a:extLst>
          </p:cNvPr>
          <p:cNvSpPr txBox="1"/>
          <p:nvPr/>
        </p:nvSpPr>
        <p:spPr>
          <a:xfrm>
            <a:off x="4813752" y="3678436"/>
            <a:ext cx="3738524" cy="954107"/>
          </a:xfrm>
          <a:custGeom>
            <a:avLst/>
            <a:gdLst>
              <a:gd name="connsiteX0" fmla="*/ 0 w 3738524"/>
              <a:gd name="connsiteY0" fmla="*/ 0 h 954107"/>
              <a:gd name="connsiteX1" fmla="*/ 459304 w 3738524"/>
              <a:gd name="connsiteY1" fmla="*/ 0 h 954107"/>
              <a:gd name="connsiteX2" fmla="*/ 1030764 w 3738524"/>
              <a:gd name="connsiteY2" fmla="*/ 0 h 954107"/>
              <a:gd name="connsiteX3" fmla="*/ 1564839 w 3738524"/>
              <a:gd name="connsiteY3" fmla="*/ 0 h 954107"/>
              <a:gd name="connsiteX4" fmla="*/ 2173685 w 3738524"/>
              <a:gd name="connsiteY4" fmla="*/ 0 h 954107"/>
              <a:gd name="connsiteX5" fmla="*/ 2707760 w 3738524"/>
              <a:gd name="connsiteY5" fmla="*/ 0 h 954107"/>
              <a:gd name="connsiteX6" fmla="*/ 3204449 w 3738524"/>
              <a:gd name="connsiteY6" fmla="*/ 0 h 954107"/>
              <a:gd name="connsiteX7" fmla="*/ 3738524 w 3738524"/>
              <a:gd name="connsiteY7" fmla="*/ 0 h 954107"/>
              <a:gd name="connsiteX8" fmla="*/ 3738524 w 3738524"/>
              <a:gd name="connsiteY8" fmla="*/ 477054 h 954107"/>
              <a:gd name="connsiteX9" fmla="*/ 3738524 w 3738524"/>
              <a:gd name="connsiteY9" fmla="*/ 954107 h 954107"/>
              <a:gd name="connsiteX10" fmla="*/ 3204449 w 3738524"/>
              <a:gd name="connsiteY10" fmla="*/ 954107 h 954107"/>
              <a:gd name="connsiteX11" fmla="*/ 2670374 w 3738524"/>
              <a:gd name="connsiteY11" fmla="*/ 954107 h 954107"/>
              <a:gd name="connsiteX12" fmla="*/ 2211070 w 3738524"/>
              <a:gd name="connsiteY12" fmla="*/ 954107 h 954107"/>
              <a:gd name="connsiteX13" fmla="*/ 1789151 w 3738524"/>
              <a:gd name="connsiteY13" fmla="*/ 954107 h 954107"/>
              <a:gd name="connsiteX14" fmla="*/ 1367232 w 3738524"/>
              <a:gd name="connsiteY14" fmla="*/ 954107 h 954107"/>
              <a:gd name="connsiteX15" fmla="*/ 870542 w 3738524"/>
              <a:gd name="connsiteY15" fmla="*/ 954107 h 954107"/>
              <a:gd name="connsiteX16" fmla="*/ 0 w 3738524"/>
              <a:gd name="connsiteY16" fmla="*/ 954107 h 954107"/>
              <a:gd name="connsiteX17" fmla="*/ 0 w 3738524"/>
              <a:gd name="connsiteY17" fmla="*/ 477054 h 954107"/>
              <a:gd name="connsiteX18" fmla="*/ 0 w 3738524"/>
              <a:gd name="connsiteY18" fmla="*/ 0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738524" h="954107" extrusionOk="0">
                <a:moveTo>
                  <a:pt x="0" y="0"/>
                </a:moveTo>
                <a:cubicBezTo>
                  <a:pt x="92623" y="-46501"/>
                  <a:pt x="232678" y="43633"/>
                  <a:pt x="459304" y="0"/>
                </a:cubicBezTo>
                <a:cubicBezTo>
                  <a:pt x="685930" y="-43633"/>
                  <a:pt x="863833" y="30908"/>
                  <a:pt x="1030764" y="0"/>
                </a:cubicBezTo>
                <a:cubicBezTo>
                  <a:pt x="1197695" y="-30908"/>
                  <a:pt x="1390537" y="30988"/>
                  <a:pt x="1564839" y="0"/>
                </a:cubicBezTo>
                <a:cubicBezTo>
                  <a:pt x="1739142" y="-30988"/>
                  <a:pt x="1939649" y="67345"/>
                  <a:pt x="2173685" y="0"/>
                </a:cubicBezTo>
                <a:cubicBezTo>
                  <a:pt x="2407721" y="-67345"/>
                  <a:pt x="2466073" y="47781"/>
                  <a:pt x="2707760" y="0"/>
                </a:cubicBezTo>
                <a:cubicBezTo>
                  <a:pt x="2949448" y="-47781"/>
                  <a:pt x="3052280" y="14671"/>
                  <a:pt x="3204449" y="0"/>
                </a:cubicBezTo>
                <a:cubicBezTo>
                  <a:pt x="3356618" y="-14671"/>
                  <a:pt x="3517805" y="46095"/>
                  <a:pt x="3738524" y="0"/>
                </a:cubicBezTo>
                <a:cubicBezTo>
                  <a:pt x="3767727" y="184578"/>
                  <a:pt x="3721079" y="286472"/>
                  <a:pt x="3738524" y="477054"/>
                </a:cubicBezTo>
                <a:cubicBezTo>
                  <a:pt x="3755969" y="667636"/>
                  <a:pt x="3738004" y="853469"/>
                  <a:pt x="3738524" y="954107"/>
                </a:cubicBezTo>
                <a:cubicBezTo>
                  <a:pt x="3548092" y="986960"/>
                  <a:pt x="3414036" y="915614"/>
                  <a:pt x="3204449" y="954107"/>
                </a:cubicBezTo>
                <a:cubicBezTo>
                  <a:pt x="2994863" y="992600"/>
                  <a:pt x="2919927" y="893738"/>
                  <a:pt x="2670374" y="954107"/>
                </a:cubicBezTo>
                <a:cubicBezTo>
                  <a:pt x="2420821" y="1014476"/>
                  <a:pt x="2311745" y="945991"/>
                  <a:pt x="2211070" y="954107"/>
                </a:cubicBezTo>
                <a:cubicBezTo>
                  <a:pt x="2110395" y="962223"/>
                  <a:pt x="1905192" y="908310"/>
                  <a:pt x="1789151" y="954107"/>
                </a:cubicBezTo>
                <a:cubicBezTo>
                  <a:pt x="1673110" y="999904"/>
                  <a:pt x="1491932" y="905480"/>
                  <a:pt x="1367232" y="954107"/>
                </a:cubicBezTo>
                <a:cubicBezTo>
                  <a:pt x="1242532" y="1002734"/>
                  <a:pt x="1086804" y="938647"/>
                  <a:pt x="870542" y="954107"/>
                </a:cubicBezTo>
                <a:cubicBezTo>
                  <a:pt x="654280" y="969567"/>
                  <a:pt x="183521" y="928263"/>
                  <a:pt x="0" y="954107"/>
                </a:cubicBezTo>
                <a:cubicBezTo>
                  <a:pt x="-53546" y="824070"/>
                  <a:pt x="50959" y="639833"/>
                  <a:pt x="0" y="477054"/>
                </a:cubicBezTo>
                <a:cubicBezTo>
                  <a:pt x="-50959" y="314275"/>
                  <a:pt x="51110" y="135589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05487362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rtlCol="1">
            <a:spAutoFit/>
          </a:bodyPr>
          <a:lstStyle/>
          <a:p>
            <a:pPr algn="ctr"/>
            <a:r>
              <a:rPr lang="ar-SA" sz="2800" dirty="0">
                <a:solidFill>
                  <a:schemeClr val="bg1"/>
                </a:solidFill>
                <a:latin typeface="Ara Hamah AlHorra" panose="00000500000000000000" pitchFamily="50" charset="-78"/>
                <a:cs typeface="Ara Hamah AlHorra" panose="00000500000000000000" pitchFamily="50" charset="-78"/>
              </a:rPr>
              <a:t>لماذا نتشابه في بعض الصفات</a:t>
            </a:r>
          </a:p>
          <a:p>
            <a:pPr algn="ctr"/>
            <a:r>
              <a:rPr lang="ar-SA" sz="2800" dirty="0">
                <a:solidFill>
                  <a:schemeClr val="bg1"/>
                </a:solidFill>
                <a:latin typeface="Ara Hamah AlHorra" panose="00000500000000000000" pitchFamily="50" charset="-78"/>
                <a:cs typeface="Ara Hamah AlHorra" panose="00000500000000000000" pitchFamily="50" charset="-78"/>
              </a:rPr>
              <a:t> مع أفراد عائلتنا ونختلف في غيرها ؟ </a:t>
            </a:r>
          </a:p>
        </p:txBody>
      </p:sp>
    </p:spTree>
    <p:extLst>
      <p:ext uri="{BB962C8B-B14F-4D97-AF65-F5344CB8AC3E}">
        <p14:creationId xmlns:p14="http://schemas.microsoft.com/office/powerpoint/2010/main" val="40429802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مستطيل الإجابة">
            <a:extLst>
              <a:ext uri="{FF2B5EF4-FFF2-40B4-BE49-F238E27FC236}">
                <a16:creationId xmlns:a16="http://schemas.microsoft.com/office/drawing/2014/main" id="{9ACB1629-620A-4A06-BB60-41A4950D511D}"/>
              </a:ext>
            </a:extLst>
          </p:cNvPr>
          <p:cNvGrpSpPr/>
          <p:nvPr/>
        </p:nvGrpSpPr>
        <p:grpSpPr>
          <a:xfrm>
            <a:off x="4254878" y="381905"/>
            <a:ext cx="4248598" cy="929312"/>
            <a:chOff x="4928369" y="1732194"/>
            <a:chExt cx="3403712" cy="953321"/>
          </a:xfrm>
        </p:grpSpPr>
        <p:grpSp>
          <p:nvGrpSpPr>
            <p:cNvPr id="24" name="مجموعة 23">
              <a:extLst>
                <a:ext uri="{FF2B5EF4-FFF2-40B4-BE49-F238E27FC236}">
                  <a16:creationId xmlns:a16="http://schemas.microsoft.com/office/drawing/2014/main" id="{E9B6B219-AEA5-4007-BC18-144D8ECA75C5}"/>
                </a:ext>
              </a:extLst>
            </p:cNvPr>
            <p:cNvGrpSpPr/>
            <p:nvPr/>
          </p:nvGrpSpPr>
          <p:grpSpPr>
            <a:xfrm>
              <a:off x="4991355" y="1732194"/>
              <a:ext cx="3340726" cy="953321"/>
              <a:chOff x="5314547" y="1932014"/>
              <a:chExt cx="3340726" cy="953321"/>
            </a:xfrm>
          </p:grpSpPr>
          <p:grpSp>
            <p:nvGrpSpPr>
              <p:cNvPr id="13" name="مجموعة 12">
                <a:extLst>
                  <a:ext uri="{FF2B5EF4-FFF2-40B4-BE49-F238E27FC236}">
                    <a16:creationId xmlns:a16="http://schemas.microsoft.com/office/drawing/2014/main" id="{3498C6D5-427E-4EC9-A912-1BD964D0B8ED}"/>
                  </a:ext>
                </a:extLst>
              </p:cNvPr>
              <p:cNvGrpSpPr/>
              <p:nvPr/>
            </p:nvGrpSpPr>
            <p:grpSpPr>
              <a:xfrm>
                <a:off x="5314547" y="1932014"/>
                <a:ext cx="3340726" cy="953321"/>
                <a:chOff x="5314547" y="1932014"/>
                <a:chExt cx="3340726" cy="953321"/>
              </a:xfrm>
            </p:grpSpPr>
            <p:sp>
              <p:nvSpPr>
                <p:cNvPr id="11" name="مستطيل: زوايا علوية مستديرة 10">
                  <a:extLst>
                    <a:ext uri="{FF2B5EF4-FFF2-40B4-BE49-F238E27FC236}">
                      <a16:creationId xmlns:a16="http://schemas.microsoft.com/office/drawing/2014/main" id="{89CDEBB1-988A-4BD7-8F1C-E73C05073DC5}"/>
                    </a:ext>
                  </a:extLst>
                </p:cNvPr>
                <p:cNvSpPr/>
                <p:nvPr/>
              </p:nvSpPr>
              <p:spPr>
                <a:xfrm rot="16200000">
                  <a:off x="6515348" y="745411"/>
                  <a:ext cx="953321" cy="3326528"/>
                </a:xfrm>
                <a:prstGeom prst="round2Same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/>
                </a:p>
              </p:txBody>
            </p:sp>
            <p:sp>
              <p:nvSpPr>
                <p:cNvPr id="27" name="شكل حر: شكل 26">
                  <a:extLst>
                    <a:ext uri="{FF2B5EF4-FFF2-40B4-BE49-F238E27FC236}">
                      <a16:creationId xmlns:a16="http://schemas.microsoft.com/office/drawing/2014/main" id="{04EEE85C-5756-4C28-9D7D-66DDE21287E6}"/>
                    </a:ext>
                  </a:extLst>
                </p:cNvPr>
                <p:cNvSpPr/>
                <p:nvPr/>
              </p:nvSpPr>
              <p:spPr>
                <a:xfrm rot="16200000">
                  <a:off x="5058604" y="2187957"/>
                  <a:ext cx="953321" cy="441435"/>
                </a:xfrm>
                <a:custGeom>
                  <a:avLst/>
                  <a:gdLst>
                    <a:gd name="connsiteX0" fmla="*/ 953321 w 953321"/>
                    <a:gd name="connsiteY0" fmla="*/ 158890 h 441435"/>
                    <a:gd name="connsiteX1" fmla="*/ 953321 w 953321"/>
                    <a:gd name="connsiteY1" fmla="*/ 441435 h 441435"/>
                    <a:gd name="connsiteX2" fmla="*/ 0 w 953321"/>
                    <a:gd name="connsiteY2" fmla="*/ 441435 h 441435"/>
                    <a:gd name="connsiteX3" fmla="*/ 0 w 953321"/>
                    <a:gd name="connsiteY3" fmla="*/ 158890 h 441435"/>
                    <a:gd name="connsiteX4" fmla="*/ 158890 w 953321"/>
                    <a:gd name="connsiteY4" fmla="*/ 0 h 441435"/>
                    <a:gd name="connsiteX5" fmla="*/ 794431 w 953321"/>
                    <a:gd name="connsiteY5" fmla="*/ 0 h 441435"/>
                    <a:gd name="connsiteX6" fmla="*/ 953321 w 953321"/>
                    <a:gd name="connsiteY6" fmla="*/ 158890 h 441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3321" h="441435">
                      <a:moveTo>
                        <a:pt x="953321" y="158890"/>
                      </a:moveTo>
                      <a:lnTo>
                        <a:pt x="953321" y="441435"/>
                      </a:lnTo>
                      <a:lnTo>
                        <a:pt x="0" y="441435"/>
                      </a:lnTo>
                      <a:lnTo>
                        <a:pt x="0" y="158890"/>
                      </a:lnTo>
                      <a:cubicBezTo>
                        <a:pt x="0" y="71137"/>
                        <a:pt x="71137" y="0"/>
                        <a:pt x="158890" y="0"/>
                      </a:cubicBezTo>
                      <a:lnTo>
                        <a:pt x="794431" y="0"/>
                      </a:lnTo>
                      <a:cubicBezTo>
                        <a:pt x="882184" y="0"/>
                        <a:pt x="953321" y="71137"/>
                        <a:pt x="953321" y="158890"/>
                      </a:cubicBezTo>
                      <a:close/>
                    </a:path>
                  </a:pathLst>
                </a:custGeom>
                <a:solidFill>
                  <a:srgbClr val="C3ACB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1" anchor="ctr">
                  <a:noAutofit/>
                </a:bodyPr>
                <a:lstStyle/>
                <a:p>
                  <a:pPr algn="ctr"/>
                  <a:endParaRPr lang="ar-SA"/>
                </a:p>
              </p:txBody>
            </p:sp>
          </p:grpSp>
          <p:sp>
            <p:nvSpPr>
              <p:cNvPr id="22" name="مربع نص 21">
                <a:extLst>
                  <a:ext uri="{FF2B5EF4-FFF2-40B4-BE49-F238E27FC236}">
                    <a16:creationId xmlns:a16="http://schemas.microsoft.com/office/drawing/2014/main" id="{ED4F5ECA-9817-496E-A061-D8BD854772EA}"/>
                  </a:ext>
                </a:extLst>
              </p:cNvPr>
              <p:cNvSpPr txBox="1"/>
              <p:nvPr/>
            </p:nvSpPr>
            <p:spPr>
              <a:xfrm>
                <a:off x="5818968" y="2052712"/>
                <a:ext cx="2688021" cy="726174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000" b="1" dirty="0"/>
                  <a:t>لأن كل نوع من الكائنات الحية يتضمن عددا محددا وأنواع معينة من الجينات </a:t>
                </a:r>
              </a:p>
            </p:txBody>
          </p:sp>
        </p:grpSp>
        <p:sp>
          <p:nvSpPr>
            <p:cNvPr id="29" name="مربع نص 28">
              <a:extLst>
                <a:ext uri="{FF2B5EF4-FFF2-40B4-BE49-F238E27FC236}">
                  <a16:creationId xmlns:a16="http://schemas.microsoft.com/office/drawing/2014/main" id="{95ECABD8-4100-469D-83A4-214A9E71739F}"/>
                </a:ext>
              </a:extLst>
            </p:cNvPr>
            <p:cNvSpPr txBox="1"/>
            <p:nvPr/>
          </p:nvSpPr>
          <p:spPr>
            <a:xfrm>
              <a:off x="4928369" y="1936900"/>
              <a:ext cx="613213" cy="47359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b="1" dirty="0"/>
                <a:t>س4</a:t>
              </a:r>
            </a:p>
          </p:txBody>
        </p:sp>
      </p:grpSp>
      <p:grpSp>
        <p:nvGrpSpPr>
          <p:cNvPr id="40" name="السؤال">
            <a:extLst>
              <a:ext uri="{FF2B5EF4-FFF2-40B4-BE49-F238E27FC236}">
                <a16:creationId xmlns:a16="http://schemas.microsoft.com/office/drawing/2014/main" id="{A8997D9D-99FE-4894-957F-93C20C8345F1}"/>
              </a:ext>
            </a:extLst>
          </p:cNvPr>
          <p:cNvGrpSpPr/>
          <p:nvPr/>
        </p:nvGrpSpPr>
        <p:grpSpPr>
          <a:xfrm>
            <a:off x="4434693" y="304535"/>
            <a:ext cx="4162096" cy="1064172"/>
            <a:chOff x="4474107" y="2039664"/>
            <a:chExt cx="4162096" cy="1064172"/>
          </a:xfrm>
        </p:grpSpPr>
        <p:grpSp>
          <p:nvGrpSpPr>
            <p:cNvPr id="28" name="مستطيل أبيض">
              <a:extLst>
                <a:ext uri="{FF2B5EF4-FFF2-40B4-BE49-F238E27FC236}">
                  <a16:creationId xmlns:a16="http://schemas.microsoft.com/office/drawing/2014/main" id="{55A51F16-8F0E-41BE-8543-42F40065A408}"/>
                </a:ext>
              </a:extLst>
            </p:cNvPr>
            <p:cNvGrpSpPr/>
            <p:nvPr/>
          </p:nvGrpSpPr>
          <p:grpSpPr>
            <a:xfrm>
              <a:off x="4474107" y="2039664"/>
              <a:ext cx="4162096" cy="1064172"/>
              <a:chOff x="5391808" y="433552"/>
              <a:chExt cx="3405354" cy="1064172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7" name="شكل حر: شكل 16">
                <a:extLst>
                  <a:ext uri="{FF2B5EF4-FFF2-40B4-BE49-F238E27FC236}">
                    <a16:creationId xmlns:a16="http://schemas.microsoft.com/office/drawing/2014/main" id="{BBBC09A9-FE13-43BB-98E5-40986F06B648}"/>
                  </a:ext>
                </a:extLst>
              </p:cNvPr>
              <p:cNvSpPr/>
              <p:nvPr/>
            </p:nvSpPr>
            <p:spPr>
              <a:xfrm rot="5400000">
                <a:off x="6562399" y="-737039"/>
                <a:ext cx="1064172" cy="3405354"/>
              </a:xfrm>
              <a:custGeom>
                <a:avLst/>
                <a:gdLst>
                  <a:gd name="connsiteX0" fmla="*/ 0 w 1064172"/>
                  <a:gd name="connsiteY0" fmla="*/ 3405354 h 3405354"/>
                  <a:gd name="connsiteX1" fmla="*/ 0 w 1064172"/>
                  <a:gd name="connsiteY1" fmla="*/ 177366 h 3405354"/>
                  <a:gd name="connsiteX2" fmla="*/ 177366 w 1064172"/>
                  <a:gd name="connsiteY2" fmla="*/ 0 h 3405354"/>
                  <a:gd name="connsiteX3" fmla="*/ 886806 w 1064172"/>
                  <a:gd name="connsiteY3" fmla="*/ 0 h 3405354"/>
                  <a:gd name="connsiteX4" fmla="*/ 1064172 w 1064172"/>
                  <a:gd name="connsiteY4" fmla="*/ 177366 h 3405354"/>
                  <a:gd name="connsiteX5" fmla="*/ 1064172 w 1064172"/>
                  <a:gd name="connsiteY5" fmla="*/ 3405354 h 3405354"/>
                  <a:gd name="connsiteX6" fmla="*/ 855280 w 1064172"/>
                  <a:gd name="connsiteY6" fmla="*/ 3405354 h 3405354"/>
                  <a:gd name="connsiteX7" fmla="*/ 532086 w 1064172"/>
                  <a:gd name="connsiteY7" fmla="*/ 3058512 h 3405354"/>
                  <a:gd name="connsiteX8" fmla="*/ 208892 w 1064172"/>
                  <a:gd name="connsiteY8" fmla="*/ 3405354 h 3405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64172" h="3405354">
                    <a:moveTo>
                      <a:pt x="0" y="3405354"/>
                    </a:moveTo>
                    <a:lnTo>
                      <a:pt x="0" y="177366"/>
                    </a:lnTo>
                    <a:cubicBezTo>
                      <a:pt x="0" y="79409"/>
                      <a:pt x="79409" y="0"/>
                      <a:pt x="177366" y="0"/>
                    </a:cubicBezTo>
                    <a:lnTo>
                      <a:pt x="886806" y="0"/>
                    </a:lnTo>
                    <a:cubicBezTo>
                      <a:pt x="984763" y="0"/>
                      <a:pt x="1064172" y="79409"/>
                      <a:pt x="1064172" y="177366"/>
                    </a:cubicBezTo>
                    <a:lnTo>
                      <a:pt x="1064172" y="3405354"/>
                    </a:lnTo>
                    <a:lnTo>
                      <a:pt x="855280" y="3405354"/>
                    </a:lnTo>
                    <a:cubicBezTo>
                      <a:pt x="855280" y="3213798"/>
                      <a:pt x="710581" y="3058512"/>
                      <a:pt x="532086" y="3058512"/>
                    </a:cubicBezTo>
                    <a:cubicBezTo>
                      <a:pt x="353591" y="3058512"/>
                      <a:pt x="208892" y="3213798"/>
                      <a:pt x="208892" y="3405354"/>
                    </a:cubicBezTo>
                    <a:close/>
                  </a:path>
                </a:pathLst>
              </a:custGeom>
              <a:solidFill>
                <a:srgbClr val="C3AC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 dirty="0"/>
              </a:p>
            </p:txBody>
          </p:sp>
          <p:sp>
            <p:nvSpPr>
              <p:cNvPr id="21" name="شكل حر: شكل 20">
                <a:extLst>
                  <a:ext uri="{FF2B5EF4-FFF2-40B4-BE49-F238E27FC236}">
                    <a16:creationId xmlns:a16="http://schemas.microsoft.com/office/drawing/2014/main" id="{F8AAFCC7-CF49-4E7E-8DA7-F4CD01EBE13C}"/>
                  </a:ext>
                </a:extLst>
              </p:cNvPr>
              <p:cNvSpPr/>
              <p:nvPr/>
            </p:nvSpPr>
            <p:spPr>
              <a:xfrm rot="5400000">
                <a:off x="6626447" y="-697625"/>
                <a:ext cx="857250" cy="3326528"/>
              </a:xfrm>
              <a:custGeom>
                <a:avLst/>
                <a:gdLst>
                  <a:gd name="connsiteX0" fmla="*/ 0 w 857250"/>
                  <a:gd name="connsiteY0" fmla="*/ 3326528 h 3326528"/>
                  <a:gd name="connsiteX1" fmla="*/ 0 w 857250"/>
                  <a:gd name="connsiteY1" fmla="*/ 142878 h 3326528"/>
                  <a:gd name="connsiteX2" fmla="*/ 142878 w 857250"/>
                  <a:gd name="connsiteY2" fmla="*/ 0 h 3326528"/>
                  <a:gd name="connsiteX3" fmla="*/ 714372 w 857250"/>
                  <a:gd name="connsiteY3" fmla="*/ 0 h 3326528"/>
                  <a:gd name="connsiteX4" fmla="*/ 857250 w 857250"/>
                  <a:gd name="connsiteY4" fmla="*/ 142878 h 3326528"/>
                  <a:gd name="connsiteX5" fmla="*/ 857250 w 857250"/>
                  <a:gd name="connsiteY5" fmla="*/ 3326528 h 3326528"/>
                  <a:gd name="connsiteX6" fmla="*/ 751820 w 857250"/>
                  <a:gd name="connsiteY6" fmla="*/ 3326528 h 3326528"/>
                  <a:gd name="connsiteX7" fmla="*/ 751820 w 857250"/>
                  <a:gd name="connsiteY7" fmla="*/ 3326527 h 3326528"/>
                  <a:gd name="connsiteX8" fmla="*/ 428626 w 857250"/>
                  <a:gd name="connsiteY8" fmla="*/ 2979685 h 3326528"/>
                  <a:gd name="connsiteX9" fmla="*/ 105432 w 857250"/>
                  <a:gd name="connsiteY9" fmla="*/ 3326527 h 3326528"/>
                  <a:gd name="connsiteX10" fmla="*/ 105432 w 857250"/>
                  <a:gd name="connsiteY10" fmla="*/ 3326528 h 3326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57250" h="3326528">
                    <a:moveTo>
                      <a:pt x="0" y="3326528"/>
                    </a:moveTo>
                    <a:lnTo>
                      <a:pt x="0" y="142878"/>
                    </a:lnTo>
                    <a:cubicBezTo>
                      <a:pt x="0" y="63969"/>
                      <a:pt x="63969" y="0"/>
                      <a:pt x="142878" y="0"/>
                    </a:cubicBezTo>
                    <a:lnTo>
                      <a:pt x="714372" y="0"/>
                    </a:lnTo>
                    <a:cubicBezTo>
                      <a:pt x="793281" y="0"/>
                      <a:pt x="857250" y="63969"/>
                      <a:pt x="857250" y="142878"/>
                    </a:cubicBezTo>
                    <a:lnTo>
                      <a:pt x="857250" y="3326528"/>
                    </a:lnTo>
                    <a:lnTo>
                      <a:pt x="751820" y="3326528"/>
                    </a:lnTo>
                    <a:lnTo>
                      <a:pt x="751820" y="3326527"/>
                    </a:lnTo>
                    <a:cubicBezTo>
                      <a:pt x="751820" y="3134971"/>
                      <a:pt x="607121" y="2979685"/>
                      <a:pt x="428626" y="2979685"/>
                    </a:cubicBezTo>
                    <a:cubicBezTo>
                      <a:pt x="250131" y="2979685"/>
                      <a:pt x="105432" y="3134971"/>
                      <a:pt x="105432" y="3326527"/>
                    </a:cubicBezTo>
                    <a:lnTo>
                      <a:pt x="105432" y="3326528"/>
                    </a:lnTo>
                    <a:close/>
                  </a:path>
                </a:pathLst>
              </a:custGeom>
              <a:solidFill>
                <a:srgbClr val="AFC6D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 dirty="0"/>
              </a:p>
            </p:txBody>
          </p:sp>
        </p:grpSp>
        <p:sp>
          <p:nvSpPr>
            <p:cNvPr id="36" name="مربع نص 35">
              <a:extLst>
                <a:ext uri="{FF2B5EF4-FFF2-40B4-BE49-F238E27FC236}">
                  <a16:creationId xmlns:a16="http://schemas.microsoft.com/office/drawing/2014/main" id="{89C0F614-7759-4C1A-BAA1-2305245987B8}"/>
                </a:ext>
              </a:extLst>
            </p:cNvPr>
            <p:cNvSpPr txBox="1"/>
            <p:nvPr/>
          </p:nvSpPr>
          <p:spPr>
            <a:xfrm>
              <a:off x="4861435" y="2214818"/>
              <a:ext cx="3553278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2000" b="1" dirty="0"/>
                <a:t>وضح لماذا تختلف الصفات المظهرية والسلوكية والوظيفية للكائنات الحية ؟</a:t>
              </a:r>
            </a:p>
          </p:txBody>
        </p:sp>
      </p:grpSp>
      <p:grpSp>
        <p:nvGrpSpPr>
          <p:cNvPr id="44" name="مستطيل الإجابة">
            <a:extLst>
              <a:ext uri="{FF2B5EF4-FFF2-40B4-BE49-F238E27FC236}">
                <a16:creationId xmlns:a16="http://schemas.microsoft.com/office/drawing/2014/main" id="{E8BF501E-CF5A-4734-87BC-D7F9FF7FD8B4}"/>
              </a:ext>
            </a:extLst>
          </p:cNvPr>
          <p:cNvGrpSpPr/>
          <p:nvPr/>
        </p:nvGrpSpPr>
        <p:grpSpPr>
          <a:xfrm>
            <a:off x="4300005" y="3619189"/>
            <a:ext cx="4248598" cy="929312"/>
            <a:chOff x="4928369" y="1732194"/>
            <a:chExt cx="3403712" cy="953321"/>
          </a:xfrm>
        </p:grpSpPr>
        <p:grpSp>
          <p:nvGrpSpPr>
            <p:cNvPr id="45" name="مجموعة 44">
              <a:extLst>
                <a:ext uri="{FF2B5EF4-FFF2-40B4-BE49-F238E27FC236}">
                  <a16:creationId xmlns:a16="http://schemas.microsoft.com/office/drawing/2014/main" id="{988A3528-7F6F-4154-BD7C-44B6B54AC532}"/>
                </a:ext>
              </a:extLst>
            </p:cNvPr>
            <p:cNvGrpSpPr/>
            <p:nvPr/>
          </p:nvGrpSpPr>
          <p:grpSpPr>
            <a:xfrm>
              <a:off x="4991355" y="1732194"/>
              <a:ext cx="3340726" cy="953321"/>
              <a:chOff x="5314547" y="1932014"/>
              <a:chExt cx="3340726" cy="953321"/>
            </a:xfrm>
          </p:grpSpPr>
          <p:grpSp>
            <p:nvGrpSpPr>
              <p:cNvPr id="47" name="مجموعة 46">
                <a:extLst>
                  <a:ext uri="{FF2B5EF4-FFF2-40B4-BE49-F238E27FC236}">
                    <a16:creationId xmlns:a16="http://schemas.microsoft.com/office/drawing/2014/main" id="{5810248B-4444-4EC2-994C-314AF38B3D0B}"/>
                  </a:ext>
                </a:extLst>
              </p:cNvPr>
              <p:cNvGrpSpPr/>
              <p:nvPr/>
            </p:nvGrpSpPr>
            <p:grpSpPr>
              <a:xfrm>
                <a:off x="5314547" y="1932014"/>
                <a:ext cx="3340726" cy="953321"/>
                <a:chOff x="5314547" y="1932014"/>
                <a:chExt cx="3340726" cy="953321"/>
              </a:xfrm>
            </p:grpSpPr>
            <p:sp>
              <p:nvSpPr>
                <p:cNvPr id="49" name="مستطيل: زوايا علوية مستديرة 48">
                  <a:extLst>
                    <a:ext uri="{FF2B5EF4-FFF2-40B4-BE49-F238E27FC236}">
                      <a16:creationId xmlns:a16="http://schemas.microsoft.com/office/drawing/2014/main" id="{ABB04B24-196D-4044-BE3D-2CCC18FB9856}"/>
                    </a:ext>
                  </a:extLst>
                </p:cNvPr>
                <p:cNvSpPr/>
                <p:nvPr/>
              </p:nvSpPr>
              <p:spPr>
                <a:xfrm rot="16200000">
                  <a:off x="6515348" y="745411"/>
                  <a:ext cx="953321" cy="3326528"/>
                </a:xfrm>
                <a:prstGeom prst="round2Same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/>
                </a:p>
              </p:txBody>
            </p:sp>
            <p:sp>
              <p:nvSpPr>
                <p:cNvPr id="50" name="شكل حر: شكل 49">
                  <a:extLst>
                    <a:ext uri="{FF2B5EF4-FFF2-40B4-BE49-F238E27FC236}">
                      <a16:creationId xmlns:a16="http://schemas.microsoft.com/office/drawing/2014/main" id="{2DDCFFDF-2544-432E-8E35-FA9750DD25AC}"/>
                    </a:ext>
                  </a:extLst>
                </p:cNvPr>
                <p:cNvSpPr/>
                <p:nvPr/>
              </p:nvSpPr>
              <p:spPr>
                <a:xfrm rot="16200000">
                  <a:off x="5058604" y="2187957"/>
                  <a:ext cx="953321" cy="441435"/>
                </a:xfrm>
                <a:custGeom>
                  <a:avLst/>
                  <a:gdLst>
                    <a:gd name="connsiteX0" fmla="*/ 953321 w 953321"/>
                    <a:gd name="connsiteY0" fmla="*/ 158890 h 441435"/>
                    <a:gd name="connsiteX1" fmla="*/ 953321 w 953321"/>
                    <a:gd name="connsiteY1" fmla="*/ 441435 h 441435"/>
                    <a:gd name="connsiteX2" fmla="*/ 0 w 953321"/>
                    <a:gd name="connsiteY2" fmla="*/ 441435 h 441435"/>
                    <a:gd name="connsiteX3" fmla="*/ 0 w 953321"/>
                    <a:gd name="connsiteY3" fmla="*/ 158890 h 441435"/>
                    <a:gd name="connsiteX4" fmla="*/ 158890 w 953321"/>
                    <a:gd name="connsiteY4" fmla="*/ 0 h 441435"/>
                    <a:gd name="connsiteX5" fmla="*/ 794431 w 953321"/>
                    <a:gd name="connsiteY5" fmla="*/ 0 h 441435"/>
                    <a:gd name="connsiteX6" fmla="*/ 953321 w 953321"/>
                    <a:gd name="connsiteY6" fmla="*/ 158890 h 441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3321" h="441435">
                      <a:moveTo>
                        <a:pt x="953321" y="158890"/>
                      </a:moveTo>
                      <a:lnTo>
                        <a:pt x="953321" y="441435"/>
                      </a:lnTo>
                      <a:lnTo>
                        <a:pt x="0" y="441435"/>
                      </a:lnTo>
                      <a:lnTo>
                        <a:pt x="0" y="158890"/>
                      </a:lnTo>
                      <a:cubicBezTo>
                        <a:pt x="0" y="71137"/>
                        <a:pt x="71137" y="0"/>
                        <a:pt x="158890" y="0"/>
                      </a:cubicBezTo>
                      <a:lnTo>
                        <a:pt x="794431" y="0"/>
                      </a:lnTo>
                      <a:cubicBezTo>
                        <a:pt x="882184" y="0"/>
                        <a:pt x="953321" y="71137"/>
                        <a:pt x="953321" y="158890"/>
                      </a:cubicBezTo>
                      <a:close/>
                    </a:path>
                  </a:pathLst>
                </a:custGeom>
                <a:solidFill>
                  <a:srgbClr val="5090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1" anchor="ctr">
                  <a:noAutofit/>
                </a:bodyPr>
                <a:lstStyle/>
                <a:p>
                  <a:pPr algn="ctr"/>
                  <a:endParaRPr lang="ar-SA"/>
                </a:p>
              </p:txBody>
            </p:sp>
          </p:grpSp>
          <p:sp>
            <p:nvSpPr>
              <p:cNvPr id="48" name="مربع نص 47">
                <a:extLst>
                  <a:ext uri="{FF2B5EF4-FFF2-40B4-BE49-F238E27FC236}">
                    <a16:creationId xmlns:a16="http://schemas.microsoft.com/office/drawing/2014/main" id="{B6DAA302-6A1A-4D64-9884-1E08D499ECB7}"/>
                  </a:ext>
                </a:extLst>
              </p:cNvPr>
              <p:cNvSpPr txBox="1"/>
              <p:nvPr/>
            </p:nvSpPr>
            <p:spPr>
              <a:xfrm>
                <a:off x="5697720" y="2101079"/>
                <a:ext cx="2892819" cy="663029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1800" b="1" dirty="0"/>
                  <a:t>خلايا الدم الحمراء – الأمشاج – الخلايا السرطانية </a:t>
                </a:r>
              </a:p>
            </p:txBody>
          </p:sp>
        </p:grpSp>
        <p:sp>
          <p:nvSpPr>
            <p:cNvPr id="46" name="مربع نص 45">
              <a:extLst>
                <a:ext uri="{FF2B5EF4-FFF2-40B4-BE49-F238E27FC236}">
                  <a16:creationId xmlns:a16="http://schemas.microsoft.com/office/drawing/2014/main" id="{67F0F2EE-477C-468F-BE39-E5B11B29D8F7}"/>
                </a:ext>
              </a:extLst>
            </p:cNvPr>
            <p:cNvSpPr txBox="1"/>
            <p:nvPr/>
          </p:nvSpPr>
          <p:spPr>
            <a:xfrm>
              <a:off x="4928369" y="1936900"/>
              <a:ext cx="613213" cy="47359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b="1" dirty="0"/>
                <a:t>س6</a:t>
              </a:r>
            </a:p>
          </p:txBody>
        </p:sp>
      </p:grpSp>
      <p:grpSp>
        <p:nvGrpSpPr>
          <p:cNvPr id="51" name="السؤال">
            <a:extLst>
              <a:ext uri="{FF2B5EF4-FFF2-40B4-BE49-F238E27FC236}">
                <a16:creationId xmlns:a16="http://schemas.microsoft.com/office/drawing/2014/main" id="{A0185337-88BF-4734-9C7A-8569F527166F}"/>
              </a:ext>
            </a:extLst>
          </p:cNvPr>
          <p:cNvGrpSpPr/>
          <p:nvPr/>
        </p:nvGrpSpPr>
        <p:grpSpPr>
          <a:xfrm>
            <a:off x="4482849" y="3574604"/>
            <a:ext cx="4162096" cy="1064172"/>
            <a:chOff x="4474107" y="2039664"/>
            <a:chExt cx="4162096" cy="1064172"/>
          </a:xfrm>
        </p:grpSpPr>
        <p:grpSp>
          <p:nvGrpSpPr>
            <p:cNvPr id="52" name="مستطيل أبيض">
              <a:extLst>
                <a:ext uri="{FF2B5EF4-FFF2-40B4-BE49-F238E27FC236}">
                  <a16:creationId xmlns:a16="http://schemas.microsoft.com/office/drawing/2014/main" id="{28061898-0AFF-4146-ACCB-01228D767CA8}"/>
                </a:ext>
              </a:extLst>
            </p:cNvPr>
            <p:cNvGrpSpPr/>
            <p:nvPr/>
          </p:nvGrpSpPr>
          <p:grpSpPr>
            <a:xfrm>
              <a:off x="4474107" y="2039664"/>
              <a:ext cx="4162096" cy="1064172"/>
              <a:chOff x="5391808" y="433552"/>
              <a:chExt cx="3405354" cy="1064172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4" name="شكل حر: شكل 53">
                <a:extLst>
                  <a:ext uri="{FF2B5EF4-FFF2-40B4-BE49-F238E27FC236}">
                    <a16:creationId xmlns:a16="http://schemas.microsoft.com/office/drawing/2014/main" id="{F6309014-75A2-421B-892D-8F6E13EB590D}"/>
                  </a:ext>
                </a:extLst>
              </p:cNvPr>
              <p:cNvSpPr/>
              <p:nvPr/>
            </p:nvSpPr>
            <p:spPr>
              <a:xfrm rot="5400000">
                <a:off x="6562399" y="-737039"/>
                <a:ext cx="1064172" cy="3405354"/>
              </a:xfrm>
              <a:custGeom>
                <a:avLst/>
                <a:gdLst>
                  <a:gd name="connsiteX0" fmla="*/ 0 w 1064172"/>
                  <a:gd name="connsiteY0" fmla="*/ 3405354 h 3405354"/>
                  <a:gd name="connsiteX1" fmla="*/ 0 w 1064172"/>
                  <a:gd name="connsiteY1" fmla="*/ 177366 h 3405354"/>
                  <a:gd name="connsiteX2" fmla="*/ 177366 w 1064172"/>
                  <a:gd name="connsiteY2" fmla="*/ 0 h 3405354"/>
                  <a:gd name="connsiteX3" fmla="*/ 886806 w 1064172"/>
                  <a:gd name="connsiteY3" fmla="*/ 0 h 3405354"/>
                  <a:gd name="connsiteX4" fmla="*/ 1064172 w 1064172"/>
                  <a:gd name="connsiteY4" fmla="*/ 177366 h 3405354"/>
                  <a:gd name="connsiteX5" fmla="*/ 1064172 w 1064172"/>
                  <a:gd name="connsiteY5" fmla="*/ 3405354 h 3405354"/>
                  <a:gd name="connsiteX6" fmla="*/ 855280 w 1064172"/>
                  <a:gd name="connsiteY6" fmla="*/ 3405354 h 3405354"/>
                  <a:gd name="connsiteX7" fmla="*/ 532086 w 1064172"/>
                  <a:gd name="connsiteY7" fmla="*/ 3058512 h 3405354"/>
                  <a:gd name="connsiteX8" fmla="*/ 208892 w 1064172"/>
                  <a:gd name="connsiteY8" fmla="*/ 3405354 h 3405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64172" h="3405354">
                    <a:moveTo>
                      <a:pt x="0" y="3405354"/>
                    </a:moveTo>
                    <a:lnTo>
                      <a:pt x="0" y="177366"/>
                    </a:lnTo>
                    <a:cubicBezTo>
                      <a:pt x="0" y="79409"/>
                      <a:pt x="79409" y="0"/>
                      <a:pt x="177366" y="0"/>
                    </a:cubicBezTo>
                    <a:lnTo>
                      <a:pt x="886806" y="0"/>
                    </a:lnTo>
                    <a:cubicBezTo>
                      <a:pt x="984763" y="0"/>
                      <a:pt x="1064172" y="79409"/>
                      <a:pt x="1064172" y="177366"/>
                    </a:cubicBezTo>
                    <a:lnTo>
                      <a:pt x="1064172" y="3405354"/>
                    </a:lnTo>
                    <a:lnTo>
                      <a:pt x="855280" y="3405354"/>
                    </a:lnTo>
                    <a:cubicBezTo>
                      <a:pt x="855280" y="3213798"/>
                      <a:pt x="710581" y="3058512"/>
                      <a:pt x="532086" y="3058512"/>
                    </a:cubicBezTo>
                    <a:cubicBezTo>
                      <a:pt x="353591" y="3058512"/>
                      <a:pt x="208892" y="3213798"/>
                      <a:pt x="208892" y="3405354"/>
                    </a:cubicBezTo>
                    <a:close/>
                  </a:path>
                </a:pathLst>
              </a:custGeom>
              <a:solidFill>
                <a:srgbClr val="5090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 dirty="0"/>
              </a:p>
            </p:txBody>
          </p:sp>
          <p:sp>
            <p:nvSpPr>
              <p:cNvPr id="55" name="شكل حر: شكل 54">
                <a:extLst>
                  <a:ext uri="{FF2B5EF4-FFF2-40B4-BE49-F238E27FC236}">
                    <a16:creationId xmlns:a16="http://schemas.microsoft.com/office/drawing/2014/main" id="{1D5170CD-7451-4935-AF5B-0F37D5B0EE45}"/>
                  </a:ext>
                </a:extLst>
              </p:cNvPr>
              <p:cNvSpPr/>
              <p:nvPr/>
            </p:nvSpPr>
            <p:spPr>
              <a:xfrm rot="5400000">
                <a:off x="6626447" y="-697625"/>
                <a:ext cx="857250" cy="3326528"/>
              </a:xfrm>
              <a:custGeom>
                <a:avLst/>
                <a:gdLst>
                  <a:gd name="connsiteX0" fmla="*/ 0 w 857250"/>
                  <a:gd name="connsiteY0" fmla="*/ 3326528 h 3326528"/>
                  <a:gd name="connsiteX1" fmla="*/ 0 w 857250"/>
                  <a:gd name="connsiteY1" fmla="*/ 142878 h 3326528"/>
                  <a:gd name="connsiteX2" fmla="*/ 142878 w 857250"/>
                  <a:gd name="connsiteY2" fmla="*/ 0 h 3326528"/>
                  <a:gd name="connsiteX3" fmla="*/ 714372 w 857250"/>
                  <a:gd name="connsiteY3" fmla="*/ 0 h 3326528"/>
                  <a:gd name="connsiteX4" fmla="*/ 857250 w 857250"/>
                  <a:gd name="connsiteY4" fmla="*/ 142878 h 3326528"/>
                  <a:gd name="connsiteX5" fmla="*/ 857250 w 857250"/>
                  <a:gd name="connsiteY5" fmla="*/ 3326528 h 3326528"/>
                  <a:gd name="connsiteX6" fmla="*/ 751820 w 857250"/>
                  <a:gd name="connsiteY6" fmla="*/ 3326528 h 3326528"/>
                  <a:gd name="connsiteX7" fmla="*/ 751820 w 857250"/>
                  <a:gd name="connsiteY7" fmla="*/ 3326527 h 3326528"/>
                  <a:gd name="connsiteX8" fmla="*/ 428626 w 857250"/>
                  <a:gd name="connsiteY8" fmla="*/ 2979685 h 3326528"/>
                  <a:gd name="connsiteX9" fmla="*/ 105432 w 857250"/>
                  <a:gd name="connsiteY9" fmla="*/ 3326527 h 3326528"/>
                  <a:gd name="connsiteX10" fmla="*/ 105432 w 857250"/>
                  <a:gd name="connsiteY10" fmla="*/ 3326528 h 3326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57250" h="3326528">
                    <a:moveTo>
                      <a:pt x="0" y="3326528"/>
                    </a:moveTo>
                    <a:lnTo>
                      <a:pt x="0" y="142878"/>
                    </a:lnTo>
                    <a:cubicBezTo>
                      <a:pt x="0" y="63969"/>
                      <a:pt x="63969" y="0"/>
                      <a:pt x="142878" y="0"/>
                    </a:cubicBezTo>
                    <a:lnTo>
                      <a:pt x="714372" y="0"/>
                    </a:lnTo>
                    <a:cubicBezTo>
                      <a:pt x="793281" y="0"/>
                      <a:pt x="857250" y="63969"/>
                      <a:pt x="857250" y="142878"/>
                    </a:cubicBezTo>
                    <a:lnTo>
                      <a:pt x="857250" y="3326528"/>
                    </a:lnTo>
                    <a:lnTo>
                      <a:pt x="751820" y="3326528"/>
                    </a:lnTo>
                    <a:lnTo>
                      <a:pt x="751820" y="3326527"/>
                    </a:lnTo>
                    <a:cubicBezTo>
                      <a:pt x="751820" y="3134971"/>
                      <a:pt x="607121" y="2979685"/>
                      <a:pt x="428626" y="2979685"/>
                    </a:cubicBezTo>
                    <a:cubicBezTo>
                      <a:pt x="250131" y="2979685"/>
                      <a:pt x="105432" y="3134971"/>
                      <a:pt x="105432" y="3326527"/>
                    </a:cubicBezTo>
                    <a:lnTo>
                      <a:pt x="105432" y="3326528"/>
                    </a:lnTo>
                    <a:close/>
                  </a:path>
                </a:pathLst>
              </a:custGeom>
              <a:solidFill>
                <a:srgbClr val="AFC6D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 dirty="0"/>
              </a:p>
            </p:txBody>
          </p:sp>
        </p:grpSp>
        <p:sp>
          <p:nvSpPr>
            <p:cNvPr id="53" name="مربع نص 52">
              <a:extLst>
                <a:ext uri="{FF2B5EF4-FFF2-40B4-BE49-F238E27FC236}">
                  <a16:creationId xmlns:a16="http://schemas.microsoft.com/office/drawing/2014/main" id="{04C8D05F-5AAF-4D85-956C-42056E122C8B}"/>
                </a:ext>
              </a:extLst>
            </p:cNvPr>
            <p:cNvSpPr txBox="1"/>
            <p:nvPr/>
          </p:nvSpPr>
          <p:spPr>
            <a:xfrm>
              <a:off x="4994507" y="2182564"/>
              <a:ext cx="3483170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b="1" dirty="0"/>
                <a:t>ما هي الخلايا التي لا تحتوي على هذا العدد من الكروموسومات ؟</a:t>
              </a:r>
            </a:p>
          </p:txBody>
        </p:sp>
      </p:grpSp>
      <p:grpSp>
        <p:nvGrpSpPr>
          <p:cNvPr id="80" name="مستطيل الإجابة">
            <a:extLst>
              <a:ext uri="{FF2B5EF4-FFF2-40B4-BE49-F238E27FC236}">
                <a16:creationId xmlns:a16="http://schemas.microsoft.com/office/drawing/2014/main" id="{ECCB9BA9-8D6A-4A15-AF63-ABFE05CA04ED}"/>
              </a:ext>
            </a:extLst>
          </p:cNvPr>
          <p:cNvGrpSpPr/>
          <p:nvPr/>
        </p:nvGrpSpPr>
        <p:grpSpPr>
          <a:xfrm>
            <a:off x="4254878" y="1976495"/>
            <a:ext cx="4248598" cy="972488"/>
            <a:chOff x="4928369" y="1687903"/>
            <a:chExt cx="3403712" cy="997612"/>
          </a:xfrm>
        </p:grpSpPr>
        <p:grpSp>
          <p:nvGrpSpPr>
            <p:cNvPr id="81" name="مجموعة 80">
              <a:extLst>
                <a:ext uri="{FF2B5EF4-FFF2-40B4-BE49-F238E27FC236}">
                  <a16:creationId xmlns:a16="http://schemas.microsoft.com/office/drawing/2014/main" id="{B245969E-B2E8-4C84-A4C4-530F8F5F08F0}"/>
                </a:ext>
              </a:extLst>
            </p:cNvPr>
            <p:cNvGrpSpPr/>
            <p:nvPr/>
          </p:nvGrpSpPr>
          <p:grpSpPr>
            <a:xfrm>
              <a:off x="4991355" y="1687903"/>
              <a:ext cx="3340726" cy="997612"/>
              <a:chOff x="5314547" y="1887723"/>
              <a:chExt cx="3340726" cy="997612"/>
            </a:xfrm>
          </p:grpSpPr>
          <p:grpSp>
            <p:nvGrpSpPr>
              <p:cNvPr id="83" name="مجموعة 82">
                <a:extLst>
                  <a:ext uri="{FF2B5EF4-FFF2-40B4-BE49-F238E27FC236}">
                    <a16:creationId xmlns:a16="http://schemas.microsoft.com/office/drawing/2014/main" id="{CA5D2B76-3C3E-4113-BAED-8BB6366ED0B2}"/>
                  </a:ext>
                </a:extLst>
              </p:cNvPr>
              <p:cNvGrpSpPr/>
              <p:nvPr/>
            </p:nvGrpSpPr>
            <p:grpSpPr>
              <a:xfrm>
                <a:off x="5314547" y="1932014"/>
                <a:ext cx="3340726" cy="953321"/>
                <a:chOff x="5314547" y="1932014"/>
                <a:chExt cx="3340726" cy="953321"/>
              </a:xfrm>
            </p:grpSpPr>
            <p:sp>
              <p:nvSpPr>
                <p:cNvPr id="85" name="مستطيل: زوايا علوية مستديرة 84">
                  <a:extLst>
                    <a:ext uri="{FF2B5EF4-FFF2-40B4-BE49-F238E27FC236}">
                      <a16:creationId xmlns:a16="http://schemas.microsoft.com/office/drawing/2014/main" id="{FC91DE40-C890-45BC-A3F7-A57600E707F7}"/>
                    </a:ext>
                  </a:extLst>
                </p:cNvPr>
                <p:cNvSpPr/>
                <p:nvPr/>
              </p:nvSpPr>
              <p:spPr>
                <a:xfrm rot="16200000">
                  <a:off x="6515348" y="745411"/>
                  <a:ext cx="953321" cy="3326528"/>
                </a:xfrm>
                <a:prstGeom prst="round2Same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/>
                </a:p>
              </p:txBody>
            </p:sp>
            <p:sp>
              <p:nvSpPr>
                <p:cNvPr id="86" name="شكل حر: شكل 85">
                  <a:extLst>
                    <a:ext uri="{FF2B5EF4-FFF2-40B4-BE49-F238E27FC236}">
                      <a16:creationId xmlns:a16="http://schemas.microsoft.com/office/drawing/2014/main" id="{457F40A9-489B-4C80-9FA3-C556E82223B7}"/>
                    </a:ext>
                  </a:extLst>
                </p:cNvPr>
                <p:cNvSpPr/>
                <p:nvPr/>
              </p:nvSpPr>
              <p:spPr>
                <a:xfrm rot="16200000">
                  <a:off x="5058604" y="2187957"/>
                  <a:ext cx="953321" cy="441435"/>
                </a:xfrm>
                <a:custGeom>
                  <a:avLst/>
                  <a:gdLst>
                    <a:gd name="connsiteX0" fmla="*/ 953321 w 953321"/>
                    <a:gd name="connsiteY0" fmla="*/ 158890 h 441435"/>
                    <a:gd name="connsiteX1" fmla="*/ 953321 w 953321"/>
                    <a:gd name="connsiteY1" fmla="*/ 441435 h 441435"/>
                    <a:gd name="connsiteX2" fmla="*/ 0 w 953321"/>
                    <a:gd name="connsiteY2" fmla="*/ 441435 h 441435"/>
                    <a:gd name="connsiteX3" fmla="*/ 0 w 953321"/>
                    <a:gd name="connsiteY3" fmla="*/ 158890 h 441435"/>
                    <a:gd name="connsiteX4" fmla="*/ 158890 w 953321"/>
                    <a:gd name="connsiteY4" fmla="*/ 0 h 441435"/>
                    <a:gd name="connsiteX5" fmla="*/ 794431 w 953321"/>
                    <a:gd name="connsiteY5" fmla="*/ 0 h 441435"/>
                    <a:gd name="connsiteX6" fmla="*/ 953321 w 953321"/>
                    <a:gd name="connsiteY6" fmla="*/ 158890 h 441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3321" h="441435">
                      <a:moveTo>
                        <a:pt x="953321" y="158890"/>
                      </a:moveTo>
                      <a:lnTo>
                        <a:pt x="953321" y="441435"/>
                      </a:lnTo>
                      <a:lnTo>
                        <a:pt x="0" y="441435"/>
                      </a:lnTo>
                      <a:lnTo>
                        <a:pt x="0" y="158890"/>
                      </a:lnTo>
                      <a:cubicBezTo>
                        <a:pt x="0" y="71137"/>
                        <a:pt x="71137" y="0"/>
                        <a:pt x="158890" y="0"/>
                      </a:cubicBezTo>
                      <a:lnTo>
                        <a:pt x="794431" y="0"/>
                      </a:lnTo>
                      <a:cubicBezTo>
                        <a:pt x="882184" y="0"/>
                        <a:pt x="953321" y="71137"/>
                        <a:pt x="953321" y="158890"/>
                      </a:cubicBezTo>
                      <a:close/>
                    </a:path>
                  </a:pathLst>
                </a:custGeom>
                <a:solidFill>
                  <a:srgbClr val="93939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1" anchor="ctr">
                  <a:noAutofit/>
                </a:bodyPr>
                <a:lstStyle/>
                <a:p>
                  <a:pPr algn="ctr"/>
                  <a:endParaRPr lang="ar-SA"/>
                </a:p>
              </p:txBody>
            </p:sp>
          </p:grpSp>
          <p:sp>
            <p:nvSpPr>
              <p:cNvPr id="84" name="مربع نص 83">
                <a:extLst>
                  <a:ext uri="{FF2B5EF4-FFF2-40B4-BE49-F238E27FC236}">
                    <a16:creationId xmlns:a16="http://schemas.microsoft.com/office/drawing/2014/main" id="{ABCB319B-4251-4A35-BA1E-E3BAC5845B14}"/>
                  </a:ext>
                </a:extLst>
              </p:cNvPr>
              <p:cNvSpPr txBox="1"/>
              <p:nvPr/>
            </p:nvSpPr>
            <p:spPr>
              <a:xfrm>
                <a:off x="5755982" y="1887723"/>
                <a:ext cx="2561461" cy="947184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 rtl="1"/>
                <a:r>
                  <a:rPr lang="ar-SA" sz="1800" b="1" dirty="0"/>
                  <a:t>46 كروموسوم في الخلايا الجسدية , وهذه الخلايا متماثلة جينيا لأنها تحتوي على نسخ متماثلة من كل كروموسوم .</a:t>
                </a:r>
              </a:p>
            </p:txBody>
          </p:sp>
        </p:grpSp>
        <p:sp>
          <p:nvSpPr>
            <p:cNvPr id="82" name="مربع نص 81">
              <a:extLst>
                <a:ext uri="{FF2B5EF4-FFF2-40B4-BE49-F238E27FC236}">
                  <a16:creationId xmlns:a16="http://schemas.microsoft.com/office/drawing/2014/main" id="{DCA4EDA8-E00F-4893-AEA9-6C172835EB72}"/>
                </a:ext>
              </a:extLst>
            </p:cNvPr>
            <p:cNvSpPr txBox="1"/>
            <p:nvPr/>
          </p:nvSpPr>
          <p:spPr>
            <a:xfrm>
              <a:off x="4928369" y="1936900"/>
              <a:ext cx="613213" cy="47359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b="1" dirty="0"/>
                <a:t>س5</a:t>
              </a:r>
            </a:p>
          </p:txBody>
        </p:sp>
      </p:grpSp>
      <p:grpSp>
        <p:nvGrpSpPr>
          <p:cNvPr id="87" name="السؤال">
            <a:extLst>
              <a:ext uri="{FF2B5EF4-FFF2-40B4-BE49-F238E27FC236}">
                <a16:creationId xmlns:a16="http://schemas.microsoft.com/office/drawing/2014/main" id="{9EC8DA23-D026-4D23-A0A5-81B1B18D2D84}"/>
              </a:ext>
            </a:extLst>
          </p:cNvPr>
          <p:cNvGrpSpPr/>
          <p:nvPr/>
        </p:nvGrpSpPr>
        <p:grpSpPr>
          <a:xfrm>
            <a:off x="4482849" y="1976496"/>
            <a:ext cx="4162096" cy="1064172"/>
            <a:chOff x="4474107" y="2039664"/>
            <a:chExt cx="4162096" cy="1064172"/>
          </a:xfrm>
        </p:grpSpPr>
        <p:grpSp>
          <p:nvGrpSpPr>
            <p:cNvPr id="88" name="مستطيل أبيض">
              <a:extLst>
                <a:ext uri="{FF2B5EF4-FFF2-40B4-BE49-F238E27FC236}">
                  <a16:creationId xmlns:a16="http://schemas.microsoft.com/office/drawing/2014/main" id="{ECFE3007-5162-46F8-9FE1-43805104657B}"/>
                </a:ext>
              </a:extLst>
            </p:cNvPr>
            <p:cNvGrpSpPr/>
            <p:nvPr/>
          </p:nvGrpSpPr>
          <p:grpSpPr>
            <a:xfrm>
              <a:off x="4474107" y="2039664"/>
              <a:ext cx="4162096" cy="1064172"/>
              <a:chOff x="5391808" y="433552"/>
              <a:chExt cx="3405354" cy="1064172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90" name="شكل حر: شكل 89">
                <a:extLst>
                  <a:ext uri="{FF2B5EF4-FFF2-40B4-BE49-F238E27FC236}">
                    <a16:creationId xmlns:a16="http://schemas.microsoft.com/office/drawing/2014/main" id="{D044105C-9EB1-4832-B4B6-FFA0B1D802FF}"/>
                  </a:ext>
                </a:extLst>
              </p:cNvPr>
              <p:cNvSpPr/>
              <p:nvPr/>
            </p:nvSpPr>
            <p:spPr>
              <a:xfrm rot="5400000">
                <a:off x="6562399" y="-737039"/>
                <a:ext cx="1064172" cy="3405354"/>
              </a:xfrm>
              <a:custGeom>
                <a:avLst/>
                <a:gdLst>
                  <a:gd name="connsiteX0" fmla="*/ 0 w 1064172"/>
                  <a:gd name="connsiteY0" fmla="*/ 3405354 h 3405354"/>
                  <a:gd name="connsiteX1" fmla="*/ 0 w 1064172"/>
                  <a:gd name="connsiteY1" fmla="*/ 177366 h 3405354"/>
                  <a:gd name="connsiteX2" fmla="*/ 177366 w 1064172"/>
                  <a:gd name="connsiteY2" fmla="*/ 0 h 3405354"/>
                  <a:gd name="connsiteX3" fmla="*/ 886806 w 1064172"/>
                  <a:gd name="connsiteY3" fmla="*/ 0 h 3405354"/>
                  <a:gd name="connsiteX4" fmla="*/ 1064172 w 1064172"/>
                  <a:gd name="connsiteY4" fmla="*/ 177366 h 3405354"/>
                  <a:gd name="connsiteX5" fmla="*/ 1064172 w 1064172"/>
                  <a:gd name="connsiteY5" fmla="*/ 3405354 h 3405354"/>
                  <a:gd name="connsiteX6" fmla="*/ 855280 w 1064172"/>
                  <a:gd name="connsiteY6" fmla="*/ 3405354 h 3405354"/>
                  <a:gd name="connsiteX7" fmla="*/ 532086 w 1064172"/>
                  <a:gd name="connsiteY7" fmla="*/ 3058512 h 3405354"/>
                  <a:gd name="connsiteX8" fmla="*/ 208892 w 1064172"/>
                  <a:gd name="connsiteY8" fmla="*/ 3405354 h 3405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64172" h="3405354">
                    <a:moveTo>
                      <a:pt x="0" y="3405354"/>
                    </a:moveTo>
                    <a:lnTo>
                      <a:pt x="0" y="177366"/>
                    </a:lnTo>
                    <a:cubicBezTo>
                      <a:pt x="0" y="79409"/>
                      <a:pt x="79409" y="0"/>
                      <a:pt x="177366" y="0"/>
                    </a:cubicBezTo>
                    <a:lnTo>
                      <a:pt x="886806" y="0"/>
                    </a:lnTo>
                    <a:cubicBezTo>
                      <a:pt x="984763" y="0"/>
                      <a:pt x="1064172" y="79409"/>
                      <a:pt x="1064172" y="177366"/>
                    </a:cubicBezTo>
                    <a:lnTo>
                      <a:pt x="1064172" y="3405354"/>
                    </a:lnTo>
                    <a:lnTo>
                      <a:pt x="855280" y="3405354"/>
                    </a:lnTo>
                    <a:cubicBezTo>
                      <a:pt x="855280" y="3213798"/>
                      <a:pt x="710581" y="3058512"/>
                      <a:pt x="532086" y="3058512"/>
                    </a:cubicBezTo>
                    <a:cubicBezTo>
                      <a:pt x="353591" y="3058512"/>
                      <a:pt x="208892" y="3213798"/>
                      <a:pt x="208892" y="3405354"/>
                    </a:cubicBezTo>
                    <a:close/>
                  </a:path>
                </a:pathLst>
              </a:custGeom>
              <a:solidFill>
                <a:srgbClr val="9393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 dirty="0"/>
              </a:p>
            </p:txBody>
          </p:sp>
          <p:sp>
            <p:nvSpPr>
              <p:cNvPr id="91" name="شكل حر: شكل 90">
                <a:extLst>
                  <a:ext uri="{FF2B5EF4-FFF2-40B4-BE49-F238E27FC236}">
                    <a16:creationId xmlns:a16="http://schemas.microsoft.com/office/drawing/2014/main" id="{C9C6AF40-A3B5-416A-A367-16B378D9E8FF}"/>
                  </a:ext>
                </a:extLst>
              </p:cNvPr>
              <p:cNvSpPr/>
              <p:nvPr/>
            </p:nvSpPr>
            <p:spPr>
              <a:xfrm rot="5400000">
                <a:off x="6626447" y="-697625"/>
                <a:ext cx="857250" cy="3326528"/>
              </a:xfrm>
              <a:custGeom>
                <a:avLst/>
                <a:gdLst>
                  <a:gd name="connsiteX0" fmla="*/ 0 w 857250"/>
                  <a:gd name="connsiteY0" fmla="*/ 3326528 h 3326528"/>
                  <a:gd name="connsiteX1" fmla="*/ 0 w 857250"/>
                  <a:gd name="connsiteY1" fmla="*/ 142878 h 3326528"/>
                  <a:gd name="connsiteX2" fmla="*/ 142878 w 857250"/>
                  <a:gd name="connsiteY2" fmla="*/ 0 h 3326528"/>
                  <a:gd name="connsiteX3" fmla="*/ 714372 w 857250"/>
                  <a:gd name="connsiteY3" fmla="*/ 0 h 3326528"/>
                  <a:gd name="connsiteX4" fmla="*/ 857250 w 857250"/>
                  <a:gd name="connsiteY4" fmla="*/ 142878 h 3326528"/>
                  <a:gd name="connsiteX5" fmla="*/ 857250 w 857250"/>
                  <a:gd name="connsiteY5" fmla="*/ 3326528 h 3326528"/>
                  <a:gd name="connsiteX6" fmla="*/ 751820 w 857250"/>
                  <a:gd name="connsiteY6" fmla="*/ 3326528 h 3326528"/>
                  <a:gd name="connsiteX7" fmla="*/ 751820 w 857250"/>
                  <a:gd name="connsiteY7" fmla="*/ 3326527 h 3326528"/>
                  <a:gd name="connsiteX8" fmla="*/ 428626 w 857250"/>
                  <a:gd name="connsiteY8" fmla="*/ 2979685 h 3326528"/>
                  <a:gd name="connsiteX9" fmla="*/ 105432 w 857250"/>
                  <a:gd name="connsiteY9" fmla="*/ 3326527 h 3326528"/>
                  <a:gd name="connsiteX10" fmla="*/ 105432 w 857250"/>
                  <a:gd name="connsiteY10" fmla="*/ 3326528 h 3326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57250" h="3326528">
                    <a:moveTo>
                      <a:pt x="0" y="3326528"/>
                    </a:moveTo>
                    <a:lnTo>
                      <a:pt x="0" y="142878"/>
                    </a:lnTo>
                    <a:cubicBezTo>
                      <a:pt x="0" y="63969"/>
                      <a:pt x="63969" y="0"/>
                      <a:pt x="142878" y="0"/>
                    </a:cubicBezTo>
                    <a:lnTo>
                      <a:pt x="714372" y="0"/>
                    </a:lnTo>
                    <a:cubicBezTo>
                      <a:pt x="793281" y="0"/>
                      <a:pt x="857250" y="63969"/>
                      <a:pt x="857250" y="142878"/>
                    </a:cubicBezTo>
                    <a:lnTo>
                      <a:pt x="857250" y="3326528"/>
                    </a:lnTo>
                    <a:lnTo>
                      <a:pt x="751820" y="3326528"/>
                    </a:lnTo>
                    <a:lnTo>
                      <a:pt x="751820" y="3326527"/>
                    </a:lnTo>
                    <a:cubicBezTo>
                      <a:pt x="751820" y="3134971"/>
                      <a:pt x="607121" y="2979685"/>
                      <a:pt x="428626" y="2979685"/>
                    </a:cubicBezTo>
                    <a:cubicBezTo>
                      <a:pt x="250131" y="2979685"/>
                      <a:pt x="105432" y="3134971"/>
                      <a:pt x="105432" y="3326527"/>
                    </a:cubicBezTo>
                    <a:lnTo>
                      <a:pt x="105432" y="3326528"/>
                    </a:lnTo>
                    <a:close/>
                  </a:path>
                </a:pathLst>
              </a:custGeom>
              <a:solidFill>
                <a:srgbClr val="AFC6D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 dirty="0"/>
              </a:p>
            </p:txBody>
          </p:sp>
        </p:grpSp>
        <p:sp>
          <p:nvSpPr>
            <p:cNvPr id="89" name="مربع نص 88">
              <a:extLst>
                <a:ext uri="{FF2B5EF4-FFF2-40B4-BE49-F238E27FC236}">
                  <a16:creationId xmlns:a16="http://schemas.microsoft.com/office/drawing/2014/main" id="{E3A01958-F8F2-4364-BBA3-EEC10EB9D8B8}"/>
                </a:ext>
              </a:extLst>
            </p:cNvPr>
            <p:cNvSpPr txBox="1"/>
            <p:nvPr/>
          </p:nvSpPr>
          <p:spPr>
            <a:xfrm>
              <a:off x="4765399" y="2156251"/>
              <a:ext cx="3483170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/>
                <a:t>كم عدد الكروموسومات في </a:t>
              </a:r>
            </a:p>
            <a:p>
              <a:pPr algn="ctr"/>
              <a:r>
                <a:rPr lang="ar-SA" sz="2400" b="1" dirty="0"/>
                <a:t>جسم الإنسان ؟</a:t>
              </a:r>
            </a:p>
          </p:txBody>
        </p:sp>
      </p:grpSp>
      <p:pic>
        <p:nvPicPr>
          <p:cNvPr id="1026" name="Picture 2" descr="تعرف على أشهر اسماء اصوات كائنات حية - البوابة">
            <a:extLst>
              <a:ext uri="{FF2B5EF4-FFF2-40B4-BE49-F238E27FC236}">
                <a16:creationId xmlns:a16="http://schemas.microsoft.com/office/drawing/2014/main" id="{D84D4905-37D0-4B0F-96FF-22AA4F8DE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89" y="1404391"/>
            <a:ext cx="7758256" cy="3726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58C7ED59-320A-4709-A927-A96995E6B3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9144000" cy="346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34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16000" fill="hold" nodeType="withEffect" p14:presetBounceEnd="2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556E-7 3.82716E-6 L -0.37865 3.82716E-6 " pathEditMode="relative" rAng="0" ptsTypes="AA" p14:bounceEnd="29000">
                                          <p:cBhvr>
                                            <p:cTn id="6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94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63" presetClass="path" presetSubtype="0" accel="16000" fill="hold" nodeType="clickEffect" p14:presetBounceEnd="2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37865 3.82716E-6 L 5.55556E-7 3.82716E-6 " pathEditMode="relative" rAng="0" ptsTypes="AA" p14:bounceEnd="29000">
                                          <p:cBhvr>
                                            <p:cTn id="10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92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seq concurrent="1" nextAc="seek">
                  <p:cTn id="13" restart="whenNotActive" fill="hold" evtFilter="cancelBubble" nodeType="interactiveSeq">
                    <p:stCondLst>
                      <p:cond evt="onClick" delay="0">
                        <p:tgtEl>
                          <p:spTgt spid="5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" fill="hold">
                          <p:stCondLst>
                            <p:cond delay="0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35" presetClass="path" presetSubtype="0" accel="16000" fill="hold" nodeType="withEffect" p14:presetBounceEnd="2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2.83951E-6 L -0.37864 2.83951E-6 " pathEditMode="relative" rAng="0" ptsTypes="AA" p14:bounceEnd="29000">
                                          <p:cBhvr>
                                            <p:cTn id="1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94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63" presetClass="path" presetSubtype="0" accel="16000" fill="hold" nodeType="clickEffect" p14:presetBounceEnd="2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37864 2.83951E-6 L -4.16667E-6 2.83951E-6 " pathEditMode="relative" rAng="0" ptsTypes="AA" p14:bounceEnd="29000">
                                          <p:cBhvr>
                                            <p:cTn id="23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92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1"/>
                      </p:tgtEl>
                    </p:cond>
                  </p:nextCondLst>
                </p:seq>
                <p:seq concurrent="1" nextAc="seek">
                  <p:cTn id="26" restart="whenNotActive" fill="hold" evtFilter="cancelBubble" nodeType="interactiveSeq">
                    <p:stCondLst>
                      <p:cond evt="onClick" delay="0">
                        <p:tgtEl>
                          <p:spTgt spid="8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" fill="hold">
                          <p:stCondLst>
                            <p:cond delay="0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35" presetClass="path" presetSubtype="0" accel="16000" fill="hold" nodeType="withEffect" p14:presetBounceEnd="2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556E-7 -3.7037E-6 L -0.37865 -3.7037E-6 " pathEditMode="relative" rAng="0" ptsTypes="AA" p14:bounceEnd="29000">
                                          <p:cBhvr>
                                            <p:cTn id="30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94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63" presetClass="path" presetSubtype="0" accel="16000" fill="hold" nodeType="clickEffect" p14:presetBounceEnd="2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37865 -3.7037E-6 L 5.55556E-7 -3.7037E-6 " pathEditMode="relative" rAng="0" ptsTypes="AA" p14:bounceEnd="29000">
                                          <p:cBhvr>
                                            <p:cTn id="34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924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7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16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556E-7 3.82716E-6 L -0.37865 3.82716E-6 " pathEditMode="relative" rAng="0" ptsTypes="AA">
                                          <p:cBhvr>
                                            <p:cTn id="6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94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63" presetClass="path" presetSubtype="0" accel="16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37865 3.82716E-6 L 5.55556E-7 3.82716E-6 " pathEditMode="relative" rAng="0" ptsTypes="AA">
                                          <p:cBhvr>
                                            <p:cTn id="10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92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seq concurrent="1" nextAc="seek">
                  <p:cTn id="13" restart="whenNotActive" fill="hold" evtFilter="cancelBubble" nodeType="interactiveSeq">
                    <p:stCondLst>
                      <p:cond evt="onClick" delay="0">
                        <p:tgtEl>
                          <p:spTgt spid="5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" fill="hold">
                          <p:stCondLst>
                            <p:cond delay="0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35" presetClass="path" presetSubtype="0" accel="16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2.83951E-6 L -0.37864 2.83951E-6 " pathEditMode="relative" rAng="0" ptsTypes="AA">
                                          <p:cBhvr>
                                            <p:cTn id="1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94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63" presetClass="path" presetSubtype="0" accel="16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37864 2.83951E-6 L -4.16667E-6 2.83951E-6 " pathEditMode="relative" rAng="0" ptsTypes="AA">
                                          <p:cBhvr>
                                            <p:cTn id="23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92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1"/>
                      </p:tgtEl>
                    </p:cond>
                  </p:nextCondLst>
                </p:seq>
                <p:seq concurrent="1" nextAc="seek">
                  <p:cTn id="26" restart="whenNotActive" fill="hold" evtFilter="cancelBubble" nodeType="interactiveSeq">
                    <p:stCondLst>
                      <p:cond evt="onClick" delay="0">
                        <p:tgtEl>
                          <p:spTgt spid="8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" fill="hold">
                          <p:stCondLst>
                            <p:cond delay="0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35" presetClass="path" presetSubtype="0" accel="16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-4.32099E-6 L -0.37864 -4.32099E-6 " pathEditMode="relative" rAng="0" ptsTypes="AA">
                                          <p:cBhvr>
                                            <p:cTn id="30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94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63" presetClass="path" presetSubtype="0" accel="16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37864 -4.32099E-6 L -4.16667E-6 -4.32099E-6 " pathEditMode="relative" rAng="0" ptsTypes="AA">
                                          <p:cBhvr>
                                            <p:cTn id="34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924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7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مستطيل الإجابة">
            <a:extLst>
              <a:ext uri="{FF2B5EF4-FFF2-40B4-BE49-F238E27FC236}">
                <a16:creationId xmlns:a16="http://schemas.microsoft.com/office/drawing/2014/main" id="{9ACB1629-620A-4A06-BB60-41A4950D511D}"/>
              </a:ext>
            </a:extLst>
          </p:cNvPr>
          <p:cNvGrpSpPr/>
          <p:nvPr/>
        </p:nvGrpSpPr>
        <p:grpSpPr>
          <a:xfrm>
            <a:off x="4237542" y="368976"/>
            <a:ext cx="4248598" cy="929312"/>
            <a:chOff x="4928369" y="1732194"/>
            <a:chExt cx="3403712" cy="953321"/>
          </a:xfrm>
        </p:grpSpPr>
        <p:grpSp>
          <p:nvGrpSpPr>
            <p:cNvPr id="24" name="مجموعة 23">
              <a:extLst>
                <a:ext uri="{FF2B5EF4-FFF2-40B4-BE49-F238E27FC236}">
                  <a16:creationId xmlns:a16="http://schemas.microsoft.com/office/drawing/2014/main" id="{E9B6B219-AEA5-4007-BC18-144D8ECA75C5}"/>
                </a:ext>
              </a:extLst>
            </p:cNvPr>
            <p:cNvGrpSpPr/>
            <p:nvPr/>
          </p:nvGrpSpPr>
          <p:grpSpPr>
            <a:xfrm>
              <a:off x="4991355" y="1732194"/>
              <a:ext cx="3340726" cy="953321"/>
              <a:chOff x="5314547" y="1932014"/>
              <a:chExt cx="3340726" cy="953321"/>
            </a:xfrm>
          </p:grpSpPr>
          <p:grpSp>
            <p:nvGrpSpPr>
              <p:cNvPr id="13" name="مجموعة 12">
                <a:extLst>
                  <a:ext uri="{FF2B5EF4-FFF2-40B4-BE49-F238E27FC236}">
                    <a16:creationId xmlns:a16="http://schemas.microsoft.com/office/drawing/2014/main" id="{3498C6D5-427E-4EC9-A912-1BD964D0B8ED}"/>
                  </a:ext>
                </a:extLst>
              </p:cNvPr>
              <p:cNvGrpSpPr/>
              <p:nvPr/>
            </p:nvGrpSpPr>
            <p:grpSpPr>
              <a:xfrm>
                <a:off x="5314547" y="1932014"/>
                <a:ext cx="3340726" cy="953321"/>
                <a:chOff x="5314547" y="1932014"/>
                <a:chExt cx="3340726" cy="953321"/>
              </a:xfrm>
            </p:grpSpPr>
            <p:sp>
              <p:nvSpPr>
                <p:cNvPr id="11" name="مستطيل: زوايا علوية مستديرة 10">
                  <a:extLst>
                    <a:ext uri="{FF2B5EF4-FFF2-40B4-BE49-F238E27FC236}">
                      <a16:creationId xmlns:a16="http://schemas.microsoft.com/office/drawing/2014/main" id="{89CDEBB1-988A-4BD7-8F1C-E73C05073DC5}"/>
                    </a:ext>
                  </a:extLst>
                </p:cNvPr>
                <p:cNvSpPr/>
                <p:nvPr/>
              </p:nvSpPr>
              <p:spPr>
                <a:xfrm rot="16200000">
                  <a:off x="6515348" y="745411"/>
                  <a:ext cx="953321" cy="3326528"/>
                </a:xfrm>
                <a:prstGeom prst="round2Same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/>
                </a:p>
              </p:txBody>
            </p:sp>
            <p:sp>
              <p:nvSpPr>
                <p:cNvPr id="27" name="شكل حر: شكل 26">
                  <a:extLst>
                    <a:ext uri="{FF2B5EF4-FFF2-40B4-BE49-F238E27FC236}">
                      <a16:creationId xmlns:a16="http://schemas.microsoft.com/office/drawing/2014/main" id="{04EEE85C-5756-4C28-9D7D-66DDE21287E6}"/>
                    </a:ext>
                  </a:extLst>
                </p:cNvPr>
                <p:cNvSpPr/>
                <p:nvPr/>
              </p:nvSpPr>
              <p:spPr>
                <a:xfrm rot="16200000">
                  <a:off x="5058604" y="2187957"/>
                  <a:ext cx="953321" cy="441435"/>
                </a:xfrm>
                <a:custGeom>
                  <a:avLst/>
                  <a:gdLst>
                    <a:gd name="connsiteX0" fmla="*/ 953321 w 953321"/>
                    <a:gd name="connsiteY0" fmla="*/ 158890 h 441435"/>
                    <a:gd name="connsiteX1" fmla="*/ 953321 w 953321"/>
                    <a:gd name="connsiteY1" fmla="*/ 441435 h 441435"/>
                    <a:gd name="connsiteX2" fmla="*/ 0 w 953321"/>
                    <a:gd name="connsiteY2" fmla="*/ 441435 h 441435"/>
                    <a:gd name="connsiteX3" fmla="*/ 0 w 953321"/>
                    <a:gd name="connsiteY3" fmla="*/ 158890 h 441435"/>
                    <a:gd name="connsiteX4" fmla="*/ 158890 w 953321"/>
                    <a:gd name="connsiteY4" fmla="*/ 0 h 441435"/>
                    <a:gd name="connsiteX5" fmla="*/ 794431 w 953321"/>
                    <a:gd name="connsiteY5" fmla="*/ 0 h 441435"/>
                    <a:gd name="connsiteX6" fmla="*/ 953321 w 953321"/>
                    <a:gd name="connsiteY6" fmla="*/ 158890 h 441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3321" h="441435">
                      <a:moveTo>
                        <a:pt x="953321" y="158890"/>
                      </a:moveTo>
                      <a:lnTo>
                        <a:pt x="953321" y="441435"/>
                      </a:lnTo>
                      <a:lnTo>
                        <a:pt x="0" y="441435"/>
                      </a:lnTo>
                      <a:lnTo>
                        <a:pt x="0" y="158890"/>
                      </a:lnTo>
                      <a:cubicBezTo>
                        <a:pt x="0" y="71137"/>
                        <a:pt x="71137" y="0"/>
                        <a:pt x="158890" y="0"/>
                      </a:cubicBezTo>
                      <a:lnTo>
                        <a:pt x="794431" y="0"/>
                      </a:lnTo>
                      <a:cubicBezTo>
                        <a:pt x="882184" y="0"/>
                        <a:pt x="953321" y="71137"/>
                        <a:pt x="953321" y="158890"/>
                      </a:cubicBezTo>
                      <a:close/>
                    </a:path>
                  </a:pathLst>
                </a:custGeom>
                <a:solidFill>
                  <a:srgbClr val="C3ACB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1" anchor="ctr">
                  <a:noAutofit/>
                </a:bodyPr>
                <a:lstStyle/>
                <a:p>
                  <a:pPr algn="ctr"/>
                  <a:endParaRPr lang="ar-SA"/>
                </a:p>
              </p:txBody>
            </p:sp>
          </p:grpSp>
          <p:sp>
            <p:nvSpPr>
              <p:cNvPr id="22" name="مربع نص 21">
                <a:extLst>
                  <a:ext uri="{FF2B5EF4-FFF2-40B4-BE49-F238E27FC236}">
                    <a16:creationId xmlns:a16="http://schemas.microsoft.com/office/drawing/2014/main" id="{ED4F5ECA-9817-496E-A061-D8BD854772EA}"/>
                  </a:ext>
                </a:extLst>
              </p:cNvPr>
              <p:cNvSpPr txBox="1"/>
              <p:nvPr/>
            </p:nvSpPr>
            <p:spPr>
              <a:xfrm>
                <a:off x="5742632" y="2136719"/>
                <a:ext cx="2716358" cy="410447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000" b="1" dirty="0"/>
                  <a:t>لا , باستثناء التوائم المتماثلة </a:t>
                </a:r>
              </a:p>
            </p:txBody>
          </p:sp>
        </p:grpSp>
        <p:sp>
          <p:nvSpPr>
            <p:cNvPr id="29" name="مربع نص 28">
              <a:extLst>
                <a:ext uri="{FF2B5EF4-FFF2-40B4-BE49-F238E27FC236}">
                  <a16:creationId xmlns:a16="http://schemas.microsoft.com/office/drawing/2014/main" id="{95ECABD8-4100-469D-83A4-214A9E71739F}"/>
                </a:ext>
              </a:extLst>
            </p:cNvPr>
            <p:cNvSpPr txBox="1"/>
            <p:nvPr/>
          </p:nvSpPr>
          <p:spPr>
            <a:xfrm>
              <a:off x="4928369" y="1936900"/>
              <a:ext cx="613213" cy="47359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b="1" dirty="0"/>
                <a:t>س7</a:t>
              </a:r>
            </a:p>
          </p:txBody>
        </p:sp>
      </p:grpSp>
      <p:grpSp>
        <p:nvGrpSpPr>
          <p:cNvPr id="40" name="السؤال">
            <a:extLst>
              <a:ext uri="{FF2B5EF4-FFF2-40B4-BE49-F238E27FC236}">
                <a16:creationId xmlns:a16="http://schemas.microsoft.com/office/drawing/2014/main" id="{A8997D9D-99FE-4894-957F-93C20C8345F1}"/>
              </a:ext>
            </a:extLst>
          </p:cNvPr>
          <p:cNvGrpSpPr/>
          <p:nvPr/>
        </p:nvGrpSpPr>
        <p:grpSpPr>
          <a:xfrm>
            <a:off x="4434693" y="304535"/>
            <a:ext cx="4162096" cy="1064172"/>
            <a:chOff x="4474107" y="2039664"/>
            <a:chExt cx="4162096" cy="1064172"/>
          </a:xfrm>
        </p:grpSpPr>
        <p:grpSp>
          <p:nvGrpSpPr>
            <p:cNvPr id="28" name="مستطيل أبيض">
              <a:extLst>
                <a:ext uri="{FF2B5EF4-FFF2-40B4-BE49-F238E27FC236}">
                  <a16:creationId xmlns:a16="http://schemas.microsoft.com/office/drawing/2014/main" id="{55A51F16-8F0E-41BE-8543-42F40065A408}"/>
                </a:ext>
              </a:extLst>
            </p:cNvPr>
            <p:cNvGrpSpPr/>
            <p:nvPr/>
          </p:nvGrpSpPr>
          <p:grpSpPr>
            <a:xfrm>
              <a:off x="4474107" y="2039664"/>
              <a:ext cx="4162096" cy="1064172"/>
              <a:chOff x="5391808" y="433552"/>
              <a:chExt cx="3405354" cy="1064172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7" name="شكل حر: شكل 16">
                <a:extLst>
                  <a:ext uri="{FF2B5EF4-FFF2-40B4-BE49-F238E27FC236}">
                    <a16:creationId xmlns:a16="http://schemas.microsoft.com/office/drawing/2014/main" id="{BBBC09A9-FE13-43BB-98E5-40986F06B648}"/>
                  </a:ext>
                </a:extLst>
              </p:cNvPr>
              <p:cNvSpPr/>
              <p:nvPr/>
            </p:nvSpPr>
            <p:spPr>
              <a:xfrm rot="5400000">
                <a:off x="6562399" y="-737039"/>
                <a:ext cx="1064172" cy="3405354"/>
              </a:xfrm>
              <a:custGeom>
                <a:avLst/>
                <a:gdLst>
                  <a:gd name="connsiteX0" fmla="*/ 0 w 1064172"/>
                  <a:gd name="connsiteY0" fmla="*/ 3405354 h 3405354"/>
                  <a:gd name="connsiteX1" fmla="*/ 0 w 1064172"/>
                  <a:gd name="connsiteY1" fmla="*/ 177366 h 3405354"/>
                  <a:gd name="connsiteX2" fmla="*/ 177366 w 1064172"/>
                  <a:gd name="connsiteY2" fmla="*/ 0 h 3405354"/>
                  <a:gd name="connsiteX3" fmla="*/ 886806 w 1064172"/>
                  <a:gd name="connsiteY3" fmla="*/ 0 h 3405354"/>
                  <a:gd name="connsiteX4" fmla="*/ 1064172 w 1064172"/>
                  <a:gd name="connsiteY4" fmla="*/ 177366 h 3405354"/>
                  <a:gd name="connsiteX5" fmla="*/ 1064172 w 1064172"/>
                  <a:gd name="connsiteY5" fmla="*/ 3405354 h 3405354"/>
                  <a:gd name="connsiteX6" fmla="*/ 855280 w 1064172"/>
                  <a:gd name="connsiteY6" fmla="*/ 3405354 h 3405354"/>
                  <a:gd name="connsiteX7" fmla="*/ 532086 w 1064172"/>
                  <a:gd name="connsiteY7" fmla="*/ 3058512 h 3405354"/>
                  <a:gd name="connsiteX8" fmla="*/ 208892 w 1064172"/>
                  <a:gd name="connsiteY8" fmla="*/ 3405354 h 3405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64172" h="3405354">
                    <a:moveTo>
                      <a:pt x="0" y="3405354"/>
                    </a:moveTo>
                    <a:lnTo>
                      <a:pt x="0" y="177366"/>
                    </a:lnTo>
                    <a:cubicBezTo>
                      <a:pt x="0" y="79409"/>
                      <a:pt x="79409" y="0"/>
                      <a:pt x="177366" y="0"/>
                    </a:cubicBezTo>
                    <a:lnTo>
                      <a:pt x="886806" y="0"/>
                    </a:lnTo>
                    <a:cubicBezTo>
                      <a:pt x="984763" y="0"/>
                      <a:pt x="1064172" y="79409"/>
                      <a:pt x="1064172" y="177366"/>
                    </a:cubicBezTo>
                    <a:lnTo>
                      <a:pt x="1064172" y="3405354"/>
                    </a:lnTo>
                    <a:lnTo>
                      <a:pt x="855280" y="3405354"/>
                    </a:lnTo>
                    <a:cubicBezTo>
                      <a:pt x="855280" y="3213798"/>
                      <a:pt x="710581" y="3058512"/>
                      <a:pt x="532086" y="3058512"/>
                    </a:cubicBezTo>
                    <a:cubicBezTo>
                      <a:pt x="353591" y="3058512"/>
                      <a:pt x="208892" y="3213798"/>
                      <a:pt x="208892" y="3405354"/>
                    </a:cubicBezTo>
                    <a:close/>
                  </a:path>
                </a:pathLst>
              </a:custGeom>
              <a:solidFill>
                <a:srgbClr val="C3AC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 dirty="0"/>
              </a:p>
            </p:txBody>
          </p:sp>
          <p:sp>
            <p:nvSpPr>
              <p:cNvPr id="21" name="شكل حر: شكل 20">
                <a:extLst>
                  <a:ext uri="{FF2B5EF4-FFF2-40B4-BE49-F238E27FC236}">
                    <a16:creationId xmlns:a16="http://schemas.microsoft.com/office/drawing/2014/main" id="{F8AAFCC7-CF49-4E7E-8DA7-F4CD01EBE13C}"/>
                  </a:ext>
                </a:extLst>
              </p:cNvPr>
              <p:cNvSpPr/>
              <p:nvPr/>
            </p:nvSpPr>
            <p:spPr>
              <a:xfrm rot="5400000">
                <a:off x="6626447" y="-697625"/>
                <a:ext cx="857250" cy="3326528"/>
              </a:xfrm>
              <a:custGeom>
                <a:avLst/>
                <a:gdLst>
                  <a:gd name="connsiteX0" fmla="*/ 0 w 857250"/>
                  <a:gd name="connsiteY0" fmla="*/ 3326528 h 3326528"/>
                  <a:gd name="connsiteX1" fmla="*/ 0 w 857250"/>
                  <a:gd name="connsiteY1" fmla="*/ 142878 h 3326528"/>
                  <a:gd name="connsiteX2" fmla="*/ 142878 w 857250"/>
                  <a:gd name="connsiteY2" fmla="*/ 0 h 3326528"/>
                  <a:gd name="connsiteX3" fmla="*/ 714372 w 857250"/>
                  <a:gd name="connsiteY3" fmla="*/ 0 h 3326528"/>
                  <a:gd name="connsiteX4" fmla="*/ 857250 w 857250"/>
                  <a:gd name="connsiteY4" fmla="*/ 142878 h 3326528"/>
                  <a:gd name="connsiteX5" fmla="*/ 857250 w 857250"/>
                  <a:gd name="connsiteY5" fmla="*/ 3326528 h 3326528"/>
                  <a:gd name="connsiteX6" fmla="*/ 751820 w 857250"/>
                  <a:gd name="connsiteY6" fmla="*/ 3326528 h 3326528"/>
                  <a:gd name="connsiteX7" fmla="*/ 751820 w 857250"/>
                  <a:gd name="connsiteY7" fmla="*/ 3326527 h 3326528"/>
                  <a:gd name="connsiteX8" fmla="*/ 428626 w 857250"/>
                  <a:gd name="connsiteY8" fmla="*/ 2979685 h 3326528"/>
                  <a:gd name="connsiteX9" fmla="*/ 105432 w 857250"/>
                  <a:gd name="connsiteY9" fmla="*/ 3326527 h 3326528"/>
                  <a:gd name="connsiteX10" fmla="*/ 105432 w 857250"/>
                  <a:gd name="connsiteY10" fmla="*/ 3326528 h 3326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57250" h="3326528">
                    <a:moveTo>
                      <a:pt x="0" y="3326528"/>
                    </a:moveTo>
                    <a:lnTo>
                      <a:pt x="0" y="142878"/>
                    </a:lnTo>
                    <a:cubicBezTo>
                      <a:pt x="0" y="63969"/>
                      <a:pt x="63969" y="0"/>
                      <a:pt x="142878" y="0"/>
                    </a:cubicBezTo>
                    <a:lnTo>
                      <a:pt x="714372" y="0"/>
                    </a:lnTo>
                    <a:cubicBezTo>
                      <a:pt x="793281" y="0"/>
                      <a:pt x="857250" y="63969"/>
                      <a:pt x="857250" y="142878"/>
                    </a:cubicBezTo>
                    <a:lnTo>
                      <a:pt x="857250" y="3326528"/>
                    </a:lnTo>
                    <a:lnTo>
                      <a:pt x="751820" y="3326528"/>
                    </a:lnTo>
                    <a:lnTo>
                      <a:pt x="751820" y="3326527"/>
                    </a:lnTo>
                    <a:cubicBezTo>
                      <a:pt x="751820" y="3134971"/>
                      <a:pt x="607121" y="2979685"/>
                      <a:pt x="428626" y="2979685"/>
                    </a:cubicBezTo>
                    <a:cubicBezTo>
                      <a:pt x="250131" y="2979685"/>
                      <a:pt x="105432" y="3134971"/>
                      <a:pt x="105432" y="3326527"/>
                    </a:cubicBezTo>
                    <a:lnTo>
                      <a:pt x="105432" y="3326528"/>
                    </a:lnTo>
                    <a:close/>
                  </a:path>
                </a:pathLst>
              </a:custGeom>
              <a:solidFill>
                <a:srgbClr val="AFC6D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 dirty="0"/>
              </a:p>
            </p:txBody>
          </p:sp>
        </p:grpSp>
        <p:sp>
          <p:nvSpPr>
            <p:cNvPr id="36" name="مربع نص 35">
              <a:extLst>
                <a:ext uri="{FF2B5EF4-FFF2-40B4-BE49-F238E27FC236}">
                  <a16:creationId xmlns:a16="http://schemas.microsoft.com/office/drawing/2014/main" id="{89C0F614-7759-4C1A-BAA1-2305245987B8}"/>
                </a:ext>
              </a:extLst>
            </p:cNvPr>
            <p:cNvSpPr txBox="1"/>
            <p:nvPr/>
          </p:nvSpPr>
          <p:spPr>
            <a:xfrm>
              <a:off x="4861435" y="2214818"/>
              <a:ext cx="3553278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2000" b="1" dirty="0"/>
                <a:t>هل يمكن أن يتشابه اثنان من البشر في جيناتهما ؟ </a:t>
              </a:r>
            </a:p>
          </p:txBody>
        </p:sp>
      </p:grpSp>
      <p:pic>
        <p:nvPicPr>
          <p:cNvPr id="2050" name="Picture 2" descr="These Twins Were Named “Most Beautiful in The World,” Wait Till You See  Them Today | Luxurylevels | Page 52">
            <a:extLst>
              <a:ext uri="{FF2B5EF4-FFF2-40B4-BE49-F238E27FC236}">
                <a16:creationId xmlns:a16="http://schemas.microsoft.com/office/drawing/2014/main" id="{4047BE64-3C60-4342-8E07-A54918793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828" y="1887890"/>
            <a:ext cx="5217729" cy="2981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736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900" decel="100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1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" fill="hold">
                          <p:stCondLst>
                            <p:cond delay="0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35" presetClass="path" presetSubtype="0" accel="16000" fill="hold" nodeType="withEffect" p14:presetBounceEnd="2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7778E-7 2.96296E-6 L -0.37865 2.96296E-6 " pathEditMode="relative" rAng="0" ptsTypes="AA" p14:bounceEnd="29000">
                                          <p:cBhvr>
                                            <p:cTn id="15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94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63" presetClass="path" presetSubtype="0" accel="16000" fill="hold" nodeType="clickEffect" p14:presetBounceEnd="2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37865 2.96296E-6 L 2.77778E-7 2.96296E-6 " pathEditMode="relative" rAng="0" ptsTypes="AA" p14:bounceEnd="29000">
                                          <p:cBhvr>
                                            <p:cTn id="1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924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900" decel="100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1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" fill="hold">
                          <p:stCondLst>
                            <p:cond delay="0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35" presetClass="path" presetSubtype="0" accel="16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7778E-7 2.96296E-6 L -0.37865 2.96296E-6 " pathEditMode="relative" rAng="0" ptsTypes="AA">
                                          <p:cBhvr>
                                            <p:cTn id="15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94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63" presetClass="path" presetSubtype="0" accel="16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37865 2.96296E-6 L 2.77778E-7 2.96296E-6 " pathEditMode="relative" rAng="0" ptsTypes="AA">
                                          <p:cBhvr>
                                            <p:cTn id="1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924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94E89DA3-5EF8-4E21-8FEA-DB3C5CF59D46}"/>
              </a:ext>
            </a:extLst>
          </p:cNvPr>
          <p:cNvGrpSpPr/>
          <p:nvPr/>
        </p:nvGrpSpPr>
        <p:grpSpPr>
          <a:xfrm>
            <a:off x="600656" y="2321284"/>
            <a:ext cx="7811814" cy="1771651"/>
            <a:chOff x="494980" y="2571749"/>
            <a:chExt cx="5510654" cy="1771651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5DB405DF-2C86-4949-9B85-0B7C0C6817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4980" y="2571750"/>
              <a:ext cx="3543300" cy="1771650"/>
            </a:xfrm>
            <a:prstGeom prst="rect">
              <a:avLst/>
            </a:prstGeom>
          </p:spPr>
        </p:pic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97AFED0A-847E-4056-9FA1-65AEC6E67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38280" y="2571749"/>
              <a:ext cx="1967354" cy="1771649"/>
            </a:xfrm>
            <a:prstGeom prst="rect">
              <a:avLst/>
            </a:prstGeom>
          </p:spPr>
        </p:pic>
      </p:grpSp>
      <p:grpSp>
        <p:nvGrpSpPr>
          <p:cNvPr id="43" name="مستطيل الإجابة">
            <a:extLst>
              <a:ext uri="{FF2B5EF4-FFF2-40B4-BE49-F238E27FC236}">
                <a16:creationId xmlns:a16="http://schemas.microsoft.com/office/drawing/2014/main" id="{864907A3-837D-4CDA-81CA-A379B0C9E03B}"/>
              </a:ext>
            </a:extLst>
          </p:cNvPr>
          <p:cNvGrpSpPr/>
          <p:nvPr/>
        </p:nvGrpSpPr>
        <p:grpSpPr>
          <a:xfrm>
            <a:off x="4453593" y="392375"/>
            <a:ext cx="4248598" cy="1016952"/>
            <a:chOff x="4928369" y="1732194"/>
            <a:chExt cx="3403712" cy="1043226"/>
          </a:xfrm>
        </p:grpSpPr>
        <p:grpSp>
          <p:nvGrpSpPr>
            <p:cNvPr id="44" name="مجموعة 43">
              <a:extLst>
                <a:ext uri="{FF2B5EF4-FFF2-40B4-BE49-F238E27FC236}">
                  <a16:creationId xmlns:a16="http://schemas.microsoft.com/office/drawing/2014/main" id="{1796EEE8-CE14-4616-AE9D-ECDEE2F74DC6}"/>
                </a:ext>
              </a:extLst>
            </p:cNvPr>
            <p:cNvGrpSpPr/>
            <p:nvPr/>
          </p:nvGrpSpPr>
          <p:grpSpPr>
            <a:xfrm>
              <a:off x="4970806" y="1732194"/>
              <a:ext cx="3361275" cy="1043226"/>
              <a:chOff x="5293998" y="1932014"/>
              <a:chExt cx="3361275" cy="1043226"/>
            </a:xfrm>
          </p:grpSpPr>
          <p:grpSp>
            <p:nvGrpSpPr>
              <p:cNvPr id="46" name="مجموعة 45">
                <a:extLst>
                  <a:ext uri="{FF2B5EF4-FFF2-40B4-BE49-F238E27FC236}">
                    <a16:creationId xmlns:a16="http://schemas.microsoft.com/office/drawing/2014/main" id="{EB306A65-76C4-4796-9B69-3F6F471B667B}"/>
                  </a:ext>
                </a:extLst>
              </p:cNvPr>
              <p:cNvGrpSpPr/>
              <p:nvPr/>
            </p:nvGrpSpPr>
            <p:grpSpPr>
              <a:xfrm>
                <a:off x="5293998" y="1932014"/>
                <a:ext cx="3361275" cy="954643"/>
                <a:chOff x="5293998" y="1932014"/>
                <a:chExt cx="3361275" cy="954643"/>
              </a:xfrm>
            </p:grpSpPr>
            <p:sp>
              <p:nvSpPr>
                <p:cNvPr id="48" name="مستطيل: زوايا علوية مستديرة 47">
                  <a:extLst>
                    <a:ext uri="{FF2B5EF4-FFF2-40B4-BE49-F238E27FC236}">
                      <a16:creationId xmlns:a16="http://schemas.microsoft.com/office/drawing/2014/main" id="{EAF8E9CF-AE1D-4155-9C0F-F371DC5A116E}"/>
                    </a:ext>
                  </a:extLst>
                </p:cNvPr>
                <p:cNvSpPr/>
                <p:nvPr/>
              </p:nvSpPr>
              <p:spPr>
                <a:xfrm rot="16200000">
                  <a:off x="6515348" y="745411"/>
                  <a:ext cx="953321" cy="3326528"/>
                </a:xfrm>
                <a:prstGeom prst="round2Same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/>
                </a:p>
              </p:txBody>
            </p:sp>
            <p:sp>
              <p:nvSpPr>
                <p:cNvPr id="49" name="شكل حر: شكل 48">
                  <a:extLst>
                    <a:ext uri="{FF2B5EF4-FFF2-40B4-BE49-F238E27FC236}">
                      <a16:creationId xmlns:a16="http://schemas.microsoft.com/office/drawing/2014/main" id="{F5D3B304-49E9-4257-ABDA-8CB78348100A}"/>
                    </a:ext>
                  </a:extLst>
                </p:cNvPr>
                <p:cNvSpPr/>
                <p:nvPr/>
              </p:nvSpPr>
              <p:spPr>
                <a:xfrm rot="16200000">
                  <a:off x="5038055" y="2189279"/>
                  <a:ext cx="953321" cy="441435"/>
                </a:xfrm>
                <a:custGeom>
                  <a:avLst/>
                  <a:gdLst>
                    <a:gd name="connsiteX0" fmla="*/ 953321 w 953321"/>
                    <a:gd name="connsiteY0" fmla="*/ 158890 h 441435"/>
                    <a:gd name="connsiteX1" fmla="*/ 953321 w 953321"/>
                    <a:gd name="connsiteY1" fmla="*/ 441435 h 441435"/>
                    <a:gd name="connsiteX2" fmla="*/ 0 w 953321"/>
                    <a:gd name="connsiteY2" fmla="*/ 441435 h 441435"/>
                    <a:gd name="connsiteX3" fmla="*/ 0 w 953321"/>
                    <a:gd name="connsiteY3" fmla="*/ 158890 h 441435"/>
                    <a:gd name="connsiteX4" fmla="*/ 158890 w 953321"/>
                    <a:gd name="connsiteY4" fmla="*/ 0 h 441435"/>
                    <a:gd name="connsiteX5" fmla="*/ 794431 w 953321"/>
                    <a:gd name="connsiteY5" fmla="*/ 0 h 441435"/>
                    <a:gd name="connsiteX6" fmla="*/ 953321 w 953321"/>
                    <a:gd name="connsiteY6" fmla="*/ 158890 h 441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3321" h="441435">
                      <a:moveTo>
                        <a:pt x="953321" y="158890"/>
                      </a:moveTo>
                      <a:lnTo>
                        <a:pt x="953321" y="441435"/>
                      </a:lnTo>
                      <a:lnTo>
                        <a:pt x="0" y="441435"/>
                      </a:lnTo>
                      <a:lnTo>
                        <a:pt x="0" y="158890"/>
                      </a:lnTo>
                      <a:cubicBezTo>
                        <a:pt x="0" y="71137"/>
                        <a:pt x="71137" y="0"/>
                        <a:pt x="158890" y="0"/>
                      </a:cubicBezTo>
                      <a:lnTo>
                        <a:pt x="794431" y="0"/>
                      </a:lnTo>
                      <a:cubicBezTo>
                        <a:pt x="882184" y="0"/>
                        <a:pt x="953321" y="71137"/>
                        <a:pt x="953321" y="158890"/>
                      </a:cubicBezTo>
                      <a:close/>
                    </a:path>
                  </a:pathLst>
                </a:custGeom>
                <a:solidFill>
                  <a:srgbClr val="C3ACB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1" anchor="ctr">
                  <a:noAutofit/>
                </a:bodyPr>
                <a:lstStyle/>
                <a:p>
                  <a:pPr algn="ctr"/>
                  <a:endParaRPr lang="ar-SA"/>
                </a:p>
              </p:txBody>
            </p:sp>
          </p:grpSp>
          <p:sp>
            <p:nvSpPr>
              <p:cNvPr id="47" name="مربع نص 46">
                <a:extLst>
                  <a:ext uri="{FF2B5EF4-FFF2-40B4-BE49-F238E27FC236}">
                    <a16:creationId xmlns:a16="http://schemas.microsoft.com/office/drawing/2014/main" id="{B628CC4F-AB61-4373-B5B7-EDEC77E474B4}"/>
                  </a:ext>
                </a:extLst>
              </p:cNvPr>
              <p:cNvSpPr txBox="1"/>
              <p:nvPr/>
            </p:nvSpPr>
            <p:spPr>
              <a:xfrm>
                <a:off x="5474176" y="1933337"/>
                <a:ext cx="2716358" cy="1041903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:r>
                  <a:rPr lang="ar-SA" sz="2000" b="1" dirty="0" err="1"/>
                  <a:t>إتحاد</a:t>
                </a:r>
                <a:r>
                  <a:rPr lang="ar-SA" sz="2000" b="1" dirty="0"/>
                  <a:t> نواة الحيوان المنوي مع نواة البويضة لتكوين </a:t>
                </a:r>
                <a:r>
                  <a:rPr lang="ar-SA" sz="2000" b="1" dirty="0" err="1"/>
                  <a:t>الزايجوت</a:t>
                </a:r>
                <a:r>
                  <a:rPr lang="ar-SA" sz="2000" b="1" dirty="0"/>
                  <a:t> , وتسمى هذه العملية بالإخصاب</a:t>
                </a:r>
              </a:p>
            </p:txBody>
          </p:sp>
        </p:grpSp>
        <p:sp>
          <p:nvSpPr>
            <p:cNvPr id="45" name="مربع نص 44">
              <a:extLst>
                <a:ext uri="{FF2B5EF4-FFF2-40B4-BE49-F238E27FC236}">
                  <a16:creationId xmlns:a16="http://schemas.microsoft.com/office/drawing/2014/main" id="{8D8B3ABF-7335-46F3-A14F-9A8604FAF460}"/>
                </a:ext>
              </a:extLst>
            </p:cNvPr>
            <p:cNvSpPr txBox="1"/>
            <p:nvPr/>
          </p:nvSpPr>
          <p:spPr>
            <a:xfrm>
              <a:off x="4928369" y="1936900"/>
              <a:ext cx="613213" cy="47359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b="1" dirty="0"/>
                <a:t>س8</a:t>
              </a:r>
            </a:p>
          </p:txBody>
        </p:sp>
      </p:grpSp>
      <p:grpSp>
        <p:nvGrpSpPr>
          <p:cNvPr id="50" name="السؤال">
            <a:extLst>
              <a:ext uri="{FF2B5EF4-FFF2-40B4-BE49-F238E27FC236}">
                <a16:creationId xmlns:a16="http://schemas.microsoft.com/office/drawing/2014/main" id="{11E22CC8-D787-4506-B2EA-00CB4D6080D4}"/>
              </a:ext>
            </a:extLst>
          </p:cNvPr>
          <p:cNvGrpSpPr/>
          <p:nvPr/>
        </p:nvGrpSpPr>
        <p:grpSpPr>
          <a:xfrm>
            <a:off x="4636437" y="323890"/>
            <a:ext cx="4162096" cy="1064172"/>
            <a:chOff x="4474107" y="2039664"/>
            <a:chExt cx="4162096" cy="1064172"/>
          </a:xfrm>
        </p:grpSpPr>
        <p:grpSp>
          <p:nvGrpSpPr>
            <p:cNvPr id="51" name="مستطيل أبيض">
              <a:extLst>
                <a:ext uri="{FF2B5EF4-FFF2-40B4-BE49-F238E27FC236}">
                  <a16:creationId xmlns:a16="http://schemas.microsoft.com/office/drawing/2014/main" id="{7ABA86E8-3767-4269-A44C-CA38DBF5F414}"/>
                </a:ext>
              </a:extLst>
            </p:cNvPr>
            <p:cNvGrpSpPr/>
            <p:nvPr/>
          </p:nvGrpSpPr>
          <p:grpSpPr>
            <a:xfrm>
              <a:off x="4474107" y="2039664"/>
              <a:ext cx="4162096" cy="1064172"/>
              <a:chOff x="5391808" y="433552"/>
              <a:chExt cx="3405354" cy="1064172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3" name="شكل حر: شكل 52">
                <a:extLst>
                  <a:ext uri="{FF2B5EF4-FFF2-40B4-BE49-F238E27FC236}">
                    <a16:creationId xmlns:a16="http://schemas.microsoft.com/office/drawing/2014/main" id="{551C1D3A-EB1D-4B38-9B06-5697BF00B4D6}"/>
                  </a:ext>
                </a:extLst>
              </p:cNvPr>
              <p:cNvSpPr/>
              <p:nvPr/>
            </p:nvSpPr>
            <p:spPr>
              <a:xfrm rot="5400000">
                <a:off x="6562399" y="-737039"/>
                <a:ext cx="1064172" cy="3405354"/>
              </a:xfrm>
              <a:custGeom>
                <a:avLst/>
                <a:gdLst>
                  <a:gd name="connsiteX0" fmla="*/ 0 w 1064172"/>
                  <a:gd name="connsiteY0" fmla="*/ 3405354 h 3405354"/>
                  <a:gd name="connsiteX1" fmla="*/ 0 w 1064172"/>
                  <a:gd name="connsiteY1" fmla="*/ 177366 h 3405354"/>
                  <a:gd name="connsiteX2" fmla="*/ 177366 w 1064172"/>
                  <a:gd name="connsiteY2" fmla="*/ 0 h 3405354"/>
                  <a:gd name="connsiteX3" fmla="*/ 886806 w 1064172"/>
                  <a:gd name="connsiteY3" fmla="*/ 0 h 3405354"/>
                  <a:gd name="connsiteX4" fmla="*/ 1064172 w 1064172"/>
                  <a:gd name="connsiteY4" fmla="*/ 177366 h 3405354"/>
                  <a:gd name="connsiteX5" fmla="*/ 1064172 w 1064172"/>
                  <a:gd name="connsiteY5" fmla="*/ 3405354 h 3405354"/>
                  <a:gd name="connsiteX6" fmla="*/ 855280 w 1064172"/>
                  <a:gd name="connsiteY6" fmla="*/ 3405354 h 3405354"/>
                  <a:gd name="connsiteX7" fmla="*/ 532086 w 1064172"/>
                  <a:gd name="connsiteY7" fmla="*/ 3058512 h 3405354"/>
                  <a:gd name="connsiteX8" fmla="*/ 208892 w 1064172"/>
                  <a:gd name="connsiteY8" fmla="*/ 3405354 h 3405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64172" h="3405354">
                    <a:moveTo>
                      <a:pt x="0" y="3405354"/>
                    </a:moveTo>
                    <a:lnTo>
                      <a:pt x="0" y="177366"/>
                    </a:lnTo>
                    <a:cubicBezTo>
                      <a:pt x="0" y="79409"/>
                      <a:pt x="79409" y="0"/>
                      <a:pt x="177366" y="0"/>
                    </a:cubicBezTo>
                    <a:lnTo>
                      <a:pt x="886806" y="0"/>
                    </a:lnTo>
                    <a:cubicBezTo>
                      <a:pt x="984763" y="0"/>
                      <a:pt x="1064172" y="79409"/>
                      <a:pt x="1064172" y="177366"/>
                    </a:cubicBezTo>
                    <a:lnTo>
                      <a:pt x="1064172" y="3405354"/>
                    </a:lnTo>
                    <a:lnTo>
                      <a:pt x="855280" y="3405354"/>
                    </a:lnTo>
                    <a:cubicBezTo>
                      <a:pt x="855280" y="3213798"/>
                      <a:pt x="710581" y="3058512"/>
                      <a:pt x="532086" y="3058512"/>
                    </a:cubicBezTo>
                    <a:cubicBezTo>
                      <a:pt x="353591" y="3058512"/>
                      <a:pt x="208892" y="3213798"/>
                      <a:pt x="208892" y="3405354"/>
                    </a:cubicBezTo>
                    <a:close/>
                  </a:path>
                </a:pathLst>
              </a:custGeom>
              <a:solidFill>
                <a:srgbClr val="C3AC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 dirty="0"/>
              </a:p>
            </p:txBody>
          </p:sp>
          <p:sp>
            <p:nvSpPr>
              <p:cNvPr id="54" name="شكل حر: شكل 53">
                <a:extLst>
                  <a:ext uri="{FF2B5EF4-FFF2-40B4-BE49-F238E27FC236}">
                    <a16:creationId xmlns:a16="http://schemas.microsoft.com/office/drawing/2014/main" id="{024C38DB-7EA1-40AC-8A40-38625073B702}"/>
                  </a:ext>
                </a:extLst>
              </p:cNvPr>
              <p:cNvSpPr/>
              <p:nvPr/>
            </p:nvSpPr>
            <p:spPr>
              <a:xfrm rot="5400000">
                <a:off x="6626447" y="-697625"/>
                <a:ext cx="857250" cy="3326528"/>
              </a:xfrm>
              <a:custGeom>
                <a:avLst/>
                <a:gdLst>
                  <a:gd name="connsiteX0" fmla="*/ 0 w 857250"/>
                  <a:gd name="connsiteY0" fmla="*/ 3326528 h 3326528"/>
                  <a:gd name="connsiteX1" fmla="*/ 0 w 857250"/>
                  <a:gd name="connsiteY1" fmla="*/ 142878 h 3326528"/>
                  <a:gd name="connsiteX2" fmla="*/ 142878 w 857250"/>
                  <a:gd name="connsiteY2" fmla="*/ 0 h 3326528"/>
                  <a:gd name="connsiteX3" fmla="*/ 714372 w 857250"/>
                  <a:gd name="connsiteY3" fmla="*/ 0 h 3326528"/>
                  <a:gd name="connsiteX4" fmla="*/ 857250 w 857250"/>
                  <a:gd name="connsiteY4" fmla="*/ 142878 h 3326528"/>
                  <a:gd name="connsiteX5" fmla="*/ 857250 w 857250"/>
                  <a:gd name="connsiteY5" fmla="*/ 3326528 h 3326528"/>
                  <a:gd name="connsiteX6" fmla="*/ 751820 w 857250"/>
                  <a:gd name="connsiteY6" fmla="*/ 3326528 h 3326528"/>
                  <a:gd name="connsiteX7" fmla="*/ 751820 w 857250"/>
                  <a:gd name="connsiteY7" fmla="*/ 3326527 h 3326528"/>
                  <a:gd name="connsiteX8" fmla="*/ 428626 w 857250"/>
                  <a:gd name="connsiteY8" fmla="*/ 2979685 h 3326528"/>
                  <a:gd name="connsiteX9" fmla="*/ 105432 w 857250"/>
                  <a:gd name="connsiteY9" fmla="*/ 3326527 h 3326528"/>
                  <a:gd name="connsiteX10" fmla="*/ 105432 w 857250"/>
                  <a:gd name="connsiteY10" fmla="*/ 3326528 h 3326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57250" h="3326528">
                    <a:moveTo>
                      <a:pt x="0" y="3326528"/>
                    </a:moveTo>
                    <a:lnTo>
                      <a:pt x="0" y="142878"/>
                    </a:lnTo>
                    <a:cubicBezTo>
                      <a:pt x="0" y="63969"/>
                      <a:pt x="63969" y="0"/>
                      <a:pt x="142878" y="0"/>
                    </a:cubicBezTo>
                    <a:lnTo>
                      <a:pt x="714372" y="0"/>
                    </a:lnTo>
                    <a:cubicBezTo>
                      <a:pt x="793281" y="0"/>
                      <a:pt x="857250" y="63969"/>
                      <a:pt x="857250" y="142878"/>
                    </a:cubicBezTo>
                    <a:lnTo>
                      <a:pt x="857250" y="3326528"/>
                    </a:lnTo>
                    <a:lnTo>
                      <a:pt x="751820" y="3326528"/>
                    </a:lnTo>
                    <a:lnTo>
                      <a:pt x="751820" y="3326527"/>
                    </a:lnTo>
                    <a:cubicBezTo>
                      <a:pt x="751820" y="3134971"/>
                      <a:pt x="607121" y="2979685"/>
                      <a:pt x="428626" y="2979685"/>
                    </a:cubicBezTo>
                    <a:cubicBezTo>
                      <a:pt x="250131" y="2979685"/>
                      <a:pt x="105432" y="3134971"/>
                      <a:pt x="105432" y="3326527"/>
                    </a:cubicBezTo>
                    <a:lnTo>
                      <a:pt x="105432" y="3326528"/>
                    </a:lnTo>
                    <a:close/>
                  </a:path>
                </a:pathLst>
              </a:custGeom>
              <a:solidFill>
                <a:srgbClr val="AFC6D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 dirty="0"/>
              </a:p>
            </p:txBody>
          </p:sp>
        </p:grpSp>
        <p:sp>
          <p:nvSpPr>
            <p:cNvPr id="52" name="مربع نص 51">
              <a:extLst>
                <a:ext uri="{FF2B5EF4-FFF2-40B4-BE49-F238E27FC236}">
                  <a16:creationId xmlns:a16="http://schemas.microsoft.com/office/drawing/2014/main" id="{A5F1F5A0-CA5A-4031-9B24-33C4B7DE7947}"/>
                </a:ext>
              </a:extLst>
            </p:cNvPr>
            <p:cNvSpPr txBox="1"/>
            <p:nvPr/>
          </p:nvSpPr>
          <p:spPr>
            <a:xfrm>
              <a:off x="4854810" y="2060929"/>
              <a:ext cx="3553278" cy="101566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ar-SA" sz="2000" b="1" dirty="0"/>
                <a:t>وضح كيف يتكون الجنين بإكمال المخطط التالي موضحا عدد الكروموسومات في كل خلية والنمط </a:t>
              </a:r>
              <a:r>
                <a:rPr lang="ar-SA" sz="2000" b="1" dirty="0" err="1"/>
                <a:t>الكروموسومي</a:t>
              </a:r>
              <a:r>
                <a:rPr lang="ar-SA" sz="2000" b="1" dirty="0"/>
                <a:t> للخلايا . </a:t>
              </a:r>
            </a:p>
          </p:txBody>
        </p:sp>
      </p:grpSp>
      <p:pic>
        <p:nvPicPr>
          <p:cNvPr id="12" name="رسم 11" descr="سهم ذو خط: منحنى في اتجاه عقارب الساعة مع تعبئة خالصة">
            <a:extLst>
              <a:ext uri="{FF2B5EF4-FFF2-40B4-BE49-F238E27FC236}">
                <a16:creationId xmlns:a16="http://schemas.microsoft.com/office/drawing/2014/main" id="{85673406-A0D2-48C8-8B47-4FB244AC36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>
            <a:off x="2317528" y="1781827"/>
            <a:ext cx="914400" cy="914400"/>
          </a:xfrm>
          <a:prstGeom prst="rect">
            <a:avLst/>
          </a:prstGeom>
        </p:spPr>
      </p:pic>
      <p:pic>
        <p:nvPicPr>
          <p:cNvPr id="55" name="رسم 54" descr="سهم ذو خط: منحنى في اتجاه عقارب الساعة مع تعبئة خالصة">
            <a:extLst>
              <a:ext uri="{FF2B5EF4-FFF2-40B4-BE49-F238E27FC236}">
                <a16:creationId xmlns:a16="http://schemas.microsoft.com/office/drawing/2014/main" id="{A78B0A6D-4E04-40F7-BAB9-74158B47F9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 flipV="1">
            <a:off x="2372708" y="3849113"/>
            <a:ext cx="914400" cy="914400"/>
          </a:xfrm>
          <a:prstGeom prst="rect">
            <a:avLst/>
          </a:prstGeom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000D6324-01B9-4AB6-835A-290C827EB2D9}"/>
              </a:ext>
            </a:extLst>
          </p:cNvPr>
          <p:cNvSpPr txBox="1"/>
          <p:nvPr/>
        </p:nvSpPr>
        <p:spPr>
          <a:xfrm>
            <a:off x="103257" y="1466781"/>
            <a:ext cx="2711669" cy="584775"/>
          </a:xfrm>
          <a:custGeom>
            <a:avLst/>
            <a:gdLst>
              <a:gd name="connsiteX0" fmla="*/ 0 w 2711669"/>
              <a:gd name="connsiteY0" fmla="*/ 0 h 584775"/>
              <a:gd name="connsiteX1" fmla="*/ 596567 w 2711669"/>
              <a:gd name="connsiteY1" fmla="*/ 0 h 584775"/>
              <a:gd name="connsiteX2" fmla="*/ 1084668 w 2711669"/>
              <a:gd name="connsiteY2" fmla="*/ 0 h 584775"/>
              <a:gd name="connsiteX3" fmla="*/ 1545651 w 2711669"/>
              <a:gd name="connsiteY3" fmla="*/ 0 h 584775"/>
              <a:gd name="connsiteX4" fmla="*/ 2033752 w 2711669"/>
              <a:gd name="connsiteY4" fmla="*/ 0 h 584775"/>
              <a:gd name="connsiteX5" fmla="*/ 2711669 w 2711669"/>
              <a:gd name="connsiteY5" fmla="*/ 0 h 584775"/>
              <a:gd name="connsiteX6" fmla="*/ 2711669 w 2711669"/>
              <a:gd name="connsiteY6" fmla="*/ 584775 h 584775"/>
              <a:gd name="connsiteX7" fmla="*/ 2223569 w 2711669"/>
              <a:gd name="connsiteY7" fmla="*/ 584775 h 584775"/>
              <a:gd name="connsiteX8" fmla="*/ 1681235 w 2711669"/>
              <a:gd name="connsiteY8" fmla="*/ 584775 h 584775"/>
              <a:gd name="connsiteX9" fmla="*/ 1220251 w 2711669"/>
              <a:gd name="connsiteY9" fmla="*/ 584775 h 584775"/>
              <a:gd name="connsiteX10" fmla="*/ 623684 w 2711669"/>
              <a:gd name="connsiteY10" fmla="*/ 584775 h 584775"/>
              <a:gd name="connsiteX11" fmla="*/ 0 w 2711669"/>
              <a:gd name="connsiteY11" fmla="*/ 584775 h 584775"/>
              <a:gd name="connsiteX12" fmla="*/ 0 w 2711669"/>
              <a:gd name="connsiteY12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11669" h="584775" fill="none" extrusionOk="0">
                <a:moveTo>
                  <a:pt x="0" y="0"/>
                </a:moveTo>
                <a:cubicBezTo>
                  <a:pt x="276387" y="-22024"/>
                  <a:pt x="461803" y="41597"/>
                  <a:pt x="596567" y="0"/>
                </a:cubicBezTo>
                <a:cubicBezTo>
                  <a:pt x="731331" y="-41597"/>
                  <a:pt x="982204" y="9347"/>
                  <a:pt x="1084668" y="0"/>
                </a:cubicBezTo>
                <a:cubicBezTo>
                  <a:pt x="1187132" y="-9347"/>
                  <a:pt x="1427092" y="42753"/>
                  <a:pt x="1545651" y="0"/>
                </a:cubicBezTo>
                <a:cubicBezTo>
                  <a:pt x="1664210" y="-42753"/>
                  <a:pt x="1817393" y="46891"/>
                  <a:pt x="2033752" y="0"/>
                </a:cubicBezTo>
                <a:cubicBezTo>
                  <a:pt x="2250111" y="-46891"/>
                  <a:pt x="2559350" y="9274"/>
                  <a:pt x="2711669" y="0"/>
                </a:cubicBezTo>
                <a:cubicBezTo>
                  <a:pt x="2718962" y="141193"/>
                  <a:pt x="2683706" y="394921"/>
                  <a:pt x="2711669" y="584775"/>
                </a:cubicBezTo>
                <a:cubicBezTo>
                  <a:pt x="2530896" y="629378"/>
                  <a:pt x="2420153" y="566491"/>
                  <a:pt x="2223569" y="584775"/>
                </a:cubicBezTo>
                <a:cubicBezTo>
                  <a:pt x="2026985" y="603059"/>
                  <a:pt x="1942398" y="546737"/>
                  <a:pt x="1681235" y="584775"/>
                </a:cubicBezTo>
                <a:cubicBezTo>
                  <a:pt x="1420072" y="622813"/>
                  <a:pt x="1434117" y="561809"/>
                  <a:pt x="1220251" y="584775"/>
                </a:cubicBezTo>
                <a:cubicBezTo>
                  <a:pt x="1006385" y="607741"/>
                  <a:pt x="756425" y="540121"/>
                  <a:pt x="623684" y="584775"/>
                </a:cubicBezTo>
                <a:cubicBezTo>
                  <a:pt x="490943" y="629429"/>
                  <a:pt x="127404" y="551995"/>
                  <a:pt x="0" y="584775"/>
                </a:cubicBezTo>
                <a:cubicBezTo>
                  <a:pt x="-23640" y="461690"/>
                  <a:pt x="68686" y="204010"/>
                  <a:pt x="0" y="0"/>
                </a:cubicBezTo>
                <a:close/>
              </a:path>
              <a:path w="2711669" h="584775" stroke="0" extrusionOk="0">
                <a:moveTo>
                  <a:pt x="0" y="0"/>
                </a:moveTo>
                <a:cubicBezTo>
                  <a:pt x="225620" y="-8645"/>
                  <a:pt x="330942" y="8335"/>
                  <a:pt x="542334" y="0"/>
                </a:cubicBezTo>
                <a:cubicBezTo>
                  <a:pt x="753726" y="-8335"/>
                  <a:pt x="849615" y="21375"/>
                  <a:pt x="1138901" y="0"/>
                </a:cubicBezTo>
                <a:cubicBezTo>
                  <a:pt x="1428187" y="-21375"/>
                  <a:pt x="1443519" y="43980"/>
                  <a:pt x="1599885" y="0"/>
                </a:cubicBezTo>
                <a:cubicBezTo>
                  <a:pt x="1756251" y="-43980"/>
                  <a:pt x="1980784" y="6649"/>
                  <a:pt x="2087985" y="0"/>
                </a:cubicBezTo>
                <a:cubicBezTo>
                  <a:pt x="2195186" y="-6649"/>
                  <a:pt x="2536509" y="8199"/>
                  <a:pt x="2711669" y="0"/>
                </a:cubicBezTo>
                <a:cubicBezTo>
                  <a:pt x="2711777" y="203977"/>
                  <a:pt x="2646542" y="400337"/>
                  <a:pt x="2711669" y="584775"/>
                </a:cubicBezTo>
                <a:cubicBezTo>
                  <a:pt x="2510332" y="648415"/>
                  <a:pt x="2342006" y="541462"/>
                  <a:pt x="2169335" y="584775"/>
                </a:cubicBezTo>
                <a:cubicBezTo>
                  <a:pt x="1996664" y="628088"/>
                  <a:pt x="1789308" y="538434"/>
                  <a:pt x="1654118" y="584775"/>
                </a:cubicBezTo>
                <a:cubicBezTo>
                  <a:pt x="1518928" y="631116"/>
                  <a:pt x="1331116" y="557137"/>
                  <a:pt x="1111784" y="584775"/>
                </a:cubicBezTo>
                <a:cubicBezTo>
                  <a:pt x="892452" y="612413"/>
                  <a:pt x="744185" y="572897"/>
                  <a:pt x="623684" y="584775"/>
                </a:cubicBezTo>
                <a:cubicBezTo>
                  <a:pt x="503183" y="596653"/>
                  <a:pt x="141123" y="519207"/>
                  <a:pt x="0" y="584775"/>
                </a:cubicBezTo>
                <a:cubicBezTo>
                  <a:pt x="-48972" y="428500"/>
                  <a:pt x="53769" y="238984"/>
                  <a:pt x="0" y="0"/>
                </a:cubicBezTo>
                <a:close/>
              </a:path>
            </a:pathLst>
          </a:custGeom>
          <a:solidFill>
            <a:srgbClr val="03C4BC"/>
          </a:solidFill>
          <a:ln w="19050">
            <a:solidFill>
              <a:schemeClr val="accent4">
                <a:lumMod val="20000"/>
                <a:lumOff val="80000"/>
              </a:schemeClr>
            </a:solidFill>
            <a:extLst>
              <a:ext uri="{C807C97D-BFC1-408E-A445-0C87EB9F89A2}">
                <ask:lineSketchStyleProps xmlns:ask="http://schemas.microsoft.com/office/drawing/2018/sketchyshapes" sd="7822948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pPr algn="r" rtl="1"/>
            <a:r>
              <a:rPr lang="ar-SA" sz="1600" b="1" dirty="0"/>
              <a:t>حيوان منوي أحادي المجموعة </a:t>
            </a:r>
            <a:r>
              <a:rPr lang="ar-SA" sz="1600" b="1" dirty="0" err="1"/>
              <a:t>الكروموسومية</a:t>
            </a:r>
            <a:r>
              <a:rPr lang="ar-SA" sz="1600" b="1" dirty="0"/>
              <a:t> </a:t>
            </a:r>
            <a:r>
              <a:rPr lang="en-US" sz="1600" b="1" dirty="0">
                <a:solidFill>
                  <a:srgbClr val="C00000"/>
                </a:solidFill>
              </a:rPr>
              <a:t>1n</a:t>
            </a:r>
            <a:r>
              <a:rPr lang="ar-SA" sz="1600" b="1" dirty="0"/>
              <a:t> [23 كروموسوم ]</a:t>
            </a:r>
          </a:p>
        </p:txBody>
      </p:sp>
      <p:sp>
        <p:nvSpPr>
          <p:cNvPr id="56" name="مربع نص 55">
            <a:extLst>
              <a:ext uri="{FF2B5EF4-FFF2-40B4-BE49-F238E27FC236}">
                <a16:creationId xmlns:a16="http://schemas.microsoft.com/office/drawing/2014/main" id="{1CB93042-E35C-4984-A169-E5A6D42B8B56}"/>
              </a:ext>
            </a:extLst>
          </p:cNvPr>
          <p:cNvSpPr txBox="1"/>
          <p:nvPr/>
        </p:nvSpPr>
        <p:spPr>
          <a:xfrm>
            <a:off x="103257" y="4410457"/>
            <a:ext cx="2814926" cy="584775"/>
          </a:xfrm>
          <a:custGeom>
            <a:avLst/>
            <a:gdLst>
              <a:gd name="connsiteX0" fmla="*/ 0 w 2814926"/>
              <a:gd name="connsiteY0" fmla="*/ 0 h 584775"/>
              <a:gd name="connsiteX1" fmla="*/ 619284 w 2814926"/>
              <a:gd name="connsiteY1" fmla="*/ 0 h 584775"/>
              <a:gd name="connsiteX2" fmla="*/ 1125970 w 2814926"/>
              <a:gd name="connsiteY2" fmla="*/ 0 h 584775"/>
              <a:gd name="connsiteX3" fmla="*/ 1604508 w 2814926"/>
              <a:gd name="connsiteY3" fmla="*/ 0 h 584775"/>
              <a:gd name="connsiteX4" fmla="*/ 2111195 w 2814926"/>
              <a:gd name="connsiteY4" fmla="*/ 0 h 584775"/>
              <a:gd name="connsiteX5" fmla="*/ 2814926 w 2814926"/>
              <a:gd name="connsiteY5" fmla="*/ 0 h 584775"/>
              <a:gd name="connsiteX6" fmla="*/ 2814926 w 2814926"/>
              <a:gd name="connsiteY6" fmla="*/ 584775 h 584775"/>
              <a:gd name="connsiteX7" fmla="*/ 2308239 w 2814926"/>
              <a:gd name="connsiteY7" fmla="*/ 584775 h 584775"/>
              <a:gd name="connsiteX8" fmla="*/ 1745254 w 2814926"/>
              <a:gd name="connsiteY8" fmla="*/ 584775 h 584775"/>
              <a:gd name="connsiteX9" fmla="*/ 1266717 w 2814926"/>
              <a:gd name="connsiteY9" fmla="*/ 584775 h 584775"/>
              <a:gd name="connsiteX10" fmla="*/ 647433 w 2814926"/>
              <a:gd name="connsiteY10" fmla="*/ 584775 h 584775"/>
              <a:gd name="connsiteX11" fmla="*/ 0 w 2814926"/>
              <a:gd name="connsiteY11" fmla="*/ 584775 h 584775"/>
              <a:gd name="connsiteX12" fmla="*/ 0 w 2814926"/>
              <a:gd name="connsiteY12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14926" h="584775" fill="none" extrusionOk="0">
                <a:moveTo>
                  <a:pt x="0" y="0"/>
                </a:moveTo>
                <a:cubicBezTo>
                  <a:pt x="307443" y="-68000"/>
                  <a:pt x="431060" y="52545"/>
                  <a:pt x="619284" y="0"/>
                </a:cubicBezTo>
                <a:cubicBezTo>
                  <a:pt x="807508" y="-52545"/>
                  <a:pt x="920299" y="33084"/>
                  <a:pt x="1125970" y="0"/>
                </a:cubicBezTo>
                <a:cubicBezTo>
                  <a:pt x="1331641" y="-33084"/>
                  <a:pt x="1504323" y="32606"/>
                  <a:pt x="1604508" y="0"/>
                </a:cubicBezTo>
                <a:cubicBezTo>
                  <a:pt x="1704693" y="-32606"/>
                  <a:pt x="1950352" y="38291"/>
                  <a:pt x="2111195" y="0"/>
                </a:cubicBezTo>
                <a:cubicBezTo>
                  <a:pt x="2272038" y="-38291"/>
                  <a:pt x="2478313" y="23520"/>
                  <a:pt x="2814926" y="0"/>
                </a:cubicBezTo>
                <a:cubicBezTo>
                  <a:pt x="2822219" y="141193"/>
                  <a:pt x="2786963" y="394921"/>
                  <a:pt x="2814926" y="584775"/>
                </a:cubicBezTo>
                <a:cubicBezTo>
                  <a:pt x="2699810" y="634818"/>
                  <a:pt x="2431788" y="582021"/>
                  <a:pt x="2308239" y="584775"/>
                </a:cubicBezTo>
                <a:cubicBezTo>
                  <a:pt x="2184690" y="587529"/>
                  <a:pt x="2014131" y="583510"/>
                  <a:pt x="1745254" y="584775"/>
                </a:cubicBezTo>
                <a:cubicBezTo>
                  <a:pt x="1476377" y="586040"/>
                  <a:pt x="1389942" y="554519"/>
                  <a:pt x="1266717" y="584775"/>
                </a:cubicBezTo>
                <a:cubicBezTo>
                  <a:pt x="1143492" y="615031"/>
                  <a:pt x="857233" y="558037"/>
                  <a:pt x="647433" y="584775"/>
                </a:cubicBezTo>
                <a:cubicBezTo>
                  <a:pt x="437633" y="611513"/>
                  <a:pt x="143017" y="561228"/>
                  <a:pt x="0" y="584775"/>
                </a:cubicBezTo>
                <a:cubicBezTo>
                  <a:pt x="-23640" y="461690"/>
                  <a:pt x="68686" y="204010"/>
                  <a:pt x="0" y="0"/>
                </a:cubicBezTo>
                <a:close/>
              </a:path>
              <a:path w="2814926" h="584775" stroke="0" extrusionOk="0">
                <a:moveTo>
                  <a:pt x="0" y="0"/>
                </a:moveTo>
                <a:cubicBezTo>
                  <a:pt x="138790" y="-25901"/>
                  <a:pt x="317061" y="29607"/>
                  <a:pt x="562985" y="0"/>
                </a:cubicBezTo>
                <a:cubicBezTo>
                  <a:pt x="808909" y="-29607"/>
                  <a:pt x="944947" y="71282"/>
                  <a:pt x="1182269" y="0"/>
                </a:cubicBezTo>
                <a:cubicBezTo>
                  <a:pt x="1419591" y="-71282"/>
                  <a:pt x="1490051" y="52703"/>
                  <a:pt x="1660806" y="0"/>
                </a:cubicBezTo>
                <a:cubicBezTo>
                  <a:pt x="1831561" y="-52703"/>
                  <a:pt x="1944804" y="44900"/>
                  <a:pt x="2167493" y="0"/>
                </a:cubicBezTo>
                <a:cubicBezTo>
                  <a:pt x="2390182" y="-44900"/>
                  <a:pt x="2622581" y="38572"/>
                  <a:pt x="2814926" y="0"/>
                </a:cubicBezTo>
                <a:cubicBezTo>
                  <a:pt x="2815034" y="203977"/>
                  <a:pt x="2749799" y="400337"/>
                  <a:pt x="2814926" y="584775"/>
                </a:cubicBezTo>
                <a:cubicBezTo>
                  <a:pt x="2636310" y="593461"/>
                  <a:pt x="2422730" y="558820"/>
                  <a:pt x="2251941" y="584775"/>
                </a:cubicBezTo>
                <a:cubicBezTo>
                  <a:pt x="2081153" y="610730"/>
                  <a:pt x="1874041" y="563048"/>
                  <a:pt x="1717105" y="584775"/>
                </a:cubicBezTo>
                <a:cubicBezTo>
                  <a:pt x="1560169" y="606502"/>
                  <a:pt x="1303164" y="581356"/>
                  <a:pt x="1154120" y="584775"/>
                </a:cubicBezTo>
                <a:cubicBezTo>
                  <a:pt x="1005077" y="588194"/>
                  <a:pt x="771867" y="528846"/>
                  <a:pt x="647433" y="584775"/>
                </a:cubicBezTo>
                <a:cubicBezTo>
                  <a:pt x="522999" y="640704"/>
                  <a:pt x="298727" y="532910"/>
                  <a:pt x="0" y="584775"/>
                </a:cubicBezTo>
                <a:cubicBezTo>
                  <a:pt x="-48972" y="428500"/>
                  <a:pt x="53769" y="238984"/>
                  <a:pt x="0" y="0"/>
                </a:cubicBezTo>
                <a:close/>
              </a:path>
            </a:pathLst>
          </a:custGeom>
          <a:solidFill>
            <a:srgbClr val="D9BCB8"/>
          </a:solidFill>
          <a:ln w="19050">
            <a:solidFill>
              <a:schemeClr val="accent4">
                <a:lumMod val="20000"/>
                <a:lumOff val="80000"/>
              </a:schemeClr>
            </a:solidFill>
            <a:extLst>
              <a:ext uri="{C807C97D-BFC1-408E-A445-0C87EB9F89A2}">
                <ask:lineSketchStyleProps xmlns:ask="http://schemas.microsoft.com/office/drawing/2018/sketchyshapes" sd="7822948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pPr algn="r" rtl="1"/>
            <a:r>
              <a:rPr lang="ar-SA" sz="1600" b="1" dirty="0"/>
              <a:t>بويضة أحادية المجموعة </a:t>
            </a:r>
            <a:r>
              <a:rPr lang="ar-SA" sz="1600" b="1" dirty="0" err="1"/>
              <a:t>الكروموسومية</a:t>
            </a:r>
            <a:r>
              <a:rPr lang="ar-SA" sz="1600" b="1" dirty="0"/>
              <a:t> </a:t>
            </a:r>
            <a:r>
              <a:rPr lang="en-US" sz="1600" b="1" dirty="0">
                <a:solidFill>
                  <a:srgbClr val="C00000"/>
                </a:solidFill>
              </a:rPr>
              <a:t>1n</a:t>
            </a:r>
            <a:r>
              <a:rPr lang="ar-SA" sz="1600" b="1" dirty="0"/>
              <a:t> [23 كروموسوم ]</a:t>
            </a:r>
          </a:p>
        </p:txBody>
      </p:sp>
      <p:sp>
        <p:nvSpPr>
          <p:cNvPr id="57" name="مربع نص 56">
            <a:extLst>
              <a:ext uri="{FF2B5EF4-FFF2-40B4-BE49-F238E27FC236}">
                <a16:creationId xmlns:a16="http://schemas.microsoft.com/office/drawing/2014/main" id="{5DB2C100-A072-4E59-AC0D-064E38FA51E5}"/>
              </a:ext>
            </a:extLst>
          </p:cNvPr>
          <p:cNvSpPr txBox="1"/>
          <p:nvPr/>
        </p:nvSpPr>
        <p:spPr>
          <a:xfrm>
            <a:off x="3205955" y="4027191"/>
            <a:ext cx="3274518" cy="584775"/>
          </a:xfrm>
          <a:custGeom>
            <a:avLst/>
            <a:gdLst>
              <a:gd name="connsiteX0" fmla="*/ 0 w 3274518"/>
              <a:gd name="connsiteY0" fmla="*/ 0 h 584775"/>
              <a:gd name="connsiteX1" fmla="*/ 545753 w 3274518"/>
              <a:gd name="connsiteY1" fmla="*/ 0 h 584775"/>
              <a:gd name="connsiteX2" fmla="*/ 1026016 w 3274518"/>
              <a:gd name="connsiteY2" fmla="*/ 0 h 584775"/>
              <a:gd name="connsiteX3" fmla="*/ 1571769 w 3274518"/>
              <a:gd name="connsiteY3" fmla="*/ 0 h 584775"/>
              <a:gd name="connsiteX4" fmla="*/ 2052031 w 3274518"/>
              <a:gd name="connsiteY4" fmla="*/ 0 h 584775"/>
              <a:gd name="connsiteX5" fmla="*/ 2532294 w 3274518"/>
              <a:gd name="connsiteY5" fmla="*/ 0 h 584775"/>
              <a:gd name="connsiteX6" fmla="*/ 3274518 w 3274518"/>
              <a:gd name="connsiteY6" fmla="*/ 0 h 584775"/>
              <a:gd name="connsiteX7" fmla="*/ 3274518 w 3274518"/>
              <a:gd name="connsiteY7" fmla="*/ 584775 h 584775"/>
              <a:gd name="connsiteX8" fmla="*/ 2827001 w 3274518"/>
              <a:gd name="connsiteY8" fmla="*/ 584775 h 584775"/>
              <a:gd name="connsiteX9" fmla="*/ 2346738 w 3274518"/>
              <a:gd name="connsiteY9" fmla="*/ 584775 h 584775"/>
              <a:gd name="connsiteX10" fmla="*/ 1866475 w 3274518"/>
              <a:gd name="connsiteY10" fmla="*/ 584775 h 584775"/>
              <a:gd name="connsiteX11" fmla="*/ 1353467 w 3274518"/>
              <a:gd name="connsiteY11" fmla="*/ 584775 h 584775"/>
              <a:gd name="connsiteX12" fmla="*/ 774969 w 3274518"/>
              <a:gd name="connsiteY12" fmla="*/ 584775 h 584775"/>
              <a:gd name="connsiteX13" fmla="*/ 0 w 3274518"/>
              <a:gd name="connsiteY13" fmla="*/ 584775 h 584775"/>
              <a:gd name="connsiteX14" fmla="*/ 0 w 3274518"/>
              <a:gd name="connsiteY14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74518" h="584775" fill="none" extrusionOk="0">
                <a:moveTo>
                  <a:pt x="0" y="0"/>
                </a:moveTo>
                <a:cubicBezTo>
                  <a:pt x="140080" y="-65063"/>
                  <a:pt x="337939" y="29194"/>
                  <a:pt x="545753" y="0"/>
                </a:cubicBezTo>
                <a:cubicBezTo>
                  <a:pt x="753567" y="-29194"/>
                  <a:pt x="859556" y="4690"/>
                  <a:pt x="1026016" y="0"/>
                </a:cubicBezTo>
                <a:cubicBezTo>
                  <a:pt x="1192476" y="-4690"/>
                  <a:pt x="1384507" y="32759"/>
                  <a:pt x="1571769" y="0"/>
                </a:cubicBezTo>
                <a:cubicBezTo>
                  <a:pt x="1759031" y="-32759"/>
                  <a:pt x="1895173" y="14945"/>
                  <a:pt x="2052031" y="0"/>
                </a:cubicBezTo>
                <a:cubicBezTo>
                  <a:pt x="2208889" y="-14945"/>
                  <a:pt x="2376246" y="11893"/>
                  <a:pt x="2532294" y="0"/>
                </a:cubicBezTo>
                <a:cubicBezTo>
                  <a:pt x="2688342" y="-11893"/>
                  <a:pt x="3008998" y="85891"/>
                  <a:pt x="3274518" y="0"/>
                </a:cubicBezTo>
                <a:cubicBezTo>
                  <a:pt x="3289774" y="228051"/>
                  <a:pt x="3210822" y="417647"/>
                  <a:pt x="3274518" y="584775"/>
                </a:cubicBezTo>
                <a:cubicBezTo>
                  <a:pt x="3090134" y="623811"/>
                  <a:pt x="2978849" y="557241"/>
                  <a:pt x="2827001" y="584775"/>
                </a:cubicBezTo>
                <a:cubicBezTo>
                  <a:pt x="2675153" y="612309"/>
                  <a:pt x="2449271" y="579482"/>
                  <a:pt x="2346738" y="584775"/>
                </a:cubicBezTo>
                <a:cubicBezTo>
                  <a:pt x="2244205" y="590068"/>
                  <a:pt x="1976901" y="566195"/>
                  <a:pt x="1866475" y="584775"/>
                </a:cubicBezTo>
                <a:cubicBezTo>
                  <a:pt x="1756049" y="603355"/>
                  <a:pt x="1497137" y="551955"/>
                  <a:pt x="1353467" y="584775"/>
                </a:cubicBezTo>
                <a:cubicBezTo>
                  <a:pt x="1209797" y="617595"/>
                  <a:pt x="974899" y="571351"/>
                  <a:pt x="774969" y="584775"/>
                </a:cubicBezTo>
                <a:cubicBezTo>
                  <a:pt x="575039" y="598199"/>
                  <a:pt x="216352" y="517971"/>
                  <a:pt x="0" y="584775"/>
                </a:cubicBezTo>
                <a:cubicBezTo>
                  <a:pt x="-60129" y="304717"/>
                  <a:pt x="19102" y="118553"/>
                  <a:pt x="0" y="0"/>
                </a:cubicBezTo>
                <a:close/>
              </a:path>
              <a:path w="3274518" h="584775" stroke="0" extrusionOk="0">
                <a:moveTo>
                  <a:pt x="0" y="0"/>
                </a:moveTo>
                <a:cubicBezTo>
                  <a:pt x="227297" y="-41536"/>
                  <a:pt x="317496" y="15413"/>
                  <a:pt x="545753" y="0"/>
                </a:cubicBezTo>
                <a:cubicBezTo>
                  <a:pt x="774010" y="-15413"/>
                  <a:pt x="1008610" y="30890"/>
                  <a:pt x="1156996" y="0"/>
                </a:cubicBezTo>
                <a:cubicBezTo>
                  <a:pt x="1305382" y="-30890"/>
                  <a:pt x="1430354" y="29321"/>
                  <a:pt x="1604514" y="0"/>
                </a:cubicBezTo>
                <a:cubicBezTo>
                  <a:pt x="1778674" y="-29321"/>
                  <a:pt x="1949578" y="8811"/>
                  <a:pt x="2084776" y="0"/>
                </a:cubicBezTo>
                <a:cubicBezTo>
                  <a:pt x="2219974" y="-8811"/>
                  <a:pt x="2435506" y="41150"/>
                  <a:pt x="2532294" y="0"/>
                </a:cubicBezTo>
                <a:cubicBezTo>
                  <a:pt x="2629082" y="-41150"/>
                  <a:pt x="3053130" y="67930"/>
                  <a:pt x="3274518" y="0"/>
                </a:cubicBezTo>
                <a:cubicBezTo>
                  <a:pt x="3327708" y="271113"/>
                  <a:pt x="3244114" y="403620"/>
                  <a:pt x="3274518" y="584775"/>
                </a:cubicBezTo>
                <a:cubicBezTo>
                  <a:pt x="3171630" y="626132"/>
                  <a:pt x="3003529" y="530239"/>
                  <a:pt x="2761510" y="584775"/>
                </a:cubicBezTo>
                <a:cubicBezTo>
                  <a:pt x="2519491" y="639311"/>
                  <a:pt x="2469899" y="559433"/>
                  <a:pt x="2215757" y="584775"/>
                </a:cubicBezTo>
                <a:cubicBezTo>
                  <a:pt x="1961615" y="610117"/>
                  <a:pt x="1878837" y="542423"/>
                  <a:pt x="1735495" y="584775"/>
                </a:cubicBezTo>
                <a:cubicBezTo>
                  <a:pt x="1592153" y="627127"/>
                  <a:pt x="1365872" y="573331"/>
                  <a:pt x="1156996" y="584775"/>
                </a:cubicBezTo>
                <a:cubicBezTo>
                  <a:pt x="948120" y="596219"/>
                  <a:pt x="703183" y="533995"/>
                  <a:pt x="578498" y="584775"/>
                </a:cubicBezTo>
                <a:cubicBezTo>
                  <a:pt x="453813" y="635555"/>
                  <a:pt x="191109" y="544685"/>
                  <a:pt x="0" y="584775"/>
                </a:cubicBezTo>
                <a:cubicBezTo>
                  <a:pt x="-8092" y="421272"/>
                  <a:pt x="12661" y="157276"/>
                  <a:pt x="0" y="0"/>
                </a:cubicBezTo>
                <a:close/>
              </a:path>
            </a:pathLst>
          </a:custGeom>
          <a:solidFill>
            <a:srgbClr val="D8B25C"/>
          </a:solidFill>
          <a:ln w="19050">
            <a:solidFill>
              <a:schemeClr val="accent4">
                <a:lumMod val="20000"/>
                <a:lumOff val="80000"/>
              </a:schemeClr>
            </a:solidFill>
            <a:extLst>
              <a:ext uri="{C807C97D-BFC1-408E-A445-0C87EB9F89A2}">
                <ask:lineSketchStyleProps xmlns:ask="http://schemas.microsoft.com/office/drawing/2018/sketchyshapes" sd="7822948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pPr algn="r" rtl="1"/>
            <a:r>
              <a:rPr lang="ar-SA" sz="1600" b="1" dirty="0"/>
              <a:t>الزيجوت ثنائية المجموعة </a:t>
            </a:r>
            <a:r>
              <a:rPr lang="ar-SA" sz="1600" b="1" dirty="0" err="1"/>
              <a:t>الكروموسومية</a:t>
            </a:r>
            <a:r>
              <a:rPr lang="ar-SA" sz="1600" b="1" dirty="0"/>
              <a:t> </a:t>
            </a:r>
            <a:r>
              <a:rPr lang="en-US" sz="1600" b="1" dirty="0">
                <a:solidFill>
                  <a:srgbClr val="C00000"/>
                </a:solidFill>
              </a:rPr>
              <a:t>2n</a:t>
            </a:r>
            <a:endParaRPr lang="ar-SA" sz="1600" b="1" dirty="0">
              <a:solidFill>
                <a:srgbClr val="C00000"/>
              </a:solidFill>
            </a:endParaRPr>
          </a:p>
          <a:p>
            <a:pPr algn="r" rtl="1"/>
            <a:r>
              <a:rPr lang="ar-SA" sz="1600" b="1" dirty="0"/>
              <a:t> [23 زوج من الكروموسومات  ]</a:t>
            </a:r>
          </a:p>
        </p:txBody>
      </p:sp>
      <p:pic>
        <p:nvPicPr>
          <p:cNvPr id="58" name="رسم 57" descr="سهم ذو خط: منحنى في اتجاه عقارب الساعة مع تعبئة خالصة">
            <a:extLst>
              <a:ext uri="{FF2B5EF4-FFF2-40B4-BE49-F238E27FC236}">
                <a16:creationId xmlns:a16="http://schemas.microsoft.com/office/drawing/2014/main" id="{15217553-2A65-427A-9BFD-B1510F66DBC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7762635" flipV="1">
            <a:off x="4230075" y="3336805"/>
            <a:ext cx="718566" cy="71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0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5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35" presetClass="path" presetSubtype="0" accel="16000" fill="hold" nodeType="withEffect" p14:presetBounceEnd="2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2.77556E-17 L -0.37864 2.77556E-17 " pathEditMode="relative" rAng="0" ptsTypes="AA" p14:bounceEnd="29000">
                                          <p:cBhvr>
                                            <p:cTn id="31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94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63" presetClass="path" presetSubtype="0" accel="16000" fill="hold" nodeType="clickEffect" p14:presetBounceEnd="2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37864 2.77556E-17 L -8.33333E-7 2.77556E-17 " pathEditMode="relative" rAng="0" ptsTypes="AA" p14:bounceEnd="29000">
                                          <p:cBhvr>
                                            <p:cTn id="35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924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0"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56" grpId="0" animBg="1"/>
          <p:bldP spid="5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5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35" presetClass="path" presetSubtype="0" accel="16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2.77556E-17 L -0.37864 2.77556E-17 " pathEditMode="relative" rAng="0" ptsTypes="AA">
                                          <p:cBhvr>
                                            <p:cTn id="31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94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63" presetClass="path" presetSubtype="0" accel="16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37864 2.77556E-17 L -8.33333E-7 2.77556E-17 " pathEditMode="relative" rAng="0" ptsTypes="AA">
                                          <p:cBhvr>
                                            <p:cTn id="35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924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0"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56" grpId="0" animBg="1"/>
          <p:bldP spid="57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A4A43A6-F854-4444-B7E4-D685FDDDC3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9479" y="-1"/>
            <a:ext cx="4319201" cy="457115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586EA5B-4249-42E1-8908-E82CDA4973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3" y="-1920"/>
            <a:ext cx="4501055" cy="4573073"/>
          </a:xfrm>
          <a:prstGeom prst="rect">
            <a:avLst/>
          </a:prstGeom>
        </p:spPr>
      </p:pic>
      <p:sp>
        <p:nvSpPr>
          <p:cNvPr id="63" name="مربع نص 62">
            <a:extLst>
              <a:ext uri="{FF2B5EF4-FFF2-40B4-BE49-F238E27FC236}">
                <a16:creationId xmlns:a16="http://schemas.microsoft.com/office/drawing/2014/main" id="{DF253A8F-2E6D-43D2-B004-233CBB65B3C0}"/>
              </a:ext>
            </a:extLst>
          </p:cNvPr>
          <p:cNvSpPr txBox="1"/>
          <p:nvPr/>
        </p:nvSpPr>
        <p:spPr>
          <a:xfrm>
            <a:off x="5809593" y="4571153"/>
            <a:ext cx="22544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400" b="1" i="0" u="none" strike="noStrike" baseline="0" dirty="0">
                <a:solidFill>
                  <a:schemeClr val="bg1"/>
                </a:solidFill>
                <a:latin typeface="Lotus-Bold"/>
              </a:rPr>
              <a:t>كروموسومات خلايا ذكر الإنسان</a:t>
            </a:r>
          </a:p>
          <a:p>
            <a:pPr algn="ctr"/>
            <a:r>
              <a:rPr lang="ar-SA" sz="1400" b="1" i="0" u="none" strike="noStrike" baseline="0" dirty="0">
                <a:solidFill>
                  <a:schemeClr val="bg1"/>
                </a:solidFill>
                <a:latin typeface="Lotus-Bold"/>
              </a:rPr>
              <a:t>مرتَّبة من الأكبر إلى الأصغر</a:t>
            </a:r>
            <a:endParaRPr lang="ar-SA" dirty="0">
              <a:solidFill>
                <a:schemeClr val="bg1"/>
              </a:solidFill>
            </a:endParaRPr>
          </a:p>
        </p:txBody>
      </p:sp>
      <p:sp>
        <p:nvSpPr>
          <p:cNvPr id="64" name="مربع نص 63">
            <a:extLst>
              <a:ext uri="{FF2B5EF4-FFF2-40B4-BE49-F238E27FC236}">
                <a16:creationId xmlns:a16="http://schemas.microsoft.com/office/drawing/2014/main" id="{45EEF335-162B-4E75-93F7-EECA43233FEC}"/>
              </a:ext>
            </a:extLst>
          </p:cNvPr>
          <p:cNvSpPr txBox="1"/>
          <p:nvPr/>
        </p:nvSpPr>
        <p:spPr>
          <a:xfrm>
            <a:off x="927719" y="4571153"/>
            <a:ext cx="22544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400" b="1" i="0" u="none" strike="noStrike" baseline="0" dirty="0">
                <a:solidFill>
                  <a:schemeClr val="bg1"/>
                </a:solidFill>
                <a:latin typeface="Lotus-Bold"/>
              </a:rPr>
              <a:t>كروموسومات خلايا أنثى الإنسان</a:t>
            </a:r>
          </a:p>
          <a:p>
            <a:pPr algn="ctr"/>
            <a:r>
              <a:rPr lang="ar-SA" sz="1400" b="1" i="0" u="none" strike="noStrike" baseline="0" dirty="0">
                <a:solidFill>
                  <a:schemeClr val="bg1"/>
                </a:solidFill>
                <a:latin typeface="Lotus-Bold"/>
              </a:rPr>
              <a:t>مرتَّبة من الأكبر إلى الأصغر</a:t>
            </a:r>
            <a:endParaRPr lang="ar-S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337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A4A43A6-F854-4444-B7E4-D685FDDDC3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089"/>
            <a:ext cx="5592536" cy="5127413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586EA5B-4249-42E1-8908-E82CDA4973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887039" y="116322"/>
            <a:ext cx="4501055" cy="4573073"/>
          </a:xfrm>
          <a:prstGeom prst="rect">
            <a:avLst/>
          </a:prstGeom>
        </p:spPr>
      </p:pic>
      <p:sp>
        <p:nvSpPr>
          <p:cNvPr id="64" name="مربع نص 63">
            <a:extLst>
              <a:ext uri="{FF2B5EF4-FFF2-40B4-BE49-F238E27FC236}">
                <a16:creationId xmlns:a16="http://schemas.microsoft.com/office/drawing/2014/main" id="{45EEF335-162B-4E75-93F7-EECA43233FEC}"/>
              </a:ext>
            </a:extLst>
          </p:cNvPr>
          <p:cNvSpPr txBox="1"/>
          <p:nvPr/>
        </p:nvSpPr>
        <p:spPr>
          <a:xfrm>
            <a:off x="-3456503" y="4603104"/>
            <a:ext cx="22544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400" b="1" i="0" u="none" strike="noStrike" baseline="0" dirty="0">
                <a:solidFill>
                  <a:schemeClr val="bg1"/>
                </a:solidFill>
                <a:latin typeface="Lotus-Bold"/>
              </a:rPr>
              <a:t>كروموسومات خلايا أنثى الإنسان</a:t>
            </a:r>
          </a:p>
          <a:p>
            <a:pPr algn="ctr"/>
            <a:r>
              <a:rPr lang="ar-SA" sz="1400" b="1" i="0" u="none" strike="noStrike" baseline="0" dirty="0">
                <a:solidFill>
                  <a:schemeClr val="bg1"/>
                </a:solidFill>
                <a:latin typeface="Lotus-Bold"/>
              </a:rPr>
              <a:t>مرتَّبة من الأكبر إلى الأصغر</a:t>
            </a:r>
            <a:endParaRPr lang="ar-SA" dirty="0">
              <a:solidFill>
                <a:schemeClr val="bg1"/>
              </a:solidFill>
            </a:endParaRPr>
          </a:p>
        </p:txBody>
      </p:sp>
      <p:sp>
        <p:nvSpPr>
          <p:cNvPr id="2" name="شكل بيضاوي 1">
            <a:extLst>
              <a:ext uri="{FF2B5EF4-FFF2-40B4-BE49-F238E27FC236}">
                <a16:creationId xmlns:a16="http://schemas.microsoft.com/office/drawing/2014/main" id="{48D7A2EA-B208-4C47-83D8-5FDC026267C1}"/>
              </a:ext>
            </a:extLst>
          </p:cNvPr>
          <p:cNvSpPr/>
          <p:nvPr/>
        </p:nvSpPr>
        <p:spPr>
          <a:xfrm>
            <a:off x="4433207" y="116322"/>
            <a:ext cx="1355271" cy="1410399"/>
          </a:xfrm>
          <a:prstGeom prst="ellipse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84D47DA9-2C4E-4F44-B48A-BBC30F058435}"/>
              </a:ext>
            </a:extLst>
          </p:cNvPr>
          <p:cNvGrpSpPr/>
          <p:nvPr/>
        </p:nvGrpSpPr>
        <p:grpSpPr>
          <a:xfrm>
            <a:off x="5250736" y="346371"/>
            <a:ext cx="2816680" cy="914400"/>
            <a:chOff x="5282297" y="298482"/>
            <a:chExt cx="2816680" cy="914400"/>
          </a:xfrm>
        </p:grpSpPr>
        <p:pic>
          <p:nvPicPr>
            <p:cNvPr id="6" name="رسم 5" descr="سهم ذو خط: منحنى عكس اتجاه عقارب الساعة مع تعبئة خالصة">
              <a:extLst>
                <a:ext uri="{FF2B5EF4-FFF2-40B4-BE49-F238E27FC236}">
                  <a16:creationId xmlns:a16="http://schemas.microsoft.com/office/drawing/2014/main" id="{7D86A140-08B3-49C9-A637-854F854FE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9141112">
              <a:off x="5282297" y="298482"/>
              <a:ext cx="914400" cy="914400"/>
            </a:xfrm>
            <a:prstGeom prst="rect">
              <a:avLst/>
            </a:prstGeom>
          </p:spPr>
        </p:pic>
        <p:sp>
          <p:nvSpPr>
            <p:cNvPr id="7" name="مربع نص 6">
              <a:extLst>
                <a:ext uri="{FF2B5EF4-FFF2-40B4-BE49-F238E27FC236}">
                  <a16:creationId xmlns:a16="http://schemas.microsoft.com/office/drawing/2014/main" id="{96F2CA68-A67B-4AD0-A646-CB2DE6ED1B31}"/>
                </a:ext>
              </a:extLst>
            </p:cNvPr>
            <p:cNvSpPr txBox="1"/>
            <p:nvPr/>
          </p:nvSpPr>
          <p:spPr>
            <a:xfrm>
              <a:off x="5992597" y="755682"/>
              <a:ext cx="2106380" cy="400110"/>
            </a:xfrm>
            <a:custGeom>
              <a:avLst/>
              <a:gdLst>
                <a:gd name="connsiteX0" fmla="*/ 0 w 2106380"/>
                <a:gd name="connsiteY0" fmla="*/ 0 h 400110"/>
                <a:gd name="connsiteX1" fmla="*/ 526595 w 2106380"/>
                <a:gd name="connsiteY1" fmla="*/ 0 h 400110"/>
                <a:gd name="connsiteX2" fmla="*/ 1053190 w 2106380"/>
                <a:gd name="connsiteY2" fmla="*/ 0 h 400110"/>
                <a:gd name="connsiteX3" fmla="*/ 1558721 w 2106380"/>
                <a:gd name="connsiteY3" fmla="*/ 0 h 400110"/>
                <a:gd name="connsiteX4" fmla="*/ 2106380 w 2106380"/>
                <a:gd name="connsiteY4" fmla="*/ 0 h 400110"/>
                <a:gd name="connsiteX5" fmla="*/ 2106380 w 2106380"/>
                <a:gd name="connsiteY5" fmla="*/ 400110 h 400110"/>
                <a:gd name="connsiteX6" fmla="*/ 1600849 w 2106380"/>
                <a:gd name="connsiteY6" fmla="*/ 400110 h 400110"/>
                <a:gd name="connsiteX7" fmla="*/ 1053190 w 2106380"/>
                <a:gd name="connsiteY7" fmla="*/ 400110 h 400110"/>
                <a:gd name="connsiteX8" fmla="*/ 526595 w 2106380"/>
                <a:gd name="connsiteY8" fmla="*/ 400110 h 400110"/>
                <a:gd name="connsiteX9" fmla="*/ 0 w 2106380"/>
                <a:gd name="connsiteY9" fmla="*/ 400110 h 400110"/>
                <a:gd name="connsiteX10" fmla="*/ 0 w 2106380"/>
                <a:gd name="connsiteY10" fmla="*/ 0 h 40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06380" h="400110" fill="none" extrusionOk="0">
                  <a:moveTo>
                    <a:pt x="0" y="0"/>
                  </a:moveTo>
                  <a:cubicBezTo>
                    <a:pt x="189890" y="1016"/>
                    <a:pt x="301006" y="-5156"/>
                    <a:pt x="526595" y="0"/>
                  </a:cubicBezTo>
                  <a:cubicBezTo>
                    <a:pt x="752184" y="5156"/>
                    <a:pt x="860238" y="-11263"/>
                    <a:pt x="1053190" y="0"/>
                  </a:cubicBezTo>
                  <a:cubicBezTo>
                    <a:pt x="1246143" y="11263"/>
                    <a:pt x="1332711" y="12954"/>
                    <a:pt x="1558721" y="0"/>
                  </a:cubicBezTo>
                  <a:cubicBezTo>
                    <a:pt x="1784731" y="-12954"/>
                    <a:pt x="1941277" y="25261"/>
                    <a:pt x="2106380" y="0"/>
                  </a:cubicBezTo>
                  <a:cubicBezTo>
                    <a:pt x="2111237" y="164093"/>
                    <a:pt x="2112637" y="260194"/>
                    <a:pt x="2106380" y="400110"/>
                  </a:cubicBezTo>
                  <a:cubicBezTo>
                    <a:pt x="1940230" y="402787"/>
                    <a:pt x="1756489" y="416893"/>
                    <a:pt x="1600849" y="400110"/>
                  </a:cubicBezTo>
                  <a:cubicBezTo>
                    <a:pt x="1445209" y="383327"/>
                    <a:pt x="1216776" y="413051"/>
                    <a:pt x="1053190" y="400110"/>
                  </a:cubicBezTo>
                  <a:cubicBezTo>
                    <a:pt x="889604" y="387169"/>
                    <a:pt x="638118" y="408888"/>
                    <a:pt x="526595" y="400110"/>
                  </a:cubicBezTo>
                  <a:cubicBezTo>
                    <a:pt x="415073" y="391332"/>
                    <a:pt x="233940" y="425730"/>
                    <a:pt x="0" y="400110"/>
                  </a:cubicBezTo>
                  <a:cubicBezTo>
                    <a:pt x="-8274" y="209259"/>
                    <a:pt x="-4062" y="137437"/>
                    <a:pt x="0" y="0"/>
                  </a:cubicBezTo>
                  <a:close/>
                </a:path>
                <a:path w="2106380" h="400110" stroke="0" extrusionOk="0">
                  <a:moveTo>
                    <a:pt x="0" y="0"/>
                  </a:moveTo>
                  <a:cubicBezTo>
                    <a:pt x="257040" y="-1054"/>
                    <a:pt x="268656" y="14334"/>
                    <a:pt x="526595" y="0"/>
                  </a:cubicBezTo>
                  <a:cubicBezTo>
                    <a:pt x="784534" y="-14334"/>
                    <a:pt x="849768" y="-22515"/>
                    <a:pt x="1011062" y="0"/>
                  </a:cubicBezTo>
                  <a:cubicBezTo>
                    <a:pt x="1172356" y="22515"/>
                    <a:pt x="1356093" y="24214"/>
                    <a:pt x="1558721" y="0"/>
                  </a:cubicBezTo>
                  <a:cubicBezTo>
                    <a:pt x="1761349" y="-24214"/>
                    <a:pt x="1931580" y="8959"/>
                    <a:pt x="2106380" y="0"/>
                  </a:cubicBezTo>
                  <a:cubicBezTo>
                    <a:pt x="2100941" y="122336"/>
                    <a:pt x="2106629" y="315063"/>
                    <a:pt x="2106380" y="400110"/>
                  </a:cubicBezTo>
                  <a:cubicBezTo>
                    <a:pt x="1919110" y="425175"/>
                    <a:pt x="1695041" y="397948"/>
                    <a:pt x="1558721" y="400110"/>
                  </a:cubicBezTo>
                  <a:cubicBezTo>
                    <a:pt x="1422401" y="402272"/>
                    <a:pt x="1236013" y="422276"/>
                    <a:pt x="1074254" y="400110"/>
                  </a:cubicBezTo>
                  <a:cubicBezTo>
                    <a:pt x="912495" y="377944"/>
                    <a:pt x="715734" y="399603"/>
                    <a:pt x="547659" y="400110"/>
                  </a:cubicBezTo>
                  <a:cubicBezTo>
                    <a:pt x="379585" y="400617"/>
                    <a:pt x="272135" y="412557"/>
                    <a:pt x="0" y="400110"/>
                  </a:cubicBezTo>
                  <a:cubicBezTo>
                    <a:pt x="-14619" y="274455"/>
                    <a:pt x="5130" y="114318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575">
              <a:solidFill>
                <a:schemeClr val="tx2">
                  <a:lumMod val="1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14624688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rtlCol="1">
              <a:spAutoFit/>
            </a:bodyPr>
            <a:lstStyle/>
            <a:p>
              <a:r>
                <a:rPr lang="ar-SA" sz="2000" dirty="0"/>
                <a:t>كروموسوم من الأب </a:t>
              </a:r>
            </a:p>
          </p:txBody>
        </p:sp>
      </p:grp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1AEF4D78-BA13-41E3-ADC7-895E82E44C9A}"/>
              </a:ext>
            </a:extLst>
          </p:cNvPr>
          <p:cNvGrpSpPr/>
          <p:nvPr/>
        </p:nvGrpSpPr>
        <p:grpSpPr>
          <a:xfrm>
            <a:off x="4996546" y="698476"/>
            <a:ext cx="2843385" cy="1101149"/>
            <a:chOff x="5004375" y="705261"/>
            <a:chExt cx="2843385" cy="1101149"/>
          </a:xfrm>
        </p:grpSpPr>
        <p:pic>
          <p:nvPicPr>
            <p:cNvPr id="13" name="رسم 12" descr="سهم ذو خط: منحنى عكس اتجاه عقارب الساعة مع تعبئة خالصة">
              <a:extLst>
                <a:ext uri="{FF2B5EF4-FFF2-40B4-BE49-F238E27FC236}">
                  <a16:creationId xmlns:a16="http://schemas.microsoft.com/office/drawing/2014/main" id="{CEFE5979-5E38-4F37-8C30-225E298324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9141112">
              <a:off x="5004375" y="705261"/>
              <a:ext cx="914400" cy="914400"/>
            </a:xfrm>
            <a:prstGeom prst="rect">
              <a:avLst/>
            </a:prstGeom>
          </p:spPr>
        </p:pic>
        <p:sp>
          <p:nvSpPr>
            <p:cNvPr id="14" name="مربع نص 13">
              <a:extLst>
                <a:ext uri="{FF2B5EF4-FFF2-40B4-BE49-F238E27FC236}">
                  <a16:creationId xmlns:a16="http://schemas.microsoft.com/office/drawing/2014/main" id="{C8236C39-E4A6-4E48-9B2F-ABD299BE87CA}"/>
                </a:ext>
              </a:extLst>
            </p:cNvPr>
            <p:cNvSpPr txBox="1"/>
            <p:nvPr/>
          </p:nvSpPr>
          <p:spPr>
            <a:xfrm>
              <a:off x="5741380" y="1406300"/>
              <a:ext cx="2106380" cy="400110"/>
            </a:xfrm>
            <a:custGeom>
              <a:avLst/>
              <a:gdLst>
                <a:gd name="connsiteX0" fmla="*/ 0 w 2106380"/>
                <a:gd name="connsiteY0" fmla="*/ 0 h 400110"/>
                <a:gd name="connsiteX1" fmla="*/ 526595 w 2106380"/>
                <a:gd name="connsiteY1" fmla="*/ 0 h 400110"/>
                <a:gd name="connsiteX2" fmla="*/ 1053190 w 2106380"/>
                <a:gd name="connsiteY2" fmla="*/ 0 h 400110"/>
                <a:gd name="connsiteX3" fmla="*/ 1558721 w 2106380"/>
                <a:gd name="connsiteY3" fmla="*/ 0 h 400110"/>
                <a:gd name="connsiteX4" fmla="*/ 2106380 w 2106380"/>
                <a:gd name="connsiteY4" fmla="*/ 0 h 400110"/>
                <a:gd name="connsiteX5" fmla="*/ 2106380 w 2106380"/>
                <a:gd name="connsiteY5" fmla="*/ 400110 h 400110"/>
                <a:gd name="connsiteX6" fmla="*/ 1600849 w 2106380"/>
                <a:gd name="connsiteY6" fmla="*/ 400110 h 400110"/>
                <a:gd name="connsiteX7" fmla="*/ 1053190 w 2106380"/>
                <a:gd name="connsiteY7" fmla="*/ 400110 h 400110"/>
                <a:gd name="connsiteX8" fmla="*/ 526595 w 2106380"/>
                <a:gd name="connsiteY8" fmla="*/ 400110 h 400110"/>
                <a:gd name="connsiteX9" fmla="*/ 0 w 2106380"/>
                <a:gd name="connsiteY9" fmla="*/ 400110 h 400110"/>
                <a:gd name="connsiteX10" fmla="*/ 0 w 2106380"/>
                <a:gd name="connsiteY10" fmla="*/ 0 h 40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06380" h="400110" fill="none" extrusionOk="0">
                  <a:moveTo>
                    <a:pt x="0" y="0"/>
                  </a:moveTo>
                  <a:cubicBezTo>
                    <a:pt x="189890" y="1016"/>
                    <a:pt x="301006" y="-5156"/>
                    <a:pt x="526595" y="0"/>
                  </a:cubicBezTo>
                  <a:cubicBezTo>
                    <a:pt x="752184" y="5156"/>
                    <a:pt x="860238" y="-11263"/>
                    <a:pt x="1053190" y="0"/>
                  </a:cubicBezTo>
                  <a:cubicBezTo>
                    <a:pt x="1246143" y="11263"/>
                    <a:pt x="1332711" y="12954"/>
                    <a:pt x="1558721" y="0"/>
                  </a:cubicBezTo>
                  <a:cubicBezTo>
                    <a:pt x="1784731" y="-12954"/>
                    <a:pt x="1941277" y="25261"/>
                    <a:pt x="2106380" y="0"/>
                  </a:cubicBezTo>
                  <a:cubicBezTo>
                    <a:pt x="2111237" y="164093"/>
                    <a:pt x="2112637" y="260194"/>
                    <a:pt x="2106380" y="400110"/>
                  </a:cubicBezTo>
                  <a:cubicBezTo>
                    <a:pt x="1940230" y="402787"/>
                    <a:pt x="1756489" y="416893"/>
                    <a:pt x="1600849" y="400110"/>
                  </a:cubicBezTo>
                  <a:cubicBezTo>
                    <a:pt x="1445209" y="383327"/>
                    <a:pt x="1216776" y="413051"/>
                    <a:pt x="1053190" y="400110"/>
                  </a:cubicBezTo>
                  <a:cubicBezTo>
                    <a:pt x="889604" y="387169"/>
                    <a:pt x="638118" y="408888"/>
                    <a:pt x="526595" y="400110"/>
                  </a:cubicBezTo>
                  <a:cubicBezTo>
                    <a:pt x="415073" y="391332"/>
                    <a:pt x="233940" y="425730"/>
                    <a:pt x="0" y="400110"/>
                  </a:cubicBezTo>
                  <a:cubicBezTo>
                    <a:pt x="-8274" y="209259"/>
                    <a:pt x="-4062" y="137437"/>
                    <a:pt x="0" y="0"/>
                  </a:cubicBezTo>
                  <a:close/>
                </a:path>
                <a:path w="2106380" h="400110" stroke="0" extrusionOk="0">
                  <a:moveTo>
                    <a:pt x="0" y="0"/>
                  </a:moveTo>
                  <a:cubicBezTo>
                    <a:pt x="257040" y="-1054"/>
                    <a:pt x="268656" y="14334"/>
                    <a:pt x="526595" y="0"/>
                  </a:cubicBezTo>
                  <a:cubicBezTo>
                    <a:pt x="784534" y="-14334"/>
                    <a:pt x="849768" y="-22515"/>
                    <a:pt x="1011062" y="0"/>
                  </a:cubicBezTo>
                  <a:cubicBezTo>
                    <a:pt x="1172356" y="22515"/>
                    <a:pt x="1356093" y="24214"/>
                    <a:pt x="1558721" y="0"/>
                  </a:cubicBezTo>
                  <a:cubicBezTo>
                    <a:pt x="1761349" y="-24214"/>
                    <a:pt x="1931580" y="8959"/>
                    <a:pt x="2106380" y="0"/>
                  </a:cubicBezTo>
                  <a:cubicBezTo>
                    <a:pt x="2100941" y="122336"/>
                    <a:pt x="2106629" y="315063"/>
                    <a:pt x="2106380" y="400110"/>
                  </a:cubicBezTo>
                  <a:cubicBezTo>
                    <a:pt x="1919110" y="425175"/>
                    <a:pt x="1695041" y="397948"/>
                    <a:pt x="1558721" y="400110"/>
                  </a:cubicBezTo>
                  <a:cubicBezTo>
                    <a:pt x="1422401" y="402272"/>
                    <a:pt x="1236013" y="422276"/>
                    <a:pt x="1074254" y="400110"/>
                  </a:cubicBezTo>
                  <a:cubicBezTo>
                    <a:pt x="912495" y="377944"/>
                    <a:pt x="715734" y="399603"/>
                    <a:pt x="547659" y="400110"/>
                  </a:cubicBezTo>
                  <a:cubicBezTo>
                    <a:pt x="379585" y="400617"/>
                    <a:pt x="272135" y="412557"/>
                    <a:pt x="0" y="400110"/>
                  </a:cubicBezTo>
                  <a:cubicBezTo>
                    <a:pt x="-14619" y="274455"/>
                    <a:pt x="5130" y="114318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575">
              <a:solidFill>
                <a:schemeClr val="tx2">
                  <a:lumMod val="1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14624688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rtlCol="1">
              <a:spAutoFit/>
            </a:bodyPr>
            <a:lstStyle/>
            <a:p>
              <a:r>
                <a:rPr lang="ar-SA" sz="2000" dirty="0"/>
                <a:t>كروموسوم من الأم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09044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C4A3C865-808D-43A2-AB18-352C20769196}"/>
              </a:ext>
            </a:extLst>
          </p:cNvPr>
          <p:cNvSpPr/>
          <p:nvPr/>
        </p:nvSpPr>
        <p:spPr>
          <a:xfrm>
            <a:off x="6653049" y="185573"/>
            <a:ext cx="2237388" cy="945931"/>
          </a:xfrm>
          <a:prstGeom prst="roundRect">
            <a:avLst/>
          </a:prstGeom>
          <a:solidFill>
            <a:srgbClr val="CDFEFE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الكروموسوم</a:t>
            </a:r>
          </a:p>
        </p:txBody>
      </p:sp>
      <p:sp>
        <p:nvSpPr>
          <p:cNvPr id="30" name="مستطيل: زوايا مستديرة 29">
            <a:extLst>
              <a:ext uri="{FF2B5EF4-FFF2-40B4-BE49-F238E27FC236}">
                <a16:creationId xmlns:a16="http://schemas.microsoft.com/office/drawing/2014/main" id="{12B0DFBB-5E09-4021-B747-CB97CC31AFAB}"/>
              </a:ext>
            </a:extLst>
          </p:cNvPr>
          <p:cNvSpPr/>
          <p:nvPr/>
        </p:nvSpPr>
        <p:spPr>
          <a:xfrm>
            <a:off x="6653049" y="1433020"/>
            <a:ext cx="2237388" cy="945931"/>
          </a:xfrm>
          <a:prstGeom prst="roundRect">
            <a:avLst/>
          </a:prstGeom>
          <a:solidFill>
            <a:srgbClr val="CDFEFE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الجين</a:t>
            </a:r>
          </a:p>
        </p:txBody>
      </p:sp>
      <p:sp>
        <p:nvSpPr>
          <p:cNvPr id="31" name="مستطيل: زوايا مستديرة 30">
            <a:extLst>
              <a:ext uri="{FF2B5EF4-FFF2-40B4-BE49-F238E27FC236}">
                <a16:creationId xmlns:a16="http://schemas.microsoft.com/office/drawing/2014/main" id="{E0EB6BFD-9318-4D8D-9B4C-714E00B1CE13}"/>
              </a:ext>
            </a:extLst>
          </p:cNvPr>
          <p:cNvSpPr/>
          <p:nvPr/>
        </p:nvSpPr>
        <p:spPr>
          <a:xfrm>
            <a:off x="6653049" y="2704114"/>
            <a:ext cx="2249213" cy="945931"/>
          </a:xfrm>
          <a:prstGeom prst="roundRect">
            <a:avLst/>
          </a:prstGeom>
          <a:solidFill>
            <a:srgbClr val="CDFEFE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2000" b="1" dirty="0">
                <a:solidFill>
                  <a:schemeClr val="tx1"/>
                </a:solidFill>
              </a:rPr>
              <a:t>النواة أحادية المجموعة </a:t>
            </a:r>
            <a:r>
              <a:rPr lang="ar-SA" sz="2000" b="1" dirty="0" err="1">
                <a:solidFill>
                  <a:schemeClr val="tx1"/>
                </a:solidFill>
              </a:rPr>
              <a:t>الكروموسومية</a:t>
            </a:r>
            <a:r>
              <a:rPr lang="ar-SA" sz="2000" b="1" dirty="0">
                <a:solidFill>
                  <a:schemeClr val="tx1"/>
                </a:solidFill>
              </a:rPr>
              <a:t> (</a:t>
            </a:r>
            <a:r>
              <a:rPr lang="en-US" sz="2000" b="1" dirty="0">
                <a:solidFill>
                  <a:schemeClr val="tx1"/>
                </a:solidFill>
              </a:rPr>
              <a:t>1n</a:t>
            </a:r>
            <a:r>
              <a:rPr lang="ar-SA" sz="2000" b="1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32" name="مستطيل: زوايا مستديرة 31">
            <a:extLst>
              <a:ext uri="{FF2B5EF4-FFF2-40B4-BE49-F238E27FC236}">
                <a16:creationId xmlns:a16="http://schemas.microsoft.com/office/drawing/2014/main" id="{74941F6C-E5ED-4468-A672-8D55F100F919}"/>
              </a:ext>
            </a:extLst>
          </p:cNvPr>
          <p:cNvSpPr/>
          <p:nvPr/>
        </p:nvSpPr>
        <p:spPr>
          <a:xfrm>
            <a:off x="6722679" y="4011996"/>
            <a:ext cx="2179583" cy="945931"/>
          </a:xfrm>
          <a:prstGeom prst="roundRect">
            <a:avLst/>
          </a:prstGeom>
          <a:solidFill>
            <a:srgbClr val="CDFEFE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2000" b="1" dirty="0">
                <a:solidFill>
                  <a:schemeClr val="tx1"/>
                </a:solidFill>
              </a:rPr>
              <a:t>النواة ثنائية المجموعة </a:t>
            </a:r>
            <a:r>
              <a:rPr lang="ar-SA" sz="2000" b="1" dirty="0" err="1">
                <a:solidFill>
                  <a:schemeClr val="tx1"/>
                </a:solidFill>
              </a:rPr>
              <a:t>الكروموسومية</a:t>
            </a:r>
            <a:r>
              <a:rPr lang="ar-SA" sz="2000" b="1" dirty="0">
                <a:solidFill>
                  <a:schemeClr val="tx1"/>
                </a:solidFill>
              </a:rPr>
              <a:t> (</a:t>
            </a:r>
            <a:r>
              <a:rPr lang="en-US" sz="2000" b="1" dirty="0">
                <a:solidFill>
                  <a:schemeClr val="tx1"/>
                </a:solidFill>
              </a:rPr>
              <a:t>2n</a:t>
            </a:r>
            <a:r>
              <a:rPr lang="ar-SA" sz="2000" b="1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33" name="2">
            <a:hlinkClick r:id="" action="ppaction://noaction">
              <a:snd r:embed="rId4" name="applause.wav"/>
            </a:hlinkClick>
            <a:extLst>
              <a:ext uri="{FF2B5EF4-FFF2-40B4-BE49-F238E27FC236}">
                <a16:creationId xmlns:a16="http://schemas.microsoft.com/office/drawing/2014/main" id="{A5B83944-7234-4A2A-938A-F89E025A6D64}"/>
              </a:ext>
            </a:extLst>
          </p:cNvPr>
          <p:cNvSpPr/>
          <p:nvPr/>
        </p:nvSpPr>
        <p:spPr>
          <a:xfrm>
            <a:off x="23647" y="4011996"/>
            <a:ext cx="3957147" cy="945931"/>
          </a:xfrm>
          <a:prstGeom prst="roundRect">
            <a:avLst/>
          </a:prstGeom>
          <a:solidFill>
            <a:srgbClr val="CDFEFE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نواة تحتوي على مجموعة واحدة من الكروموسومات مثل نواة الأمشاج </a:t>
            </a:r>
          </a:p>
        </p:txBody>
      </p:sp>
      <p:sp>
        <p:nvSpPr>
          <p:cNvPr id="34" name="الكروموسوم">
            <a:hlinkClick r:id="" action="ppaction://noaction">
              <a:snd r:embed="rId4" name="applause.wav"/>
            </a:hlinkClick>
            <a:extLst>
              <a:ext uri="{FF2B5EF4-FFF2-40B4-BE49-F238E27FC236}">
                <a16:creationId xmlns:a16="http://schemas.microsoft.com/office/drawing/2014/main" id="{6EA09329-95B6-4C6D-81D8-0A9604397315}"/>
              </a:ext>
            </a:extLst>
          </p:cNvPr>
          <p:cNvSpPr/>
          <p:nvPr/>
        </p:nvSpPr>
        <p:spPr>
          <a:xfrm>
            <a:off x="45324" y="1433020"/>
            <a:ext cx="4026775" cy="945931"/>
          </a:xfrm>
          <a:prstGeom prst="roundRect">
            <a:avLst/>
          </a:prstGeom>
          <a:solidFill>
            <a:srgbClr val="CDFEFE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2000" b="1" dirty="0">
                <a:solidFill>
                  <a:schemeClr val="tx1"/>
                </a:solidFill>
              </a:rPr>
              <a:t>تركيب خيطي من </a:t>
            </a:r>
            <a:r>
              <a:rPr lang="en-US" sz="2000" b="1" dirty="0">
                <a:solidFill>
                  <a:schemeClr val="tx1"/>
                </a:solidFill>
              </a:rPr>
              <a:t>DNA</a:t>
            </a:r>
            <a:r>
              <a:rPr lang="ar-SA" sz="2000" b="1" dirty="0">
                <a:solidFill>
                  <a:schemeClr val="tx1"/>
                </a:solidFill>
              </a:rPr>
              <a:t> يحمل المعلومات الوراثية على هيئة جينات</a:t>
            </a:r>
          </a:p>
        </p:txBody>
      </p:sp>
      <p:sp>
        <p:nvSpPr>
          <p:cNvPr id="35" name="الجين">
            <a:hlinkClick r:id="" action="ppaction://noaction">
              <a:snd r:embed="rId4" name="applause.wav"/>
            </a:hlinkClick>
            <a:extLst>
              <a:ext uri="{FF2B5EF4-FFF2-40B4-BE49-F238E27FC236}">
                <a16:creationId xmlns:a16="http://schemas.microsoft.com/office/drawing/2014/main" id="{710915AB-47B9-4936-BFD3-9C03EF98B321}"/>
              </a:ext>
            </a:extLst>
          </p:cNvPr>
          <p:cNvSpPr/>
          <p:nvPr/>
        </p:nvSpPr>
        <p:spPr>
          <a:xfrm>
            <a:off x="23647" y="2680467"/>
            <a:ext cx="4026775" cy="945931"/>
          </a:xfrm>
          <a:prstGeom prst="roundRect">
            <a:avLst/>
          </a:prstGeom>
          <a:solidFill>
            <a:srgbClr val="CDFEFE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2000" b="1" dirty="0">
                <a:solidFill>
                  <a:schemeClr val="tx1"/>
                </a:solidFill>
              </a:rPr>
              <a:t>جزء من </a:t>
            </a:r>
            <a:r>
              <a:rPr lang="en-US" sz="2000" b="1" dirty="0">
                <a:solidFill>
                  <a:schemeClr val="tx1"/>
                </a:solidFill>
              </a:rPr>
              <a:t>DNA</a:t>
            </a:r>
            <a:r>
              <a:rPr lang="ar-SA" sz="2000" b="1" dirty="0">
                <a:solidFill>
                  <a:schemeClr val="tx1"/>
                </a:solidFill>
              </a:rPr>
              <a:t> يتضمن تعليمات لبناء أحد البروتينات </a:t>
            </a:r>
          </a:p>
        </p:txBody>
      </p:sp>
      <p:sp>
        <p:nvSpPr>
          <p:cNvPr id="36" name="1">
            <a:hlinkClick r:id="" action="ppaction://noaction">
              <a:snd r:embed="rId4" name="applause.wav"/>
            </a:hlinkClick>
            <a:extLst>
              <a:ext uri="{FF2B5EF4-FFF2-40B4-BE49-F238E27FC236}">
                <a16:creationId xmlns:a16="http://schemas.microsoft.com/office/drawing/2014/main" id="{FED6E24C-DF70-4916-94E9-0602431931F0}"/>
              </a:ext>
            </a:extLst>
          </p:cNvPr>
          <p:cNvSpPr/>
          <p:nvPr/>
        </p:nvSpPr>
        <p:spPr>
          <a:xfrm>
            <a:off x="29560" y="185573"/>
            <a:ext cx="4026775" cy="945931"/>
          </a:xfrm>
          <a:prstGeom prst="roundRect">
            <a:avLst/>
          </a:prstGeom>
          <a:solidFill>
            <a:srgbClr val="CDFEFE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2000" b="1" dirty="0">
                <a:solidFill>
                  <a:schemeClr val="tx1"/>
                </a:solidFill>
              </a:rPr>
              <a:t>نواة تحتوي على مجموعتين من الكروموسومات مثل نواة الخلية الجسمية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58025E-6 L -0.29028 0.2459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14" y="122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9.87654E-7 L -0.29028 0.2407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14" y="1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58025E-6 L -0.3 -0.7092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00" y="-3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L -0.3066 0.2719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30" y="135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0" grpId="0" animBg="1"/>
      <p:bldP spid="30" grpId="0" animBg="1"/>
      <p:bldP spid="31" grpId="0" animBg="1"/>
      <p:bldP spid="3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A2D25777-23AF-4B5E-A05F-0A4F96C61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17" y="0"/>
            <a:ext cx="914851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Google Shape;94;p22"/>
          <p:cNvSpPr txBox="1">
            <a:spLocks noGrp="1"/>
          </p:cNvSpPr>
          <p:nvPr>
            <p:ph type="ctrTitle"/>
          </p:nvPr>
        </p:nvSpPr>
        <p:spPr>
          <a:xfrm>
            <a:off x="1231393" y="157656"/>
            <a:ext cx="6676695" cy="156078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>
                <a:solidFill>
                  <a:schemeClr val="tx1"/>
                </a:solidFill>
                <a:latin typeface="Lalezar" panose="00000500000000000000" pitchFamily="50" charset="-78"/>
                <a:cs typeface="Lalezar" panose="00000500000000000000" pitchFamily="50" charset="-78"/>
              </a:rPr>
              <a:t>الوحدة الخامسة (</a:t>
            </a:r>
            <a:r>
              <a:rPr lang="ar-SA" dirty="0">
                <a:solidFill>
                  <a:srgbClr val="C00000"/>
                </a:solidFill>
                <a:latin typeface="Lalezar" panose="00000500000000000000" pitchFamily="50" charset="-78"/>
                <a:cs typeface="Lalezar" panose="00000500000000000000" pitchFamily="50" charset="-78"/>
              </a:rPr>
              <a:t>الوراثة</a:t>
            </a:r>
            <a:r>
              <a:rPr lang="ar-SA" dirty="0">
                <a:solidFill>
                  <a:schemeClr val="tx1"/>
                </a:solidFill>
                <a:latin typeface="Lalezar" panose="00000500000000000000" pitchFamily="50" charset="-78"/>
                <a:cs typeface="Lalezar" panose="00000500000000000000" pitchFamily="50" charset="-78"/>
              </a:rPr>
              <a:t>) </a:t>
            </a:r>
            <a:br>
              <a:rPr lang="ar-SA" dirty="0">
                <a:solidFill>
                  <a:schemeClr val="tx1"/>
                </a:solidFill>
                <a:latin typeface="Lalezar" panose="00000500000000000000" pitchFamily="50" charset="-78"/>
                <a:cs typeface="Lalezar" panose="00000500000000000000" pitchFamily="50" charset="-78"/>
              </a:rPr>
            </a:br>
            <a:endParaRPr dirty="0">
              <a:solidFill>
                <a:schemeClr val="tx1"/>
              </a:solidFill>
              <a:latin typeface="Lalezar" panose="00000500000000000000" pitchFamily="50" charset="-78"/>
              <a:cs typeface="Lalezar" panose="00000500000000000000" pitchFamily="50" charset="-78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6B3B189C-ACE9-41A0-A7B3-58A823C3F6EC}"/>
              </a:ext>
            </a:extLst>
          </p:cNvPr>
          <p:cNvSpPr txBox="1"/>
          <p:nvPr/>
        </p:nvSpPr>
        <p:spPr>
          <a:xfrm>
            <a:off x="2729405" y="4374059"/>
            <a:ext cx="45759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4400" dirty="0">
                <a:solidFill>
                  <a:schemeClr val="tx1"/>
                </a:solidFill>
                <a:latin typeface="Lalezar" panose="00000500000000000000" pitchFamily="50" charset="-78"/>
                <a:cs typeface="Lalezar" panose="00000500000000000000" pitchFamily="50" charset="-78"/>
              </a:rPr>
              <a:t>5-1 الكروموسومات</a:t>
            </a:r>
            <a:endParaRPr lang="ar-SA" sz="4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F6C278DC-ABE3-43A1-986F-06ADC554F21C}"/>
              </a:ext>
            </a:extLst>
          </p:cNvPr>
          <p:cNvGrpSpPr/>
          <p:nvPr/>
        </p:nvGrpSpPr>
        <p:grpSpPr>
          <a:xfrm>
            <a:off x="7544363" y="2970483"/>
            <a:ext cx="6630526" cy="748862"/>
            <a:chOff x="1229710" y="2197319"/>
            <a:chExt cx="6630526" cy="748862"/>
          </a:xfrm>
        </p:grpSpPr>
        <p:grpSp>
          <p:nvGrpSpPr>
            <p:cNvPr id="30" name="مجموعة 29">
              <a:extLst>
                <a:ext uri="{FF2B5EF4-FFF2-40B4-BE49-F238E27FC236}">
                  <a16:creationId xmlns:a16="http://schemas.microsoft.com/office/drawing/2014/main" id="{0C47D0A8-03BD-4B80-945B-41DBE0F9D287}"/>
                </a:ext>
              </a:extLst>
            </p:cNvPr>
            <p:cNvGrpSpPr/>
            <p:nvPr/>
          </p:nvGrpSpPr>
          <p:grpSpPr>
            <a:xfrm>
              <a:off x="1229710" y="2197319"/>
              <a:ext cx="6448096" cy="748862"/>
              <a:chOff x="7474548" y="1736178"/>
              <a:chExt cx="6448096" cy="748862"/>
            </a:xfrm>
          </p:grpSpPr>
          <p:sp>
            <p:nvSpPr>
              <p:cNvPr id="32" name="مستطيل: زوايا علوية مستديرة 31">
                <a:extLst>
                  <a:ext uri="{FF2B5EF4-FFF2-40B4-BE49-F238E27FC236}">
                    <a16:creationId xmlns:a16="http://schemas.microsoft.com/office/drawing/2014/main" id="{3472CBAE-1346-4AC5-BAD2-DBDE3034CC8C}"/>
                  </a:ext>
                </a:extLst>
              </p:cNvPr>
              <p:cNvSpPr/>
              <p:nvPr/>
            </p:nvSpPr>
            <p:spPr>
              <a:xfrm rot="16200000">
                <a:off x="10324165" y="-1113439"/>
                <a:ext cx="748862" cy="6448096"/>
              </a:xfrm>
              <a:prstGeom prst="round2SameRect">
                <a:avLst/>
              </a:prstGeom>
              <a:solidFill>
                <a:srgbClr val="DFE2DB"/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sp>
            <p:nvSpPr>
              <p:cNvPr id="33" name="مستطيل: زوايا علوية مستديرة 32">
                <a:extLst>
                  <a:ext uri="{FF2B5EF4-FFF2-40B4-BE49-F238E27FC236}">
                    <a16:creationId xmlns:a16="http://schemas.microsoft.com/office/drawing/2014/main" id="{5B557A5E-F516-4941-8C24-3031864B520A}"/>
                  </a:ext>
                </a:extLst>
              </p:cNvPr>
              <p:cNvSpPr/>
              <p:nvPr/>
            </p:nvSpPr>
            <p:spPr>
              <a:xfrm rot="16200000">
                <a:off x="7357151" y="1882007"/>
                <a:ext cx="732535" cy="473530"/>
              </a:xfrm>
              <a:prstGeom prst="round2SameRect">
                <a:avLst/>
              </a:prstGeom>
              <a:solidFill>
                <a:srgbClr val="94B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</p:grpSp>
        <p:sp>
          <p:nvSpPr>
            <p:cNvPr id="31" name="مربع نص 30">
              <a:extLst>
                <a:ext uri="{FF2B5EF4-FFF2-40B4-BE49-F238E27FC236}">
                  <a16:creationId xmlns:a16="http://schemas.microsoft.com/office/drawing/2014/main" id="{130E030B-A3BA-4A43-92C4-F1BD9672ED4B}"/>
                </a:ext>
              </a:extLst>
            </p:cNvPr>
            <p:cNvSpPr txBox="1"/>
            <p:nvPr/>
          </p:nvSpPr>
          <p:spPr>
            <a:xfrm>
              <a:off x="2096250" y="2277775"/>
              <a:ext cx="5763986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SA" sz="1800" dirty="0">
                  <a:solidFill>
                    <a:srgbClr val="000000"/>
                  </a:solidFill>
                  <a:effectLst/>
                  <a:ea typeface="MS PGothic" panose="020B0600070205080204" pitchFamily="34" charset="-128"/>
                  <a:cs typeface="Calibri" panose="020F0502020204030204" pitchFamily="34" charset="0"/>
                </a:rPr>
                <a:t>يعرّف  </a:t>
              </a:r>
              <a:r>
                <a:rPr lang="ar-SA" sz="1800" i="1" dirty="0">
                  <a:solidFill>
                    <a:srgbClr val="000000"/>
                  </a:solidFill>
                  <a:effectLst/>
                  <a:ea typeface="MS PGothic" panose="020B0600070205080204" pitchFamily="34" charset="-128"/>
                  <a:cs typeface="Calibri" panose="020F0502020204030204" pitchFamily="34" charset="0"/>
                </a:rPr>
                <a:t>الكروموسوم</a:t>
              </a:r>
              <a:r>
                <a:rPr lang="ar-SA" sz="1800" dirty="0">
                  <a:solidFill>
                    <a:srgbClr val="000000"/>
                  </a:solidFill>
                  <a:effectLst/>
                  <a:ea typeface="MS PGothic" panose="020B0600070205080204" pitchFamily="34" charset="-128"/>
                  <a:cs typeface="Calibri" panose="020F0502020204030204" pitchFamily="34" charset="0"/>
                </a:rPr>
                <a:t> بأنّه تركيب خيطيّ من 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MS PGothic" panose="020B0600070205080204" pitchFamily="34" charset="-128"/>
                </a:rPr>
                <a:t>DNA</a:t>
              </a:r>
              <a:r>
                <a:rPr lang="ar-SA" sz="18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MS PGothic" panose="020B0600070205080204" pitchFamily="34" charset="-128"/>
                </a:rPr>
                <a:t> يحمل </a:t>
              </a:r>
            </a:p>
            <a:p>
              <a:pPr algn="ctr" rtl="1"/>
              <a:r>
                <a:rPr lang="ar-SA" sz="18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MS PGothic" panose="020B0600070205080204" pitchFamily="34" charset="-128"/>
                </a:rPr>
                <a:t>المعلومات الوراثيّة على هيئة جينات</a:t>
              </a:r>
              <a:r>
                <a:rPr lang="ar-SA" sz="1800" dirty="0">
                  <a:solidFill>
                    <a:srgbClr val="000000"/>
                  </a:solidFill>
                  <a:effectLst/>
                  <a:ea typeface="MS PGothic" panose="020B0600070205080204" pitchFamily="34" charset="-128"/>
                  <a:cs typeface="Calibri" panose="020F0502020204030204" pitchFamily="34" charset="0"/>
                </a:rPr>
                <a:t>.</a:t>
              </a:r>
              <a:endParaRPr lang="ar-SA" sz="1600" dirty="0"/>
            </a:p>
          </p:txBody>
        </p:sp>
      </p:grp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F5B99133-F749-4FC0-9FE7-F371C0B69424}"/>
              </a:ext>
            </a:extLst>
          </p:cNvPr>
          <p:cNvGrpSpPr/>
          <p:nvPr/>
        </p:nvGrpSpPr>
        <p:grpSpPr>
          <a:xfrm>
            <a:off x="7561255" y="1955729"/>
            <a:ext cx="6547333" cy="748862"/>
            <a:chOff x="1229710" y="2197319"/>
            <a:chExt cx="6547333" cy="748862"/>
          </a:xfrm>
        </p:grpSpPr>
        <p:grpSp>
          <p:nvGrpSpPr>
            <p:cNvPr id="14" name="مجموعة 13">
              <a:extLst>
                <a:ext uri="{FF2B5EF4-FFF2-40B4-BE49-F238E27FC236}">
                  <a16:creationId xmlns:a16="http://schemas.microsoft.com/office/drawing/2014/main" id="{D77A3BEE-517D-449B-9D78-7A3229F7D977}"/>
                </a:ext>
              </a:extLst>
            </p:cNvPr>
            <p:cNvGrpSpPr/>
            <p:nvPr/>
          </p:nvGrpSpPr>
          <p:grpSpPr>
            <a:xfrm>
              <a:off x="1229710" y="2197319"/>
              <a:ext cx="6448096" cy="748862"/>
              <a:chOff x="7474548" y="1736178"/>
              <a:chExt cx="6448096" cy="748862"/>
            </a:xfrm>
          </p:grpSpPr>
          <p:sp>
            <p:nvSpPr>
              <p:cNvPr id="12" name="مستطيل: زوايا علوية مستديرة 11">
                <a:extLst>
                  <a:ext uri="{FF2B5EF4-FFF2-40B4-BE49-F238E27FC236}">
                    <a16:creationId xmlns:a16="http://schemas.microsoft.com/office/drawing/2014/main" id="{D3268658-AC4E-4AD9-8996-55E3FB581C40}"/>
                  </a:ext>
                </a:extLst>
              </p:cNvPr>
              <p:cNvSpPr/>
              <p:nvPr/>
            </p:nvSpPr>
            <p:spPr>
              <a:xfrm rot="16200000">
                <a:off x="10324165" y="-1113439"/>
                <a:ext cx="748862" cy="6448096"/>
              </a:xfrm>
              <a:prstGeom prst="round2SameRect">
                <a:avLst/>
              </a:prstGeom>
              <a:solidFill>
                <a:srgbClr val="DFE2DB"/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sp>
            <p:nvSpPr>
              <p:cNvPr id="13" name="مستطيل: زوايا علوية مستديرة 12">
                <a:extLst>
                  <a:ext uri="{FF2B5EF4-FFF2-40B4-BE49-F238E27FC236}">
                    <a16:creationId xmlns:a16="http://schemas.microsoft.com/office/drawing/2014/main" id="{72A4712F-0805-4C3C-B3C2-34C43B710F23}"/>
                  </a:ext>
                </a:extLst>
              </p:cNvPr>
              <p:cNvSpPr/>
              <p:nvPr/>
            </p:nvSpPr>
            <p:spPr>
              <a:xfrm rot="16200000">
                <a:off x="7357151" y="1882007"/>
                <a:ext cx="732535" cy="473530"/>
              </a:xfrm>
              <a:prstGeom prst="round2SameRect">
                <a:avLst/>
              </a:prstGeom>
              <a:solidFill>
                <a:srgbClr val="94B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</p:grpSp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id="{2BFD8D39-7FA1-407B-9963-7EAA1FBD6242}"/>
                </a:ext>
              </a:extLst>
            </p:cNvPr>
            <p:cNvSpPr txBox="1"/>
            <p:nvPr/>
          </p:nvSpPr>
          <p:spPr>
            <a:xfrm>
              <a:off x="2013057" y="2371695"/>
              <a:ext cx="5763986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000" dirty="0">
                  <a:solidFill>
                    <a:srgbClr val="000000"/>
                  </a:solidFill>
                  <a:effectLst/>
                  <a:ea typeface="MS PGothic" panose="020B0600070205080204" pitchFamily="34" charset="-128"/>
                  <a:cs typeface="Calibri" panose="020F0502020204030204" pitchFamily="34" charset="0"/>
                </a:rPr>
                <a:t>يُعرّف </a:t>
              </a:r>
              <a:r>
                <a:rPr lang="ar-SA" sz="2000" i="1" dirty="0">
                  <a:solidFill>
                    <a:srgbClr val="000000"/>
                  </a:solidFill>
                  <a:effectLst/>
                  <a:ea typeface="MS PGothic" panose="020B0600070205080204" pitchFamily="34" charset="-128"/>
                  <a:cs typeface="Calibri" panose="020F0502020204030204" pitchFamily="34" charset="0"/>
                </a:rPr>
                <a:t>الوراثة</a:t>
              </a:r>
              <a:r>
                <a:rPr lang="ar-SA" sz="2000" dirty="0">
                  <a:solidFill>
                    <a:srgbClr val="000000"/>
                  </a:solidFill>
                  <a:effectLst/>
                  <a:ea typeface="MS PGothic" panose="020B0600070205080204" pitchFamily="34" charset="-128"/>
                  <a:cs typeface="Calibri" panose="020F0502020204030204" pitchFamily="34" charset="0"/>
                </a:rPr>
                <a:t> بأنّها نقل المعلومات الوراثيّة من جيل إلى آخر.</a:t>
              </a:r>
              <a:endParaRPr lang="ar-SA" sz="1600" dirty="0"/>
            </a:p>
          </p:txBody>
        </p:sp>
      </p:grp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0ED31971-BA71-40F4-A2D8-05D68F802152}"/>
              </a:ext>
            </a:extLst>
          </p:cNvPr>
          <p:cNvGrpSpPr/>
          <p:nvPr/>
        </p:nvGrpSpPr>
        <p:grpSpPr>
          <a:xfrm>
            <a:off x="7677806" y="1886006"/>
            <a:ext cx="1466194" cy="914400"/>
            <a:chOff x="7677806" y="567559"/>
            <a:chExt cx="1466194" cy="914400"/>
          </a:xfrm>
        </p:grpSpPr>
        <p:grpSp>
          <p:nvGrpSpPr>
            <p:cNvPr id="11" name="مجموعة 10">
              <a:extLst>
                <a:ext uri="{FF2B5EF4-FFF2-40B4-BE49-F238E27FC236}">
                  <a16:creationId xmlns:a16="http://schemas.microsoft.com/office/drawing/2014/main" id="{909142E9-A203-4FEB-ABCF-51651F327818}"/>
                </a:ext>
              </a:extLst>
            </p:cNvPr>
            <p:cNvGrpSpPr/>
            <p:nvPr/>
          </p:nvGrpSpPr>
          <p:grpSpPr>
            <a:xfrm>
              <a:off x="7677806" y="567559"/>
              <a:ext cx="1466194" cy="914400"/>
              <a:chOff x="7677806" y="567559"/>
              <a:chExt cx="1466194" cy="914400"/>
            </a:xfr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grpSpPr>
          <p:sp>
            <p:nvSpPr>
              <p:cNvPr id="8" name="شكل حر: شكل 7">
                <a:extLst>
                  <a:ext uri="{FF2B5EF4-FFF2-40B4-BE49-F238E27FC236}">
                    <a16:creationId xmlns:a16="http://schemas.microsoft.com/office/drawing/2014/main" id="{A7B1EC25-1592-4E18-B80F-ACE0AC2CB3CC}"/>
                  </a:ext>
                </a:extLst>
              </p:cNvPr>
              <p:cNvSpPr/>
              <p:nvPr/>
            </p:nvSpPr>
            <p:spPr>
              <a:xfrm rot="16200000" flipV="1">
                <a:off x="7953703" y="291662"/>
                <a:ext cx="914400" cy="1466194"/>
              </a:xfrm>
              <a:custGeom>
                <a:avLst/>
                <a:gdLst>
                  <a:gd name="connsiteX0" fmla="*/ 914400 w 914400"/>
                  <a:gd name="connsiteY0" fmla="*/ 1466194 h 1466194"/>
                  <a:gd name="connsiteX1" fmla="*/ 914400 w 914400"/>
                  <a:gd name="connsiteY1" fmla="*/ 152403 h 1466194"/>
                  <a:gd name="connsiteX2" fmla="*/ 761997 w 914400"/>
                  <a:gd name="connsiteY2" fmla="*/ 0 h 1466194"/>
                  <a:gd name="connsiteX3" fmla="*/ 152403 w 914400"/>
                  <a:gd name="connsiteY3" fmla="*/ 0 h 1466194"/>
                  <a:gd name="connsiteX4" fmla="*/ 0 w 914400"/>
                  <a:gd name="connsiteY4" fmla="*/ 152403 h 1466194"/>
                  <a:gd name="connsiteX5" fmla="*/ 0 w 914400"/>
                  <a:gd name="connsiteY5" fmla="*/ 1466194 h 1466194"/>
                  <a:gd name="connsiteX6" fmla="*/ 252248 w 914400"/>
                  <a:gd name="connsiteY6" fmla="*/ 1466194 h 1466194"/>
                  <a:gd name="connsiteX7" fmla="*/ 465083 w 914400"/>
                  <a:gd name="connsiteY7" fmla="*/ 1273067 h 1466194"/>
                  <a:gd name="connsiteX8" fmla="*/ 677918 w 914400"/>
                  <a:gd name="connsiteY8" fmla="*/ 1466194 h 1466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14400" h="1466194">
                    <a:moveTo>
                      <a:pt x="914400" y="1466194"/>
                    </a:moveTo>
                    <a:lnTo>
                      <a:pt x="914400" y="152403"/>
                    </a:lnTo>
                    <a:cubicBezTo>
                      <a:pt x="914400" y="68233"/>
                      <a:pt x="846167" y="0"/>
                      <a:pt x="761997" y="0"/>
                    </a:cubicBezTo>
                    <a:lnTo>
                      <a:pt x="152403" y="0"/>
                    </a:lnTo>
                    <a:cubicBezTo>
                      <a:pt x="68233" y="0"/>
                      <a:pt x="0" y="68233"/>
                      <a:pt x="0" y="152403"/>
                    </a:cubicBezTo>
                    <a:lnTo>
                      <a:pt x="0" y="1466194"/>
                    </a:lnTo>
                    <a:lnTo>
                      <a:pt x="252248" y="1466194"/>
                    </a:lnTo>
                    <a:cubicBezTo>
                      <a:pt x="252248" y="1359533"/>
                      <a:pt x="347537" y="1273067"/>
                      <a:pt x="465083" y="1273067"/>
                    </a:cubicBezTo>
                    <a:cubicBezTo>
                      <a:pt x="582629" y="1273067"/>
                      <a:pt x="677918" y="1359533"/>
                      <a:pt x="677918" y="1466194"/>
                    </a:cubicBez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/>
              </a:p>
            </p:txBody>
          </p:sp>
          <p:sp>
            <p:nvSpPr>
              <p:cNvPr id="10" name="شكل حر: شكل 9">
                <a:extLst>
                  <a:ext uri="{FF2B5EF4-FFF2-40B4-BE49-F238E27FC236}">
                    <a16:creationId xmlns:a16="http://schemas.microsoft.com/office/drawing/2014/main" id="{531497FD-8DEA-4667-8926-4156BA81B9FB}"/>
                  </a:ext>
                </a:extLst>
              </p:cNvPr>
              <p:cNvSpPr/>
              <p:nvPr/>
            </p:nvSpPr>
            <p:spPr>
              <a:xfrm rot="16200000" flipV="1">
                <a:off x="8008882" y="319252"/>
                <a:ext cx="748862" cy="1411014"/>
              </a:xfrm>
              <a:custGeom>
                <a:avLst/>
                <a:gdLst>
                  <a:gd name="connsiteX0" fmla="*/ 748862 w 748862"/>
                  <a:gd name="connsiteY0" fmla="*/ 1411014 h 1411014"/>
                  <a:gd name="connsiteX1" fmla="*/ 748862 w 748862"/>
                  <a:gd name="connsiteY1" fmla="*/ 124813 h 1411014"/>
                  <a:gd name="connsiteX2" fmla="*/ 624049 w 748862"/>
                  <a:gd name="connsiteY2" fmla="*/ 0 h 1411014"/>
                  <a:gd name="connsiteX3" fmla="*/ 124813 w 748862"/>
                  <a:gd name="connsiteY3" fmla="*/ 0 h 1411014"/>
                  <a:gd name="connsiteX4" fmla="*/ 0 w 748862"/>
                  <a:gd name="connsiteY4" fmla="*/ 124813 h 1411014"/>
                  <a:gd name="connsiteX5" fmla="*/ 0 w 748862"/>
                  <a:gd name="connsiteY5" fmla="*/ 1411014 h 1411014"/>
                  <a:gd name="connsiteX6" fmla="*/ 161596 w 748862"/>
                  <a:gd name="connsiteY6" fmla="*/ 1411014 h 1411014"/>
                  <a:gd name="connsiteX7" fmla="*/ 374431 w 748862"/>
                  <a:gd name="connsiteY7" fmla="*/ 1217887 h 1411014"/>
                  <a:gd name="connsiteX8" fmla="*/ 587266 w 748862"/>
                  <a:gd name="connsiteY8" fmla="*/ 1411014 h 1411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48862" h="1411014">
                    <a:moveTo>
                      <a:pt x="748862" y="1411014"/>
                    </a:moveTo>
                    <a:lnTo>
                      <a:pt x="748862" y="124813"/>
                    </a:lnTo>
                    <a:cubicBezTo>
                      <a:pt x="748862" y="55881"/>
                      <a:pt x="692981" y="0"/>
                      <a:pt x="624049" y="0"/>
                    </a:cubicBezTo>
                    <a:lnTo>
                      <a:pt x="124813" y="0"/>
                    </a:lnTo>
                    <a:cubicBezTo>
                      <a:pt x="55881" y="0"/>
                      <a:pt x="0" y="55881"/>
                      <a:pt x="0" y="124813"/>
                    </a:cubicBezTo>
                    <a:lnTo>
                      <a:pt x="0" y="1411014"/>
                    </a:lnTo>
                    <a:lnTo>
                      <a:pt x="161596" y="1411014"/>
                    </a:lnTo>
                    <a:cubicBezTo>
                      <a:pt x="161596" y="1304353"/>
                      <a:pt x="256885" y="1217887"/>
                      <a:pt x="374431" y="1217887"/>
                    </a:cubicBezTo>
                    <a:cubicBezTo>
                      <a:pt x="491977" y="1217887"/>
                      <a:pt x="587266" y="1304353"/>
                      <a:pt x="587266" y="1411014"/>
                    </a:cubicBezTo>
                    <a:close/>
                  </a:path>
                </a:pathLst>
              </a:custGeom>
              <a:solidFill>
                <a:srgbClr val="D9BC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 dirty="0"/>
              </a:p>
            </p:txBody>
          </p:sp>
        </p:grpSp>
        <p:sp>
          <p:nvSpPr>
            <p:cNvPr id="17" name="مربع نص 16">
              <a:extLst>
                <a:ext uri="{FF2B5EF4-FFF2-40B4-BE49-F238E27FC236}">
                  <a16:creationId xmlns:a16="http://schemas.microsoft.com/office/drawing/2014/main" id="{D0176CA2-31AF-4023-B17B-5053B2E55F1A}"/>
                </a:ext>
              </a:extLst>
            </p:cNvPr>
            <p:cNvSpPr txBox="1"/>
            <p:nvPr/>
          </p:nvSpPr>
          <p:spPr>
            <a:xfrm>
              <a:off x="8111358" y="840092"/>
              <a:ext cx="1032642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1800" dirty="0"/>
                <a:t>8-1</a:t>
              </a:r>
            </a:p>
          </p:txBody>
        </p:sp>
      </p:grpSp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F04394EE-B0E1-4332-8389-06152200032F}"/>
              </a:ext>
            </a:extLst>
          </p:cNvPr>
          <p:cNvGrpSpPr/>
          <p:nvPr/>
        </p:nvGrpSpPr>
        <p:grpSpPr>
          <a:xfrm>
            <a:off x="7677806" y="2875001"/>
            <a:ext cx="1466194" cy="914400"/>
            <a:chOff x="7677806" y="567559"/>
            <a:chExt cx="1466194" cy="914400"/>
          </a:xfrm>
        </p:grpSpPr>
        <p:grpSp>
          <p:nvGrpSpPr>
            <p:cNvPr id="25" name="مجموعة 24">
              <a:extLst>
                <a:ext uri="{FF2B5EF4-FFF2-40B4-BE49-F238E27FC236}">
                  <a16:creationId xmlns:a16="http://schemas.microsoft.com/office/drawing/2014/main" id="{EBD54E15-A6B7-469F-A449-ADBDB141B513}"/>
                </a:ext>
              </a:extLst>
            </p:cNvPr>
            <p:cNvGrpSpPr/>
            <p:nvPr/>
          </p:nvGrpSpPr>
          <p:grpSpPr>
            <a:xfrm>
              <a:off x="7677806" y="567559"/>
              <a:ext cx="1466194" cy="914400"/>
              <a:chOff x="7677806" y="567559"/>
              <a:chExt cx="1466194" cy="914400"/>
            </a:xfr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grpSpPr>
          <p:sp>
            <p:nvSpPr>
              <p:cNvPr id="27" name="شكل حر: شكل 26">
                <a:extLst>
                  <a:ext uri="{FF2B5EF4-FFF2-40B4-BE49-F238E27FC236}">
                    <a16:creationId xmlns:a16="http://schemas.microsoft.com/office/drawing/2014/main" id="{C756C016-B73E-400B-8F67-E0653E732342}"/>
                  </a:ext>
                </a:extLst>
              </p:cNvPr>
              <p:cNvSpPr/>
              <p:nvPr/>
            </p:nvSpPr>
            <p:spPr>
              <a:xfrm rot="16200000" flipV="1">
                <a:off x="7953703" y="291662"/>
                <a:ext cx="914400" cy="1466194"/>
              </a:xfrm>
              <a:custGeom>
                <a:avLst/>
                <a:gdLst>
                  <a:gd name="connsiteX0" fmla="*/ 914400 w 914400"/>
                  <a:gd name="connsiteY0" fmla="*/ 1466194 h 1466194"/>
                  <a:gd name="connsiteX1" fmla="*/ 914400 w 914400"/>
                  <a:gd name="connsiteY1" fmla="*/ 152403 h 1466194"/>
                  <a:gd name="connsiteX2" fmla="*/ 761997 w 914400"/>
                  <a:gd name="connsiteY2" fmla="*/ 0 h 1466194"/>
                  <a:gd name="connsiteX3" fmla="*/ 152403 w 914400"/>
                  <a:gd name="connsiteY3" fmla="*/ 0 h 1466194"/>
                  <a:gd name="connsiteX4" fmla="*/ 0 w 914400"/>
                  <a:gd name="connsiteY4" fmla="*/ 152403 h 1466194"/>
                  <a:gd name="connsiteX5" fmla="*/ 0 w 914400"/>
                  <a:gd name="connsiteY5" fmla="*/ 1466194 h 1466194"/>
                  <a:gd name="connsiteX6" fmla="*/ 252248 w 914400"/>
                  <a:gd name="connsiteY6" fmla="*/ 1466194 h 1466194"/>
                  <a:gd name="connsiteX7" fmla="*/ 465083 w 914400"/>
                  <a:gd name="connsiteY7" fmla="*/ 1273067 h 1466194"/>
                  <a:gd name="connsiteX8" fmla="*/ 677918 w 914400"/>
                  <a:gd name="connsiteY8" fmla="*/ 1466194 h 1466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14400" h="1466194">
                    <a:moveTo>
                      <a:pt x="914400" y="1466194"/>
                    </a:moveTo>
                    <a:lnTo>
                      <a:pt x="914400" y="152403"/>
                    </a:lnTo>
                    <a:cubicBezTo>
                      <a:pt x="914400" y="68233"/>
                      <a:pt x="846167" y="0"/>
                      <a:pt x="761997" y="0"/>
                    </a:cubicBezTo>
                    <a:lnTo>
                      <a:pt x="152403" y="0"/>
                    </a:lnTo>
                    <a:cubicBezTo>
                      <a:pt x="68233" y="0"/>
                      <a:pt x="0" y="68233"/>
                      <a:pt x="0" y="152403"/>
                    </a:cubicBezTo>
                    <a:lnTo>
                      <a:pt x="0" y="1466194"/>
                    </a:lnTo>
                    <a:lnTo>
                      <a:pt x="252248" y="1466194"/>
                    </a:lnTo>
                    <a:cubicBezTo>
                      <a:pt x="252248" y="1359533"/>
                      <a:pt x="347537" y="1273067"/>
                      <a:pt x="465083" y="1273067"/>
                    </a:cubicBezTo>
                    <a:cubicBezTo>
                      <a:pt x="582629" y="1273067"/>
                      <a:pt x="677918" y="1359533"/>
                      <a:pt x="677918" y="1466194"/>
                    </a:cubicBez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/>
              </a:p>
            </p:txBody>
          </p:sp>
          <p:sp>
            <p:nvSpPr>
              <p:cNvPr id="28" name="شكل حر: شكل 27">
                <a:extLst>
                  <a:ext uri="{FF2B5EF4-FFF2-40B4-BE49-F238E27FC236}">
                    <a16:creationId xmlns:a16="http://schemas.microsoft.com/office/drawing/2014/main" id="{34EEB937-2CD0-4396-B558-A23C8B507CDA}"/>
                  </a:ext>
                </a:extLst>
              </p:cNvPr>
              <p:cNvSpPr/>
              <p:nvPr/>
            </p:nvSpPr>
            <p:spPr>
              <a:xfrm rot="16200000" flipV="1">
                <a:off x="8008882" y="319252"/>
                <a:ext cx="748862" cy="1411014"/>
              </a:xfrm>
              <a:custGeom>
                <a:avLst/>
                <a:gdLst>
                  <a:gd name="connsiteX0" fmla="*/ 748862 w 748862"/>
                  <a:gd name="connsiteY0" fmla="*/ 1411014 h 1411014"/>
                  <a:gd name="connsiteX1" fmla="*/ 748862 w 748862"/>
                  <a:gd name="connsiteY1" fmla="*/ 124813 h 1411014"/>
                  <a:gd name="connsiteX2" fmla="*/ 624049 w 748862"/>
                  <a:gd name="connsiteY2" fmla="*/ 0 h 1411014"/>
                  <a:gd name="connsiteX3" fmla="*/ 124813 w 748862"/>
                  <a:gd name="connsiteY3" fmla="*/ 0 h 1411014"/>
                  <a:gd name="connsiteX4" fmla="*/ 0 w 748862"/>
                  <a:gd name="connsiteY4" fmla="*/ 124813 h 1411014"/>
                  <a:gd name="connsiteX5" fmla="*/ 0 w 748862"/>
                  <a:gd name="connsiteY5" fmla="*/ 1411014 h 1411014"/>
                  <a:gd name="connsiteX6" fmla="*/ 161596 w 748862"/>
                  <a:gd name="connsiteY6" fmla="*/ 1411014 h 1411014"/>
                  <a:gd name="connsiteX7" fmla="*/ 374431 w 748862"/>
                  <a:gd name="connsiteY7" fmla="*/ 1217887 h 1411014"/>
                  <a:gd name="connsiteX8" fmla="*/ 587266 w 748862"/>
                  <a:gd name="connsiteY8" fmla="*/ 1411014 h 1411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48862" h="1411014">
                    <a:moveTo>
                      <a:pt x="748862" y="1411014"/>
                    </a:moveTo>
                    <a:lnTo>
                      <a:pt x="748862" y="124813"/>
                    </a:lnTo>
                    <a:cubicBezTo>
                      <a:pt x="748862" y="55881"/>
                      <a:pt x="692981" y="0"/>
                      <a:pt x="624049" y="0"/>
                    </a:cubicBezTo>
                    <a:lnTo>
                      <a:pt x="124813" y="0"/>
                    </a:lnTo>
                    <a:cubicBezTo>
                      <a:pt x="55881" y="0"/>
                      <a:pt x="0" y="55881"/>
                      <a:pt x="0" y="124813"/>
                    </a:cubicBezTo>
                    <a:lnTo>
                      <a:pt x="0" y="1411014"/>
                    </a:lnTo>
                    <a:lnTo>
                      <a:pt x="161596" y="1411014"/>
                    </a:lnTo>
                    <a:cubicBezTo>
                      <a:pt x="161596" y="1304353"/>
                      <a:pt x="256885" y="1217887"/>
                      <a:pt x="374431" y="1217887"/>
                    </a:cubicBezTo>
                    <a:cubicBezTo>
                      <a:pt x="491977" y="1217887"/>
                      <a:pt x="587266" y="1304353"/>
                      <a:pt x="587266" y="1411014"/>
                    </a:cubicBezTo>
                    <a:close/>
                  </a:path>
                </a:pathLst>
              </a:custGeom>
              <a:solidFill>
                <a:srgbClr val="D9BC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 dirty="0"/>
              </a:p>
            </p:txBody>
          </p:sp>
        </p:grpSp>
        <p:sp>
          <p:nvSpPr>
            <p:cNvPr id="26" name="مربع نص 25">
              <a:extLst>
                <a:ext uri="{FF2B5EF4-FFF2-40B4-BE49-F238E27FC236}">
                  <a16:creationId xmlns:a16="http://schemas.microsoft.com/office/drawing/2014/main" id="{BDD29B00-61A1-4031-ACE9-833ABA15F9FD}"/>
                </a:ext>
              </a:extLst>
            </p:cNvPr>
            <p:cNvSpPr txBox="1"/>
            <p:nvPr/>
          </p:nvSpPr>
          <p:spPr>
            <a:xfrm>
              <a:off x="8111358" y="840092"/>
              <a:ext cx="1032642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1800" dirty="0"/>
                <a:t>8-2</a:t>
              </a:r>
            </a:p>
          </p:txBody>
        </p:sp>
      </p:grpSp>
      <p:grpSp>
        <p:nvGrpSpPr>
          <p:cNvPr id="34" name="مجموعة 33">
            <a:extLst>
              <a:ext uri="{FF2B5EF4-FFF2-40B4-BE49-F238E27FC236}">
                <a16:creationId xmlns:a16="http://schemas.microsoft.com/office/drawing/2014/main" id="{8E74064D-D80F-46C5-A293-C01A3EB08B09}"/>
              </a:ext>
            </a:extLst>
          </p:cNvPr>
          <p:cNvGrpSpPr/>
          <p:nvPr/>
        </p:nvGrpSpPr>
        <p:grpSpPr>
          <a:xfrm>
            <a:off x="7544363" y="3959371"/>
            <a:ext cx="6448096" cy="748862"/>
            <a:chOff x="1229710" y="2197319"/>
            <a:chExt cx="6448096" cy="748862"/>
          </a:xfrm>
        </p:grpSpPr>
        <p:grpSp>
          <p:nvGrpSpPr>
            <p:cNvPr id="35" name="مجموعة 34">
              <a:extLst>
                <a:ext uri="{FF2B5EF4-FFF2-40B4-BE49-F238E27FC236}">
                  <a16:creationId xmlns:a16="http://schemas.microsoft.com/office/drawing/2014/main" id="{C941F814-65CE-466B-B901-23A04FE20065}"/>
                </a:ext>
              </a:extLst>
            </p:cNvPr>
            <p:cNvGrpSpPr/>
            <p:nvPr/>
          </p:nvGrpSpPr>
          <p:grpSpPr>
            <a:xfrm>
              <a:off x="1229710" y="2197319"/>
              <a:ext cx="6448096" cy="748862"/>
              <a:chOff x="7474548" y="1736178"/>
              <a:chExt cx="6448096" cy="748862"/>
            </a:xfrm>
          </p:grpSpPr>
          <p:sp>
            <p:nvSpPr>
              <p:cNvPr id="37" name="مستطيل: زوايا علوية مستديرة 36">
                <a:extLst>
                  <a:ext uri="{FF2B5EF4-FFF2-40B4-BE49-F238E27FC236}">
                    <a16:creationId xmlns:a16="http://schemas.microsoft.com/office/drawing/2014/main" id="{306666CE-307C-4396-A431-56A0AE6B67FD}"/>
                  </a:ext>
                </a:extLst>
              </p:cNvPr>
              <p:cNvSpPr/>
              <p:nvPr/>
            </p:nvSpPr>
            <p:spPr>
              <a:xfrm rot="16200000">
                <a:off x="10324165" y="-1113439"/>
                <a:ext cx="748862" cy="6448096"/>
              </a:xfrm>
              <a:prstGeom prst="round2SameRect">
                <a:avLst/>
              </a:prstGeom>
              <a:solidFill>
                <a:srgbClr val="DFE2DB"/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sp>
            <p:nvSpPr>
              <p:cNvPr id="38" name="مستطيل: زوايا علوية مستديرة 37">
                <a:extLst>
                  <a:ext uri="{FF2B5EF4-FFF2-40B4-BE49-F238E27FC236}">
                    <a16:creationId xmlns:a16="http://schemas.microsoft.com/office/drawing/2014/main" id="{6D0CC4E3-29E6-40B0-A99A-7158BC6B8946}"/>
                  </a:ext>
                </a:extLst>
              </p:cNvPr>
              <p:cNvSpPr/>
              <p:nvPr/>
            </p:nvSpPr>
            <p:spPr>
              <a:xfrm rot="16200000">
                <a:off x="7357151" y="1882007"/>
                <a:ext cx="732535" cy="473530"/>
              </a:xfrm>
              <a:prstGeom prst="round2SameRect">
                <a:avLst/>
              </a:prstGeom>
              <a:solidFill>
                <a:srgbClr val="94B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</p:grpSp>
        <p:sp>
          <p:nvSpPr>
            <p:cNvPr id="36" name="مربع نص 35">
              <a:extLst>
                <a:ext uri="{FF2B5EF4-FFF2-40B4-BE49-F238E27FC236}">
                  <a16:creationId xmlns:a16="http://schemas.microsoft.com/office/drawing/2014/main" id="{87D2E328-5AF8-461B-9C20-8EAE13D1E418}"/>
                </a:ext>
              </a:extLst>
            </p:cNvPr>
            <p:cNvSpPr txBox="1"/>
            <p:nvPr/>
          </p:nvSpPr>
          <p:spPr>
            <a:xfrm>
              <a:off x="1559660" y="2341047"/>
              <a:ext cx="5763986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SA" sz="1800" dirty="0">
                  <a:solidFill>
                    <a:srgbClr val="000000"/>
                  </a:solidFill>
                  <a:effectLst/>
                  <a:ea typeface="MS PGothic" panose="020B0600070205080204" pitchFamily="34" charset="-128"/>
                  <a:cs typeface="Calibri" panose="020F0502020204030204" pitchFamily="34" charset="0"/>
                </a:rPr>
                <a:t>يعرّف </a:t>
              </a:r>
              <a:r>
                <a:rPr lang="ar-SA" sz="1800" i="1" dirty="0">
                  <a:solidFill>
                    <a:srgbClr val="000000"/>
                  </a:solidFill>
                  <a:effectLst/>
                  <a:ea typeface="MS PGothic" panose="020B0600070205080204" pitchFamily="34" charset="-128"/>
                  <a:cs typeface="Calibri" panose="020F0502020204030204" pitchFamily="34" charset="0"/>
                </a:rPr>
                <a:t>الجين</a:t>
              </a:r>
              <a:r>
                <a:rPr lang="ar-SA" sz="1800" dirty="0">
                  <a:solidFill>
                    <a:srgbClr val="000000"/>
                  </a:solidFill>
                  <a:effectLst/>
                  <a:ea typeface="MS PGothic" panose="020B0600070205080204" pitchFamily="34" charset="-128"/>
                  <a:cs typeface="Calibri" panose="020F0502020204030204" pitchFamily="34" charset="0"/>
                </a:rPr>
                <a:t> بأنّه جزء من 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MS PGothic" panose="020B0600070205080204" pitchFamily="34" charset="-128"/>
                </a:rPr>
                <a:t>DNA</a:t>
              </a:r>
              <a:r>
                <a:rPr lang="ar-SA" sz="18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MS PGothic" panose="020B0600070205080204" pitchFamily="34" charset="-128"/>
                </a:rPr>
                <a:t> يتضمّن معلومات لبناء أحد البروتينات</a:t>
              </a:r>
              <a:r>
                <a:rPr lang="ar-SA" sz="1800" dirty="0">
                  <a:solidFill>
                    <a:srgbClr val="000000"/>
                  </a:solidFill>
                  <a:effectLst/>
                  <a:ea typeface="MS PGothic" panose="020B0600070205080204" pitchFamily="34" charset="-128"/>
                  <a:cs typeface="Calibri" panose="020F0502020204030204" pitchFamily="34" charset="0"/>
                </a:rPr>
                <a:t>.</a:t>
              </a:r>
              <a:endParaRPr lang="ar-SA" sz="1600" dirty="0"/>
            </a:p>
          </p:txBody>
        </p:sp>
      </p:grpSp>
      <p:grpSp>
        <p:nvGrpSpPr>
          <p:cNvPr id="39" name="مجموعة 38">
            <a:extLst>
              <a:ext uri="{FF2B5EF4-FFF2-40B4-BE49-F238E27FC236}">
                <a16:creationId xmlns:a16="http://schemas.microsoft.com/office/drawing/2014/main" id="{12BEC8BB-789B-4296-BC81-3CCD6A62AE7E}"/>
              </a:ext>
            </a:extLst>
          </p:cNvPr>
          <p:cNvGrpSpPr/>
          <p:nvPr/>
        </p:nvGrpSpPr>
        <p:grpSpPr>
          <a:xfrm>
            <a:off x="7677806" y="3908524"/>
            <a:ext cx="1466194" cy="914400"/>
            <a:chOff x="7677806" y="567559"/>
            <a:chExt cx="1466194" cy="914400"/>
          </a:xfrm>
        </p:grpSpPr>
        <p:grpSp>
          <p:nvGrpSpPr>
            <p:cNvPr id="40" name="مجموعة 39">
              <a:extLst>
                <a:ext uri="{FF2B5EF4-FFF2-40B4-BE49-F238E27FC236}">
                  <a16:creationId xmlns:a16="http://schemas.microsoft.com/office/drawing/2014/main" id="{E8047C13-3D5E-4DEC-A047-61ED3AA0D0E2}"/>
                </a:ext>
              </a:extLst>
            </p:cNvPr>
            <p:cNvGrpSpPr/>
            <p:nvPr/>
          </p:nvGrpSpPr>
          <p:grpSpPr>
            <a:xfrm>
              <a:off x="7677806" y="567559"/>
              <a:ext cx="1466194" cy="914400"/>
              <a:chOff x="7677806" y="567559"/>
              <a:chExt cx="1466194" cy="914400"/>
            </a:xfr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grpSpPr>
          <p:sp>
            <p:nvSpPr>
              <p:cNvPr id="42" name="شكل حر: شكل 41">
                <a:extLst>
                  <a:ext uri="{FF2B5EF4-FFF2-40B4-BE49-F238E27FC236}">
                    <a16:creationId xmlns:a16="http://schemas.microsoft.com/office/drawing/2014/main" id="{E4CAFB48-03FA-45A3-A808-8E1B84FD11C0}"/>
                  </a:ext>
                </a:extLst>
              </p:cNvPr>
              <p:cNvSpPr/>
              <p:nvPr/>
            </p:nvSpPr>
            <p:spPr>
              <a:xfrm rot="16200000" flipV="1">
                <a:off x="7953703" y="291662"/>
                <a:ext cx="914400" cy="1466194"/>
              </a:xfrm>
              <a:custGeom>
                <a:avLst/>
                <a:gdLst>
                  <a:gd name="connsiteX0" fmla="*/ 914400 w 914400"/>
                  <a:gd name="connsiteY0" fmla="*/ 1466194 h 1466194"/>
                  <a:gd name="connsiteX1" fmla="*/ 914400 w 914400"/>
                  <a:gd name="connsiteY1" fmla="*/ 152403 h 1466194"/>
                  <a:gd name="connsiteX2" fmla="*/ 761997 w 914400"/>
                  <a:gd name="connsiteY2" fmla="*/ 0 h 1466194"/>
                  <a:gd name="connsiteX3" fmla="*/ 152403 w 914400"/>
                  <a:gd name="connsiteY3" fmla="*/ 0 h 1466194"/>
                  <a:gd name="connsiteX4" fmla="*/ 0 w 914400"/>
                  <a:gd name="connsiteY4" fmla="*/ 152403 h 1466194"/>
                  <a:gd name="connsiteX5" fmla="*/ 0 w 914400"/>
                  <a:gd name="connsiteY5" fmla="*/ 1466194 h 1466194"/>
                  <a:gd name="connsiteX6" fmla="*/ 252248 w 914400"/>
                  <a:gd name="connsiteY6" fmla="*/ 1466194 h 1466194"/>
                  <a:gd name="connsiteX7" fmla="*/ 465083 w 914400"/>
                  <a:gd name="connsiteY7" fmla="*/ 1273067 h 1466194"/>
                  <a:gd name="connsiteX8" fmla="*/ 677918 w 914400"/>
                  <a:gd name="connsiteY8" fmla="*/ 1466194 h 1466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14400" h="1466194">
                    <a:moveTo>
                      <a:pt x="914400" y="1466194"/>
                    </a:moveTo>
                    <a:lnTo>
                      <a:pt x="914400" y="152403"/>
                    </a:lnTo>
                    <a:cubicBezTo>
                      <a:pt x="914400" y="68233"/>
                      <a:pt x="846167" y="0"/>
                      <a:pt x="761997" y="0"/>
                    </a:cubicBezTo>
                    <a:lnTo>
                      <a:pt x="152403" y="0"/>
                    </a:lnTo>
                    <a:cubicBezTo>
                      <a:pt x="68233" y="0"/>
                      <a:pt x="0" y="68233"/>
                      <a:pt x="0" y="152403"/>
                    </a:cubicBezTo>
                    <a:lnTo>
                      <a:pt x="0" y="1466194"/>
                    </a:lnTo>
                    <a:lnTo>
                      <a:pt x="252248" y="1466194"/>
                    </a:lnTo>
                    <a:cubicBezTo>
                      <a:pt x="252248" y="1359533"/>
                      <a:pt x="347537" y="1273067"/>
                      <a:pt x="465083" y="1273067"/>
                    </a:cubicBezTo>
                    <a:cubicBezTo>
                      <a:pt x="582629" y="1273067"/>
                      <a:pt x="677918" y="1359533"/>
                      <a:pt x="677918" y="1466194"/>
                    </a:cubicBez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/>
              </a:p>
            </p:txBody>
          </p:sp>
          <p:sp>
            <p:nvSpPr>
              <p:cNvPr id="43" name="شكل حر: شكل 42">
                <a:extLst>
                  <a:ext uri="{FF2B5EF4-FFF2-40B4-BE49-F238E27FC236}">
                    <a16:creationId xmlns:a16="http://schemas.microsoft.com/office/drawing/2014/main" id="{75502AF2-BB9D-42E2-A690-4E4C5BD93BDC}"/>
                  </a:ext>
                </a:extLst>
              </p:cNvPr>
              <p:cNvSpPr/>
              <p:nvPr/>
            </p:nvSpPr>
            <p:spPr>
              <a:xfrm rot="16200000" flipV="1">
                <a:off x="8008882" y="319252"/>
                <a:ext cx="748862" cy="1411014"/>
              </a:xfrm>
              <a:custGeom>
                <a:avLst/>
                <a:gdLst>
                  <a:gd name="connsiteX0" fmla="*/ 748862 w 748862"/>
                  <a:gd name="connsiteY0" fmla="*/ 1411014 h 1411014"/>
                  <a:gd name="connsiteX1" fmla="*/ 748862 w 748862"/>
                  <a:gd name="connsiteY1" fmla="*/ 124813 h 1411014"/>
                  <a:gd name="connsiteX2" fmla="*/ 624049 w 748862"/>
                  <a:gd name="connsiteY2" fmla="*/ 0 h 1411014"/>
                  <a:gd name="connsiteX3" fmla="*/ 124813 w 748862"/>
                  <a:gd name="connsiteY3" fmla="*/ 0 h 1411014"/>
                  <a:gd name="connsiteX4" fmla="*/ 0 w 748862"/>
                  <a:gd name="connsiteY4" fmla="*/ 124813 h 1411014"/>
                  <a:gd name="connsiteX5" fmla="*/ 0 w 748862"/>
                  <a:gd name="connsiteY5" fmla="*/ 1411014 h 1411014"/>
                  <a:gd name="connsiteX6" fmla="*/ 161596 w 748862"/>
                  <a:gd name="connsiteY6" fmla="*/ 1411014 h 1411014"/>
                  <a:gd name="connsiteX7" fmla="*/ 374431 w 748862"/>
                  <a:gd name="connsiteY7" fmla="*/ 1217887 h 1411014"/>
                  <a:gd name="connsiteX8" fmla="*/ 587266 w 748862"/>
                  <a:gd name="connsiteY8" fmla="*/ 1411014 h 1411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48862" h="1411014">
                    <a:moveTo>
                      <a:pt x="748862" y="1411014"/>
                    </a:moveTo>
                    <a:lnTo>
                      <a:pt x="748862" y="124813"/>
                    </a:lnTo>
                    <a:cubicBezTo>
                      <a:pt x="748862" y="55881"/>
                      <a:pt x="692981" y="0"/>
                      <a:pt x="624049" y="0"/>
                    </a:cubicBezTo>
                    <a:lnTo>
                      <a:pt x="124813" y="0"/>
                    </a:lnTo>
                    <a:cubicBezTo>
                      <a:pt x="55881" y="0"/>
                      <a:pt x="0" y="55881"/>
                      <a:pt x="0" y="124813"/>
                    </a:cubicBezTo>
                    <a:lnTo>
                      <a:pt x="0" y="1411014"/>
                    </a:lnTo>
                    <a:lnTo>
                      <a:pt x="161596" y="1411014"/>
                    </a:lnTo>
                    <a:cubicBezTo>
                      <a:pt x="161596" y="1304353"/>
                      <a:pt x="256885" y="1217887"/>
                      <a:pt x="374431" y="1217887"/>
                    </a:cubicBezTo>
                    <a:cubicBezTo>
                      <a:pt x="491977" y="1217887"/>
                      <a:pt x="587266" y="1304353"/>
                      <a:pt x="587266" y="1411014"/>
                    </a:cubicBezTo>
                    <a:close/>
                  </a:path>
                </a:pathLst>
              </a:custGeom>
              <a:solidFill>
                <a:srgbClr val="D9BC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 dirty="0"/>
              </a:p>
            </p:txBody>
          </p:sp>
        </p:grpSp>
        <p:sp>
          <p:nvSpPr>
            <p:cNvPr id="41" name="مربع نص 40">
              <a:extLst>
                <a:ext uri="{FF2B5EF4-FFF2-40B4-BE49-F238E27FC236}">
                  <a16:creationId xmlns:a16="http://schemas.microsoft.com/office/drawing/2014/main" id="{BDFB3507-AFA4-4884-BA65-C45DE52D38BA}"/>
                </a:ext>
              </a:extLst>
            </p:cNvPr>
            <p:cNvSpPr txBox="1"/>
            <p:nvPr/>
          </p:nvSpPr>
          <p:spPr>
            <a:xfrm>
              <a:off x="8111358" y="840092"/>
              <a:ext cx="1032642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1800" dirty="0"/>
                <a:t>8-3</a:t>
              </a:r>
            </a:p>
          </p:txBody>
        </p:sp>
      </p:grpSp>
      <p:sp>
        <p:nvSpPr>
          <p:cNvPr id="65" name="مستطيل 64">
            <a:extLst>
              <a:ext uri="{FF2B5EF4-FFF2-40B4-BE49-F238E27FC236}">
                <a16:creationId xmlns:a16="http://schemas.microsoft.com/office/drawing/2014/main" id="{C7DA59CF-001B-4EE8-81E5-A4D491679AC6}"/>
              </a:ext>
            </a:extLst>
          </p:cNvPr>
          <p:cNvSpPr/>
          <p:nvPr/>
        </p:nvSpPr>
        <p:spPr>
          <a:xfrm>
            <a:off x="5039704" y="305286"/>
            <a:ext cx="3238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D9BCB8"/>
                </a:solidFill>
                <a:effectLst/>
              </a:rPr>
              <a:t>أهداف الدرس</a:t>
            </a:r>
          </a:p>
        </p:txBody>
      </p:sp>
    </p:spTree>
    <p:extLst>
      <p:ext uri="{BB962C8B-B14F-4D97-AF65-F5344CB8AC3E}">
        <p14:creationId xmlns:p14="http://schemas.microsoft.com/office/powerpoint/2010/main" val="2159298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58025E-6 L -0.63039 0.000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28" y="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35802E-6 L -0.63038 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28" y="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L -0.63038 0.0009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28" y="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F5B99133-F749-4FC0-9FE7-F371C0B69424}"/>
              </a:ext>
            </a:extLst>
          </p:cNvPr>
          <p:cNvGrpSpPr/>
          <p:nvPr/>
        </p:nvGrpSpPr>
        <p:grpSpPr>
          <a:xfrm>
            <a:off x="7557591" y="3324818"/>
            <a:ext cx="6448096" cy="748862"/>
            <a:chOff x="1229710" y="2197319"/>
            <a:chExt cx="6448096" cy="748862"/>
          </a:xfrm>
        </p:grpSpPr>
        <p:grpSp>
          <p:nvGrpSpPr>
            <p:cNvPr id="14" name="مجموعة 13">
              <a:extLst>
                <a:ext uri="{FF2B5EF4-FFF2-40B4-BE49-F238E27FC236}">
                  <a16:creationId xmlns:a16="http://schemas.microsoft.com/office/drawing/2014/main" id="{D77A3BEE-517D-449B-9D78-7A3229F7D977}"/>
                </a:ext>
              </a:extLst>
            </p:cNvPr>
            <p:cNvGrpSpPr/>
            <p:nvPr/>
          </p:nvGrpSpPr>
          <p:grpSpPr>
            <a:xfrm>
              <a:off x="1229710" y="2197319"/>
              <a:ext cx="6448096" cy="748862"/>
              <a:chOff x="7474548" y="1736178"/>
              <a:chExt cx="6448096" cy="748862"/>
            </a:xfrm>
          </p:grpSpPr>
          <p:sp>
            <p:nvSpPr>
              <p:cNvPr id="12" name="مستطيل: زوايا علوية مستديرة 11">
                <a:extLst>
                  <a:ext uri="{FF2B5EF4-FFF2-40B4-BE49-F238E27FC236}">
                    <a16:creationId xmlns:a16="http://schemas.microsoft.com/office/drawing/2014/main" id="{D3268658-AC4E-4AD9-8996-55E3FB581C40}"/>
                  </a:ext>
                </a:extLst>
              </p:cNvPr>
              <p:cNvSpPr/>
              <p:nvPr/>
            </p:nvSpPr>
            <p:spPr>
              <a:xfrm rot="16200000">
                <a:off x="10324165" y="-1113439"/>
                <a:ext cx="748862" cy="6448096"/>
              </a:xfrm>
              <a:prstGeom prst="round2SameRect">
                <a:avLst/>
              </a:prstGeom>
              <a:solidFill>
                <a:srgbClr val="DFE2DB"/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sp>
            <p:nvSpPr>
              <p:cNvPr id="13" name="مستطيل: زوايا علوية مستديرة 12">
                <a:extLst>
                  <a:ext uri="{FF2B5EF4-FFF2-40B4-BE49-F238E27FC236}">
                    <a16:creationId xmlns:a16="http://schemas.microsoft.com/office/drawing/2014/main" id="{72A4712F-0805-4C3C-B3C2-34C43B710F23}"/>
                  </a:ext>
                </a:extLst>
              </p:cNvPr>
              <p:cNvSpPr/>
              <p:nvPr/>
            </p:nvSpPr>
            <p:spPr>
              <a:xfrm rot="16200000">
                <a:off x="7357151" y="1882007"/>
                <a:ext cx="732535" cy="473530"/>
              </a:xfrm>
              <a:prstGeom prst="round2SameRect">
                <a:avLst/>
              </a:prstGeom>
              <a:solidFill>
                <a:srgbClr val="94B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</p:grpSp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id="{2BFD8D39-7FA1-407B-9963-7EAA1FBD6242}"/>
                </a:ext>
              </a:extLst>
            </p:cNvPr>
            <p:cNvSpPr txBox="1"/>
            <p:nvPr/>
          </p:nvSpPr>
          <p:spPr>
            <a:xfrm>
              <a:off x="2013057" y="2280944"/>
              <a:ext cx="5144774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1800" dirty="0">
                  <a:solidFill>
                    <a:srgbClr val="000000"/>
                  </a:solidFill>
                  <a:effectLst/>
                  <a:ea typeface="MS PGothic" panose="020B0600070205080204" pitchFamily="34" charset="-128"/>
                  <a:cs typeface="Calibri" panose="020F0502020204030204" pitchFamily="34" charset="0"/>
                </a:rPr>
                <a:t>يبين أنّ الكروموسومات في الخليّة ثنائيّة المجموعة </a:t>
              </a:r>
              <a:r>
                <a:rPr lang="ar-SA" sz="1800" dirty="0" err="1">
                  <a:solidFill>
                    <a:srgbClr val="000000"/>
                  </a:solidFill>
                  <a:effectLst/>
                  <a:ea typeface="MS PGothic" panose="020B0600070205080204" pitchFamily="34" charset="-128"/>
                  <a:cs typeface="Calibri" panose="020F0502020204030204" pitchFamily="34" charset="0"/>
                </a:rPr>
                <a:t>الكروموسومية</a:t>
              </a:r>
              <a:r>
                <a:rPr lang="ar-SA" sz="1800" dirty="0">
                  <a:solidFill>
                    <a:srgbClr val="000000"/>
                  </a:solidFill>
                  <a:effectLst/>
                  <a:ea typeface="MS PGothic" panose="020B0600070205080204" pitchFamily="34" charset="-128"/>
                  <a:cs typeface="Calibri" panose="020F0502020204030204" pitchFamily="34" charset="0"/>
                </a:rPr>
                <a:t> مرتّبة في أزواج، وأنّ الخليّة البشريّة منها تتضمّن 23 زوجًا.</a:t>
              </a:r>
              <a:endParaRPr lang="ar-SA" sz="1600" dirty="0"/>
            </a:p>
          </p:txBody>
        </p:sp>
      </p:grp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0ED31971-BA71-40F4-A2D8-05D68F802152}"/>
              </a:ext>
            </a:extLst>
          </p:cNvPr>
          <p:cNvGrpSpPr/>
          <p:nvPr/>
        </p:nvGrpSpPr>
        <p:grpSpPr>
          <a:xfrm>
            <a:off x="7676964" y="3273774"/>
            <a:ext cx="1466194" cy="914400"/>
            <a:chOff x="7677806" y="567559"/>
            <a:chExt cx="1466194" cy="914400"/>
          </a:xfrm>
        </p:grpSpPr>
        <p:grpSp>
          <p:nvGrpSpPr>
            <p:cNvPr id="11" name="مجموعة 10">
              <a:extLst>
                <a:ext uri="{FF2B5EF4-FFF2-40B4-BE49-F238E27FC236}">
                  <a16:creationId xmlns:a16="http://schemas.microsoft.com/office/drawing/2014/main" id="{909142E9-A203-4FEB-ABCF-51651F327818}"/>
                </a:ext>
              </a:extLst>
            </p:cNvPr>
            <p:cNvGrpSpPr/>
            <p:nvPr/>
          </p:nvGrpSpPr>
          <p:grpSpPr>
            <a:xfrm>
              <a:off x="7677806" y="567559"/>
              <a:ext cx="1466194" cy="914400"/>
              <a:chOff x="7677806" y="567559"/>
              <a:chExt cx="1466194" cy="914400"/>
            </a:xfr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grpSpPr>
          <p:sp>
            <p:nvSpPr>
              <p:cNvPr id="8" name="شكل حر: شكل 7">
                <a:extLst>
                  <a:ext uri="{FF2B5EF4-FFF2-40B4-BE49-F238E27FC236}">
                    <a16:creationId xmlns:a16="http://schemas.microsoft.com/office/drawing/2014/main" id="{A7B1EC25-1592-4E18-B80F-ACE0AC2CB3CC}"/>
                  </a:ext>
                </a:extLst>
              </p:cNvPr>
              <p:cNvSpPr/>
              <p:nvPr/>
            </p:nvSpPr>
            <p:spPr>
              <a:xfrm rot="16200000" flipV="1">
                <a:off x="7953703" y="291662"/>
                <a:ext cx="914400" cy="1466194"/>
              </a:xfrm>
              <a:custGeom>
                <a:avLst/>
                <a:gdLst>
                  <a:gd name="connsiteX0" fmla="*/ 914400 w 914400"/>
                  <a:gd name="connsiteY0" fmla="*/ 1466194 h 1466194"/>
                  <a:gd name="connsiteX1" fmla="*/ 914400 w 914400"/>
                  <a:gd name="connsiteY1" fmla="*/ 152403 h 1466194"/>
                  <a:gd name="connsiteX2" fmla="*/ 761997 w 914400"/>
                  <a:gd name="connsiteY2" fmla="*/ 0 h 1466194"/>
                  <a:gd name="connsiteX3" fmla="*/ 152403 w 914400"/>
                  <a:gd name="connsiteY3" fmla="*/ 0 h 1466194"/>
                  <a:gd name="connsiteX4" fmla="*/ 0 w 914400"/>
                  <a:gd name="connsiteY4" fmla="*/ 152403 h 1466194"/>
                  <a:gd name="connsiteX5" fmla="*/ 0 w 914400"/>
                  <a:gd name="connsiteY5" fmla="*/ 1466194 h 1466194"/>
                  <a:gd name="connsiteX6" fmla="*/ 252248 w 914400"/>
                  <a:gd name="connsiteY6" fmla="*/ 1466194 h 1466194"/>
                  <a:gd name="connsiteX7" fmla="*/ 465083 w 914400"/>
                  <a:gd name="connsiteY7" fmla="*/ 1273067 h 1466194"/>
                  <a:gd name="connsiteX8" fmla="*/ 677918 w 914400"/>
                  <a:gd name="connsiteY8" fmla="*/ 1466194 h 1466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14400" h="1466194">
                    <a:moveTo>
                      <a:pt x="914400" y="1466194"/>
                    </a:moveTo>
                    <a:lnTo>
                      <a:pt x="914400" y="152403"/>
                    </a:lnTo>
                    <a:cubicBezTo>
                      <a:pt x="914400" y="68233"/>
                      <a:pt x="846167" y="0"/>
                      <a:pt x="761997" y="0"/>
                    </a:cubicBezTo>
                    <a:lnTo>
                      <a:pt x="152403" y="0"/>
                    </a:lnTo>
                    <a:cubicBezTo>
                      <a:pt x="68233" y="0"/>
                      <a:pt x="0" y="68233"/>
                      <a:pt x="0" y="152403"/>
                    </a:cubicBezTo>
                    <a:lnTo>
                      <a:pt x="0" y="1466194"/>
                    </a:lnTo>
                    <a:lnTo>
                      <a:pt x="252248" y="1466194"/>
                    </a:lnTo>
                    <a:cubicBezTo>
                      <a:pt x="252248" y="1359533"/>
                      <a:pt x="347537" y="1273067"/>
                      <a:pt x="465083" y="1273067"/>
                    </a:cubicBezTo>
                    <a:cubicBezTo>
                      <a:pt x="582629" y="1273067"/>
                      <a:pt x="677918" y="1359533"/>
                      <a:pt x="677918" y="1466194"/>
                    </a:cubicBez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/>
              </a:p>
            </p:txBody>
          </p:sp>
          <p:sp>
            <p:nvSpPr>
              <p:cNvPr id="10" name="شكل حر: شكل 9">
                <a:extLst>
                  <a:ext uri="{FF2B5EF4-FFF2-40B4-BE49-F238E27FC236}">
                    <a16:creationId xmlns:a16="http://schemas.microsoft.com/office/drawing/2014/main" id="{531497FD-8DEA-4667-8926-4156BA81B9FB}"/>
                  </a:ext>
                </a:extLst>
              </p:cNvPr>
              <p:cNvSpPr/>
              <p:nvPr/>
            </p:nvSpPr>
            <p:spPr>
              <a:xfrm rot="16200000" flipV="1">
                <a:off x="8008882" y="319252"/>
                <a:ext cx="748862" cy="1411014"/>
              </a:xfrm>
              <a:custGeom>
                <a:avLst/>
                <a:gdLst>
                  <a:gd name="connsiteX0" fmla="*/ 748862 w 748862"/>
                  <a:gd name="connsiteY0" fmla="*/ 1411014 h 1411014"/>
                  <a:gd name="connsiteX1" fmla="*/ 748862 w 748862"/>
                  <a:gd name="connsiteY1" fmla="*/ 124813 h 1411014"/>
                  <a:gd name="connsiteX2" fmla="*/ 624049 w 748862"/>
                  <a:gd name="connsiteY2" fmla="*/ 0 h 1411014"/>
                  <a:gd name="connsiteX3" fmla="*/ 124813 w 748862"/>
                  <a:gd name="connsiteY3" fmla="*/ 0 h 1411014"/>
                  <a:gd name="connsiteX4" fmla="*/ 0 w 748862"/>
                  <a:gd name="connsiteY4" fmla="*/ 124813 h 1411014"/>
                  <a:gd name="connsiteX5" fmla="*/ 0 w 748862"/>
                  <a:gd name="connsiteY5" fmla="*/ 1411014 h 1411014"/>
                  <a:gd name="connsiteX6" fmla="*/ 161596 w 748862"/>
                  <a:gd name="connsiteY6" fmla="*/ 1411014 h 1411014"/>
                  <a:gd name="connsiteX7" fmla="*/ 374431 w 748862"/>
                  <a:gd name="connsiteY7" fmla="*/ 1217887 h 1411014"/>
                  <a:gd name="connsiteX8" fmla="*/ 587266 w 748862"/>
                  <a:gd name="connsiteY8" fmla="*/ 1411014 h 1411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48862" h="1411014">
                    <a:moveTo>
                      <a:pt x="748862" y="1411014"/>
                    </a:moveTo>
                    <a:lnTo>
                      <a:pt x="748862" y="124813"/>
                    </a:lnTo>
                    <a:cubicBezTo>
                      <a:pt x="748862" y="55881"/>
                      <a:pt x="692981" y="0"/>
                      <a:pt x="624049" y="0"/>
                    </a:cubicBezTo>
                    <a:lnTo>
                      <a:pt x="124813" y="0"/>
                    </a:lnTo>
                    <a:cubicBezTo>
                      <a:pt x="55881" y="0"/>
                      <a:pt x="0" y="55881"/>
                      <a:pt x="0" y="124813"/>
                    </a:cubicBezTo>
                    <a:lnTo>
                      <a:pt x="0" y="1411014"/>
                    </a:lnTo>
                    <a:lnTo>
                      <a:pt x="161596" y="1411014"/>
                    </a:lnTo>
                    <a:cubicBezTo>
                      <a:pt x="161596" y="1304353"/>
                      <a:pt x="256885" y="1217887"/>
                      <a:pt x="374431" y="1217887"/>
                    </a:cubicBezTo>
                    <a:cubicBezTo>
                      <a:pt x="491977" y="1217887"/>
                      <a:pt x="587266" y="1304353"/>
                      <a:pt x="587266" y="1411014"/>
                    </a:cubicBezTo>
                    <a:close/>
                  </a:path>
                </a:pathLst>
              </a:custGeom>
              <a:solidFill>
                <a:srgbClr val="D9BC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 dirty="0"/>
              </a:p>
            </p:txBody>
          </p:sp>
        </p:grpSp>
        <p:sp>
          <p:nvSpPr>
            <p:cNvPr id="17" name="مربع نص 16">
              <a:extLst>
                <a:ext uri="{FF2B5EF4-FFF2-40B4-BE49-F238E27FC236}">
                  <a16:creationId xmlns:a16="http://schemas.microsoft.com/office/drawing/2014/main" id="{D0176CA2-31AF-4023-B17B-5053B2E55F1A}"/>
                </a:ext>
              </a:extLst>
            </p:cNvPr>
            <p:cNvSpPr txBox="1"/>
            <p:nvPr/>
          </p:nvSpPr>
          <p:spPr>
            <a:xfrm>
              <a:off x="8111358" y="840092"/>
              <a:ext cx="1032642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1800" dirty="0"/>
                <a:t>8-6</a:t>
              </a:r>
            </a:p>
          </p:txBody>
        </p:sp>
      </p:grpSp>
      <p:grpSp>
        <p:nvGrpSpPr>
          <p:cNvPr id="65" name="مجموعة 64">
            <a:extLst>
              <a:ext uri="{FF2B5EF4-FFF2-40B4-BE49-F238E27FC236}">
                <a16:creationId xmlns:a16="http://schemas.microsoft.com/office/drawing/2014/main" id="{8C538915-7E05-4F96-8373-A6B1D9677AE4}"/>
              </a:ext>
            </a:extLst>
          </p:cNvPr>
          <p:cNvGrpSpPr/>
          <p:nvPr/>
        </p:nvGrpSpPr>
        <p:grpSpPr>
          <a:xfrm>
            <a:off x="7568855" y="1297524"/>
            <a:ext cx="6448096" cy="748862"/>
            <a:chOff x="1229710" y="2197319"/>
            <a:chExt cx="6448096" cy="748862"/>
          </a:xfrm>
        </p:grpSpPr>
        <p:grpSp>
          <p:nvGrpSpPr>
            <p:cNvPr id="66" name="مجموعة 65">
              <a:extLst>
                <a:ext uri="{FF2B5EF4-FFF2-40B4-BE49-F238E27FC236}">
                  <a16:creationId xmlns:a16="http://schemas.microsoft.com/office/drawing/2014/main" id="{FFB2BBD0-DAC2-4A27-A749-6B53AF2FE758}"/>
                </a:ext>
              </a:extLst>
            </p:cNvPr>
            <p:cNvGrpSpPr/>
            <p:nvPr/>
          </p:nvGrpSpPr>
          <p:grpSpPr>
            <a:xfrm>
              <a:off x="1229710" y="2197319"/>
              <a:ext cx="6448096" cy="748862"/>
              <a:chOff x="7474548" y="1736178"/>
              <a:chExt cx="6448096" cy="748862"/>
            </a:xfrm>
          </p:grpSpPr>
          <p:sp>
            <p:nvSpPr>
              <p:cNvPr id="68" name="مستطيل: زوايا علوية مستديرة 67">
                <a:extLst>
                  <a:ext uri="{FF2B5EF4-FFF2-40B4-BE49-F238E27FC236}">
                    <a16:creationId xmlns:a16="http://schemas.microsoft.com/office/drawing/2014/main" id="{F49994F4-71FE-4FC5-8D01-76E8A885A507}"/>
                  </a:ext>
                </a:extLst>
              </p:cNvPr>
              <p:cNvSpPr/>
              <p:nvPr/>
            </p:nvSpPr>
            <p:spPr>
              <a:xfrm rot="16200000">
                <a:off x="10324165" y="-1113439"/>
                <a:ext cx="748862" cy="6448096"/>
              </a:xfrm>
              <a:prstGeom prst="round2SameRect">
                <a:avLst/>
              </a:prstGeom>
              <a:solidFill>
                <a:srgbClr val="DFE2DB"/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sp>
            <p:nvSpPr>
              <p:cNvPr id="69" name="مستطيل: زوايا علوية مستديرة 68">
                <a:extLst>
                  <a:ext uri="{FF2B5EF4-FFF2-40B4-BE49-F238E27FC236}">
                    <a16:creationId xmlns:a16="http://schemas.microsoft.com/office/drawing/2014/main" id="{F0287362-5CAC-4E05-96D9-A0483B7C72C5}"/>
                  </a:ext>
                </a:extLst>
              </p:cNvPr>
              <p:cNvSpPr/>
              <p:nvPr/>
            </p:nvSpPr>
            <p:spPr>
              <a:xfrm rot="16200000">
                <a:off x="7357151" y="1882007"/>
                <a:ext cx="732535" cy="473530"/>
              </a:xfrm>
              <a:prstGeom prst="round2SameRect">
                <a:avLst/>
              </a:prstGeom>
              <a:solidFill>
                <a:srgbClr val="94B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</p:grpSp>
        <p:sp>
          <p:nvSpPr>
            <p:cNvPr id="67" name="مربع نص 66">
              <a:extLst>
                <a:ext uri="{FF2B5EF4-FFF2-40B4-BE49-F238E27FC236}">
                  <a16:creationId xmlns:a16="http://schemas.microsoft.com/office/drawing/2014/main" id="{303FF258-5757-4B50-A678-449E9D4F0739}"/>
                </a:ext>
              </a:extLst>
            </p:cNvPr>
            <p:cNvSpPr txBox="1"/>
            <p:nvPr/>
          </p:nvSpPr>
          <p:spPr>
            <a:xfrm>
              <a:off x="1478580" y="2212120"/>
              <a:ext cx="5763986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SA" sz="1800" dirty="0">
                  <a:solidFill>
                    <a:srgbClr val="000000"/>
                  </a:solidFill>
                  <a:effectLst/>
                  <a:ea typeface="MS PGothic" panose="020B0600070205080204" pitchFamily="34" charset="-128"/>
                  <a:cs typeface="Calibri" panose="020F0502020204030204" pitchFamily="34" charset="0"/>
                </a:rPr>
                <a:t>يعرّف </a:t>
              </a:r>
              <a:r>
                <a:rPr lang="ar-SA" sz="1800" i="1" dirty="0">
                  <a:solidFill>
                    <a:srgbClr val="000000"/>
                  </a:solidFill>
                  <a:effectLst/>
                  <a:ea typeface="MS PGothic" panose="020B0600070205080204" pitchFamily="34" charset="-128"/>
                  <a:cs typeface="Calibri" panose="020F0502020204030204" pitchFamily="34" charset="0"/>
                </a:rPr>
                <a:t>النواة أحادية المجموعة </a:t>
              </a:r>
              <a:r>
                <a:rPr lang="ar-SA" sz="1800" i="1" dirty="0" err="1">
                  <a:solidFill>
                    <a:srgbClr val="000000"/>
                  </a:solidFill>
                  <a:effectLst/>
                  <a:ea typeface="MS PGothic" panose="020B0600070205080204" pitchFamily="34" charset="-128"/>
                  <a:cs typeface="Calibri" panose="020F0502020204030204" pitchFamily="34" charset="0"/>
                </a:rPr>
                <a:t>الكروموسومية</a:t>
              </a:r>
              <a:r>
                <a:rPr lang="ar-SA" sz="1800" dirty="0">
                  <a:solidFill>
                    <a:srgbClr val="000000"/>
                  </a:solidFill>
                  <a:effectLst/>
                  <a:ea typeface="MS PGothic" panose="020B0600070205080204" pitchFamily="34" charset="-128"/>
                  <a:cs typeface="Calibri" panose="020F0502020204030204" pitchFamily="34" charset="0"/>
                </a:rPr>
                <a:t> بأنّها نواة تتضمّن مجموعة واحدة من الكروموسومات غير الثنائية مثل تلك الموجودة في الأمشاج.</a:t>
              </a:r>
              <a:endParaRPr lang="ar-SA" sz="1600" dirty="0"/>
            </a:p>
          </p:txBody>
        </p:sp>
      </p:grpSp>
      <p:grpSp>
        <p:nvGrpSpPr>
          <p:cNvPr id="70" name="مجموعة 69">
            <a:extLst>
              <a:ext uri="{FF2B5EF4-FFF2-40B4-BE49-F238E27FC236}">
                <a16:creationId xmlns:a16="http://schemas.microsoft.com/office/drawing/2014/main" id="{7DA4E213-1F20-4EA5-BCFF-4CEEB3CA9F0A}"/>
              </a:ext>
            </a:extLst>
          </p:cNvPr>
          <p:cNvGrpSpPr/>
          <p:nvPr/>
        </p:nvGrpSpPr>
        <p:grpSpPr>
          <a:xfrm>
            <a:off x="7676964" y="1239115"/>
            <a:ext cx="1466194" cy="914400"/>
            <a:chOff x="7677806" y="567559"/>
            <a:chExt cx="1466194" cy="914400"/>
          </a:xfrm>
        </p:grpSpPr>
        <p:grpSp>
          <p:nvGrpSpPr>
            <p:cNvPr id="71" name="مجموعة 70">
              <a:extLst>
                <a:ext uri="{FF2B5EF4-FFF2-40B4-BE49-F238E27FC236}">
                  <a16:creationId xmlns:a16="http://schemas.microsoft.com/office/drawing/2014/main" id="{67B1631C-C0EB-46EE-AE52-F1BFD9DE878C}"/>
                </a:ext>
              </a:extLst>
            </p:cNvPr>
            <p:cNvGrpSpPr/>
            <p:nvPr/>
          </p:nvGrpSpPr>
          <p:grpSpPr>
            <a:xfrm>
              <a:off x="7677806" y="567559"/>
              <a:ext cx="1466194" cy="914400"/>
              <a:chOff x="7677806" y="567559"/>
              <a:chExt cx="1466194" cy="914400"/>
            </a:xfr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grpSpPr>
          <p:sp>
            <p:nvSpPr>
              <p:cNvPr id="73" name="شكل حر: شكل 72">
                <a:extLst>
                  <a:ext uri="{FF2B5EF4-FFF2-40B4-BE49-F238E27FC236}">
                    <a16:creationId xmlns:a16="http://schemas.microsoft.com/office/drawing/2014/main" id="{C01C6C7A-C5A3-4AA0-8893-24E9AB688DE8}"/>
                  </a:ext>
                </a:extLst>
              </p:cNvPr>
              <p:cNvSpPr/>
              <p:nvPr/>
            </p:nvSpPr>
            <p:spPr>
              <a:xfrm rot="16200000" flipV="1">
                <a:off x="7953703" y="291662"/>
                <a:ext cx="914400" cy="1466194"/>
              </a:xfrm>
              <a:custGeom>
                <a:avLst/>
                <a:gdLst>
                  <a:gd name="connsiteX0" fmla="*/ 914400 w 914400"/>
                  <a:gd name="connsiteY0" fmla="*/ 1466194 h 1466194"/>
                  <a:gd name="connsiteX1" fmla="*/ 914400 w 914400"/>
                  <a:gd name="connsiteY1" fmla="*/ 152403 h 1466194"/>
                  <a:gd name="connsiteX2" fmla="*/ 761997 w 914400"/>
                  <a:gd name="connsiteY2" fmla="*/ 0 h 1466194"/>
                  <a:gd name="connsiteX3" fmla="*/ 152403 w 914400"/>
                  <a:gd name="connsiteY3" fmla="*/ 0 h 1466194"/>
                  <a:gd name="connsiteX4" fmla="*/ 0 w 914400"/>
                  <a:gd name="connsiteY4" fmla="*/ 152403 h 1466194"/>
                  <a:gd name="connsiteX5" fmla="*/ 0 w 914400"/>
                  <a:gd name="connsiteY5" fmla="*/ 1466194 h 1466194"/>
                  <a:gd name="connsiteX6" fmla="*/ 252248 w 914400"/>
                  <a:gd name="connsiteY6" fmla="*/ 1466194 h 1466194"/>
                  <a:gd name="connsiteX7" fmla="*/ 465083 w 914400"/>
                  <a:gd name="connsiteY7" fmla="*/ 1273067 h 1466194"/>
                  <a:gd name="connsiteX8" fmla="*/ 677918 w 914400"/>
                  <a:gd name="connsiteY8" fmla="*/ 1466194 h 1466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14400" h="1466194">
                    <a:moveTo>
                      <a:pt x="914400" y="1466194"/>
                    </a:moveTo>
                    <a:lnTo>
                      <a:pt x="914400" y="152403"/>
                    </a:lnTo>
                    <a:cubicBezTo>
                      <a:pt x="914400" y="68233"/>
                      <a:pt x="846167" y="0"/>
                      <a:pt x="761997" y="0"/>
                    </a:cubicBezTo>
                    <a:lnTo>
                      <a:pt x="152403" y="0"/>
                    </a:lnTo>
                    <a:cubicBezTo>
                      <a:pt x="68233" y="0"/>
                      <a:pt x="0" y="68233"/>
                      <a:pt x="0" y="152403"/>
                    </a:cubicBezTo>
                    <a:lnTo>
                      <a:pt x="0" y="1466194"/>
                    </a:lnTo>
                    <a:lnTo>
                      <a:pt x="252248" y="1466194"/>
                    </a:lnTo>
                    <a:cubicBezTo>
                      <a:pt x="252248" y="1359533"/>
                      <a:pt x="347537" y="1273067"/>
                      <a:pt x="465083" y="1273067"/>
                    </a:cubicBezTo>
                    <a:cubicBezTo>
                      <a:pt x="582629" y="1273067"/>
                      <a:pt x="677918" y="1359533"/>
                      <a:pt x="677918" y="1466194"/>
                    </a:cubicBez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/>
              </a:p>
            </p:txBody>
          </p:sp>
          <p:sp>
            <p:nvSpPr>
              <p:cNvPr id="74" name="شكل حر: شكل 73">
                <a:extLst>
                  <a:ext uri="{FF2B5EF4-FFF2-40B4-BE49-F238E27FC236}">
                    <a16:creationId xmlns:a16="http://schemas.microsoft.com/office/drawing/2014/main" id="{42B8C3C5-945E-4560-8F4E-E9A9458FEB38}"/>
                  </a:ext>
                </a:extLst>
              </p:cNvPr>
              <p:cNvSpPr/>
              <p:nvPr/>
            </p:nvSpPr>
            <p:spPr>
              <a:xfrm rot="16200000" flipV="1">
                <a:off x="8008882" y="319252"/>
                <a:ext cx="748862" cy="1411014"/>
              </a:xfrm>
              <a:custGeom>
                <a:avLst/>
                <a:gdLst>
                  <a:gd name="connsiteX0" fmla="*/ 748862 w 748862"/>
                  <a:gd name="connsiteY0" fmla="*/ 1411014 h 1411014"/>
                  <a:gd name="connsiteX1" fmla="*/ 748862 w 748862"/>
                  <a:gd name="connsiteY1" fmla="*/ 124813 h 1411014"/>
                  <a:gd name="connsiteX2" fmla="*/ 624049 w 748862"/>
                  <a:gd name="connsiteY2" fmla="*/ 0 h 1411014"/>
                  <a:gd name="connsiteX3" fmla="*/ 124813 w 748862"/>
                  <a:gd name="connsiteY3" fmla="*/ 0 h 1411014"/>
                  <a:gd name="connsiteX4" fmla="*/ 0 w 748862"/>
                  <a:gd name="connsiteY4" fmla="*/ 124813 h 1411014"/>
                  <a:gd name="connsiteX5" fmla="*/ 0 w 748862"/>
                  <a:gd name="connsiteY5" fmla="*/ 1411014 h 1411014"/>
                  <a:gd name="connsiteX6" fmla="*/ 161596 w 748862"/>
                  <a:gd name="connsiteY6" fmla="*/ 1411014 h 1411014"/>
                  <a:gd name="connsiteX7" fmla="*/ 374431 w 748862"/>
                  <a:gd name="connsiteY7" fmla="*/ 1217887 h 1411014"/>
                  <a:gd name="connsiteX8" fmla="*/ 587266 w 748862"/>
                  <a:gd name="connsiteY8" fmla="*/ 1411014 h 1411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48862" h="1411014">
                    <a:moveTo>
                      <a:pt x="748862" y="1411014"/>
                    </a:moveTo>
                    <a:lnTo>
                      <a:pt x="748862" y="124813"/>
                    </a:lnTo>
                    <a:cubicBezTo>
                      <a:pt x="748862" y="55881"/>
                      <a:pt x="692981" y="0"/>
                      <a:pt x="624049" y="0"/>
                    </a:cubicBezTo>
                    <a:lnTo>
                      <a:pt x="124813" y="0"/>
                    </a:lnTo>
                    <a:cubicBezTo>
                      <a:pt x="55881" y="0"/>
                      <a:pt x="0" y="55881"/>
                      <a:pt x="0" y="124813"/>
                    </a:cubicBezTo>
                    <a:lnTo>
                      <a:pt x="0" y="1411014"/>
                    </a:lnTo>
                    <a:lnTo>
                      <a:pt x="161596" y="1411014"/>
                    </a:lnTo>
                    <a:cubicBezTo>
                      <a:pt x="161596" y="1304353"/>
                      <a:pt x="256885" y="1217887"/>
                      <a:pt x="374431" y="1217887"/>
                    </a:cubicBezTo>
                    <a:cubicBezTo>
                      <a:pt x="491977" y="1217887"/>
                      <a:pt x="587266" y="1304353"/>
                      <a:pt x="587266" y="1411014"/>
                    </a:cubicBezTo>
                    <a:close/>
                  </a:path>
                </a:pathLst>
              </a:custGeom>
              <a:solidFill>
                <a:srgbClr val="D9BC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 dirty="0"/>
              </a:p>
            </p:txBody>
          </p:sp>
        </p:grpSp>
        <p:sp>
          <p:nvSpPr>
            <p:cNvPr id="72" name="مربع نص 71">
              <a:extLst>
                <a:ext uri="{FF2B5EF4-FFF2-40B4-BE49-F238E27FC236}">
                  <a16:creationId xmlns:a16="http://schemas.microsoft.com/office/drawing/2014/main" id="{47E5346A-FDE9-423D-A46B-55A877AC7077}"/>
                </a:ext>
              </a:extLst>
            </p:cNvPr>
            <p:cNvSpPr txBox="1"/>
            <p:nvPr/>
          </p:nvSpPr>
          <p:spPr>
            <a:xfrm>
              <a:off x="8111358" y="840092"/>
              <a:ext cx="1032642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1800" dirty="0"/>
                <a:t>8-4</a:t>
              </a:r>
            </a:p>
          </p:txBody>
        </p:sp>
      </p:grpSp>
      <p:grpSp>
        <p:nvGrpSpPr>
          <p:cNvPr id="75" name="مجموعة 74">
            <a:extLst>
              <a:ext uri="{FF2B5EF4-FFF2-40B4-BE49-F238E27FC236}">
                <a16:creationId xmlns:a16="http://schemas.microsoft.com/office/drawing/2014/main" id="{B52AD1F8-F33B-4D82-8CD6-122837FAC0BD}"/>
              </a:ext>
            </a:extLst>
          </p:cNvPr>
          <p:cNvGrpSpPr/>
          <p:nvPr/>
        </p:nvGrpSpPr>
        <p:grpSpPr>
          <a:xfrm>
            <a:off x="7541262" y="2285019"/>
            <a:ext cx="6448096" cy="748862"/>
            <a:chOff x="1229710" y="2197319"/>
            <a:chExt cx="6448096" cy="748862"/>
          </a:xfrm>
        </p:grpSpPr>
        <p:grpSp>
          <p:nvGrpSpPr>
            <p:cNvPr id="76" name="مجموعة 75">
              <a:extLst>
                <a:ext uri="{FF2B5EF4-FFF2-40B4-BE49-F238E27FC236}">
                  <a16:creationId xmlns:a16="http://schemas.microsoft.com/office/drawing/2014/main" id="{25876E3E-8924-4B1A-98A7-119281BF0113}"/>
                </a:ext>
              </a:extLst>
            </p:cNvPr>
            <p:cNvGrpSpPr/>
            <p:nvPr/>
          </p:nvGrpSpPr>
          <p:grpSpPr>
            <a:xfrm>
              <a:off x="1229710" y="2197319"/>
              <a:ext cx="6448096" cy="748862"/>
              <a:chOff x="7474548" y="1736178"/>
              <a:chExt cx="6448096" cy="748862"/>
            </a:xfrm>
          </p:grpSpPr>
          <p:sp>
            <p:nvSpPr>
              <p:cNvPr id="78" name="مستطيل: زوايا علوية مستديرة 77">
                <a:extLst>
                  <a:ext uri="{FF2B5EF4-FFF2-40B4-BE49-F238E27FC236}">
                    <a16:creationId xmlns:a16="http://schemas.microsoft.com/office/drawing/2014/main" id="{D9ACCA13-F225-41DF-AD8D-D0029682F904}"/>
                  </a:ext>
                </a:extLst>
              </p:cNvPr>
              <p:cNvSpPr/>
              <p:nvPr/>
            </p:nvSpPr>
            <p:spPr>
              <a:xfrm rot="16200000">
                <a:off x="10324165" y="-1113439"/>
                <a:ext cx="748862" cy="6448096"/>
              </a:xfrm>
              <a:prstGeom prst="round2SameRect">
                <a:avLst/>
              </a:prstGeom>
              <a:solidFill>
                <a:srgbClr val="DFE2DB"/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sp>
            <p:nvSpPr>
              <p:cNvPr id="79" name="مستطيل: زوايا علوية مستديرة 78">
                <a:extLst>
                  <a:ext uri="{FF2B5EF4-FFF2-40B4-BE49-F238E27FC236}">
                    <a16:creationId xmlns:a16="http://schemas.microsoft.com/office/drawing/2014/main" id="{95271700-46C8-4F81-937E-D4DC802B6532}"/>
                  </a:ext>
                </a:extLst>
              </p:cNvPr>
              <p:cNvSpPr/>
              <p:nvPr/>
            </p:nvSpPr>
            <p:spPr>
              <a:xfrm rot="16200000">
                <a:off x="7357151" y="1882007"/>
                <a:ext cx="732535" cy="473530"/>
              </a:xfrm>
              <a:prstGeom prst="round2SameRect">
                <a:avLst/>
              </a:prstGeom>
              <a:solidFill>
                <a:srgbClr val="94B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</p:grpSp>
        <p:sp>
          <p:nvSpPr>
            <p:cNvPr id="77" name="مربع نص 76">
              <a:extLst>
                <a:ext uri="{FF2B5EF4-FFF2-40B4-BE49-F238E27FC236}">
                  <a16:creationId xmlns:a16="http://schemas.microsoft.com/office/drawing/2014/main" id="{99B2AAA7-3325-47A1-BD50-F3AE885555FA}"/>
                </a:ext>
              </a:extLst>
            </p:cNvPr>
            <p:cNvSpPr txBox="1"/>
            <p:nvPr/>
          </p:nvSpPr>
          <p:spPr>
            <a:xfrm>
              <a:off x="1522501" y="2236208"/>
              <a:ext cx="5763986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SA" sz="1800" dirty="0">
                  <a:solidFill>
                    <a:srgbClr val="000000"/>
                  </a:solidFill>
                  <a:effectLst/>
                  <a:ea typeface="MS PGothic" panose="020B0600070205080204" pitchFamily="34" charset="-128"/>
                  <a:cs typeface="Calibri" panose="020F0502020204030204" pitchFamily="34" charset="0"/>
                </a:rPr>
                <a:t>يعرّف النواة ثنائيّة المجموعة </a:t>
              </a:r>
              <a:r>
                <a:rPr lang="ar-SA" sz="1800" dirty="0" err="1">
                  <a:solidFill>
                    <a:srgbClr val="000000"/>
                  </a:solidFill>
                  <a:effectLst/>
                  <a:ea typeface="MS PGothic" panose="020B0600070205080204" pitchFamily="34" charset="-128"/>
                  <a:cs typeface="Calibri" panose="020F0502020204030204" pitchFamily="34" charset="0"/>
                </a:rPr>
                <a:t>الكروموسومية</a:t>
              </a:r>
              <a:r>
                <a:rPr lang="ar-SA" sz="1800" dirty="0">
                  <a:solidFill>
                    <a:srgbClr val="000000"/>
                  </a:solidFill>
                  <a:effectLst/>
                  <a:ea typeface="MS PGothic" panose="020B0600070205080204" pitchFamily="34" charset="-128"/>
                  <a:cs typeface="Calibri" panose="020F0502020204030204" pitchFamily="34" charset="0"/>
                </a:rPr>
                <a:t> بأنهّا نواة تتضمّن مجموعتين من الكروموسومات مثل تلك الموجودة في خلايا الجسم.</a:t>
              </a:r>
              <a:endParaRPr lang="ar-SA" sz="1600" dirty="0"/>
            </a:p>
          </p:txBody>
        </p:sp>
      </p:grpSp>
      <p:grpSp>
        <p:nvGrpSpPr>
          <p:cNvPr id="80" name="مجموعة 79">
            <a:extLst>
              <a:ext uri="{FF2B5EF4-FFF2-40B4-BE49-F238E27FC236}">
                <a16:creationId xmlns:a16="http://schemas.microsoft.com/office/drawing/2014/main" id="{96D4BB13-7923-4191-9D2C-9FE67F5BA6AC}"/>
              </a:ext>
            </a:extLst>
          </p:cNvPr>
          <p:cNvGrpSpPr/>
          <p:nvPr/>
        </p:nvGrpSpPr>
        <p:grpSpPr>
          <a:xfrm>
            <a:off x="7673023" y="2234021"/>
            <a:ext cx="1466194" cy="914400"/>
            <a:chOff x="7677806" y="567559"/>
            <a:chExt cx="1466194" cy="914400"/>
          </a:xfrm>
        </p:grpSpPr>
        <p:grpSp>
          <p:nvGrpSpPr>
            <p:cNvPr id="81" name="مجموعة 80">
              <a:extLst>
                <a:ext uri="{FF2B5EF4-FFF2-40B4-BE49-F238E27FC236}">
                  <a16:creationId xmlns:a16="http://schemas.microsoft.com/office/drawing/2014/main" id="{7502B6AA-85D6-44CF-985A-D13F7575BA86}"/>
                </a:ext>
              </a:extLst>
            </p:cNvPr>
            <p:cNvGrpSpPr/>
            <p:nvPr/>
          </p:nvGrpSpPr>
          <p:grpSpPr>
            <a:xfrm>
              <a:off x="7677806" y="567559"/>
              <a:ext cx="1466194" cy="914400"/>
              <a:chOff x="7677806" y="567559"/>
              <a:chExt cx="1466194" cy="914400"/>
            </a:xfr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grpSpPr>
          <p:sp>
            <p:nvSpPr>
              <p:cNvPr id="83" name="شكل حر: شكل 82">
                <a:extLst>
                  <a:ext uri="{FF2B5EF4-FFF2-40B4-BE49-F238E27FC236}">
                    <a16:creationId xmlns:a16="http://schemas.microsoft.com/office/drawing/2014/main" id="{B7F4A574-B626-41B3-8BA7-2A54816DCD5D}"/>
                  </a:ext>
                </a:extLst>
              </p:cNvPr>
              <p:cNvSpPr/>
              <p:nvPr/>
            </p:nvSpPr>
            <p:spPr>
              <a:xfrm rot="16200000" flipV="1">
                <a:off x="7953703" y="291662"/>
                <a:ext cx="914400" cy="1466194"/>
              </a:xfrm>
              <a:custGeom>
                <a:avLst/>
                <a:gdLst>
                  <a:gd name="connsiteX0" fmla="*/ 914400 w 914400"/>
                  <a:gd name="connsiteY0" fmla="*/ 1466194 h 1466194"/>
                  <a:gd name="connsiteX1" fmla="*/ 914400 w 914400"/>
                  <a:gd name="connsiteY1" fmla="*/ 152403 h 1466194"/>
                  <a:gd name="connsiteX2" fmla="*/ 761997 w 914400"/>
                  <a:gd name="connsiteY2" fmla="*/ 0 h 1466194"/>
                  <a:gd name="connsiteX3" fmla="*/ 152403 w 914400"/>
                  <a:gd name="connsiteY3" fmla="*/ 0 h 1466194"/>
                  <a:gd name="connsiteX4" fmla="*/ 0 w 914400"/>
                  <a:gd name="connsiteY4" fmla="*/ 152403 h 1466194"/>
                  <a:gd name="connsiteX5" fmla="*/ 0 w 914400"/>
                  <a:gd name="connsiteY5" fmla="*/ 1466194 h 1466194"/>
                  <a:gd name="connsiteX6" fmla="*/ 252248 w 914400"/>
                  <a:gd name="connsiteY6" fmla="*/ 1466194 h 1466194"/>
                  <a:gd name="connsiteX7" fmla="*/ 465083 w 914400"/>
                  <a:gd name="connsiteY7" fmla="*/ 1273067 h 1466194"/>
                  <a:gd name="connsiteX8" fmla="*/ 677918 w 914400"/>
                  <a:gd name="connsiteY8" fmla="*/ 1466194 h 1466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14400" h="1466194">
                    <a:moveTo>
                      <a:pt x="914400" y="1466194"/>
                    </a:moveTo>
                    <a:lnTo>
                      <a:pt x="914400" y="152403"/>
                    </a:lnTo>
                    <a:cubicBezTo>
                      <a:pt x="914400" y="68233"/>
                      <a:pt x="846167" y="0"/>
                      <a:pt x="761997" y="0"/>
                    </a:cubicBezTo>
                    <a:lnTo>
                      <a:pt x="152403" y="0"/>
                    </a:lnTo>
                    <a:cubicBezTo>
                      <a:pt x="68233" y="0"/>
                      <a:pt x="0" y="68233"/>
                      <a:pt x="0" y="152403"/>
                    </a:cubicBezTo>
                    <a:lnTo>
                      <a:pt x="0" y="1466194"/>
                    </a:lnTo>
                    <a:lnTo>
                      <a:pt x="252248" y="1466194"/>
                    </a:lnTo>
                    <a:cubicBezTo>
                      <a:pt x="252248" y="1359533"/>
                      <a:pt x="347537" y="1273067"/>
                      <a:pt x="465083" y="1273067"/>
                    </a:cubicBezTo>
                    <a:cubicBezTo>
                      <a:pt x="582629" y="1273067"/>
                      <a:pt x="677918" y="1359533"/>
                      <a:pt x="677918" y="1466194"/>
                    </a:cubicBez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/>
              </a:p>
            </p:txBody>
          </p:sp>
          <p:sp>
            <p:nvSpPr>
              <p:cNvPr id="84" name="شكل حر: شكل 83">
                <a:extLst>
                  <a:ext uri="{FF2B5EF4-FFF2-40B4-BE49-F238E27FC236}">
                    <a16:creationId xmlns:a16="http://schemas.microsoft.com/office/drawing/2014/main" id="{69D1516E-C7E9-4202-967C-A2088A99508D}"/>
                  </a:ext>
                </a:extLst>
              </p:cNvPr>
              <p:cNvSpPr/>
              <p:nvPr/>
            </p:nvSpPr>
            <p:spPr>
              <a:xfrm rot="16200000" flipV="1">
                <a:off x="8008882" y="319252"/>
                <a:ext cx="748862" cy="1411014"/>
              </a:xfrm>
              <a:custGeom>
                <a:avLst/>
                <a:gdLst>
                  <a:gd name="connsiteX0" fmla="*/ 748862 w 748862"/>
                  <a:gd name="connsiteY0" fmla="*/ 1411014 h 1411014"/>
                  <a:gd name="connsiteX1" fmla="*/ 748862 w 748862"/>
                  <a:gd name="connsiteY1" fmla="*/ 124813 h 1411014"/>
                  <a:gd name="connsiteX2" fmla="*/ 624049 w 748862"/>
                  <a:gd name="connsiteY2" fmla="*/ 0 h 1411014"/>
                  <a:gd name="connsiteX3" fmla="*/ 124813 w 748862"/>
                  <a:gd name="connsiteY3" fmla="*/ 0 h 1411014"/>
                  <a:gd name="connsiteX4" fmla="*/ 0 w 748862"/>
                  <a:gd name="connsiteY4" fmla="*/ 124813 h 1411014"/>
                  <a:gd name="connsiteX5" fmla="*/ 0 w 748862"/>
                  <a:gd name="connsiteY5" fmla="*/ 1411014 h 1411014"/>
                  <a:gd name="connsiteX6" fmla="*/ 161596 w 748862"/>
                  <a:gd name="connsiteY6" fmla="*/ 1411014 h 1411014"/>
                  <a:gd name="connsiteX7" fmla="*/ 374431 w 748862"/>
                  <a:gd name="connsiteY7" fmla="*/ 1217887 h 1411014"/>
                  <a:gd name="connsiteX8" fmla="*/ 587266 w 748862"/>
                  <a:gd name="connsiteY8" fmla="*/ 1411014 h 1411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48862" h="1411014">
                    <a:moveTo>
                      <a:pt x="748862" y="1411014"/>
                    </a:moveTo>
                    <a:lnTo>
                      <a:pt x="748862" y="124813"/>
                    </a:lnTo>
                    <a:cubicBezTo>
                      <a:pt x="748862" y="55881"/>
                      <a:pt x="692981" y="0"/>
                      <a:pt x="624049" y="0"/>
                    </a:cubicBezTo>
                    <a:lnTo>
                      <a:pt x="124813" y="0"/>
                    </a:lnTo>
                    <a:cubicBezTo>
                      <a:pt x="55881" y="0"/>
                      <a:pt x="0" y="55881"/>
                      <a:pt x="0" y="124813"/>
                    </a:cubicBezTo>
                    <a:lnTo>
                      <a:pt x="0" y="1411014"/>
                    </a:lnTo>
                    <a:lnTo>
                      <a:pt x="161596" y="1411014"/>
                    </a:lnTo>
                    <a:cubicBezTo>
                      <a:pt x="161596" y="1304353"/>
                      <a:pt x="256885" y="1217887"/>
                      <a:pt x="374431" y="1217887"/>
                    </a:cubicBezTo>
                    <a:cubicBezTo>
                      <a:pt x="491977" y="1217887"/>
                      <a:pt x="587266" y="1304353"/>
                      <a:pt x="587266" y="1411014"/>
                    </a:cubicBezTo>
                    <a:close/>
                  </a:path>
                </a:pathLst>
              </a:custGeom>
              <a:solidFill>
                <a:srgbClr val="D9BC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 dirty="0"/>
              </a:p>
            </p:txBody>
          </p:sp>
        </p:grpSp>
        <p:sp>
          <p:nvSpPr>
            <p:cNvPr id="82" name="مربع نص 81">
              <a:extLst>
                <a:ext uri="{FF2B5EF4-FFF2-40B4-BE49-F238E27FC236}">
                  <a16:creationId xmlns:a16="http://schemas.microsoft.com/office/drawing/2014/main" id="{04A3215E-C1AB-4D17-9FEA-7D54DB6D4D29}"/>
                </a:ext>
              </a:extLst>
            </p:cNvPr>
            <p:cNvSpPr txBox="1"/>
            <p:nvPr/>
          </p:nvSpPr>
          <p:spPr>
            <a:xfrm>
              <a:off x="8111358" y="840092"/>
              <a:ext cx="1032642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1800" dirty="0"/>
                <a:t>8-5</a:t>
              </a:r>
            </a:p>
          </p:txBody>
        </p:sp>
      </p:grpSp>
      <p:sp>
        <p:nvSpPr>
          <p:cNvPr id="85" name="مستطيل 84">
            <a:extLst>
              <a:ext uri="{FF2B5EF4-FFF2-40B4-BE49-F238E27FC236}">
                <a16:creationId xmlns:a16="http://schemas.microsoft.com/office/drawing/2014/main" id="{2337C112-08DC-42AF-9827-365A1D67F33B}"/>
              </a:ext>
            </a:extLst>
          </p:cNvPr>
          <p:cNvSpPr/>
          <p:nvPr/>
        </p:nvSpPr>
        <p:spPr>
          <a:xfrm>
            <a:off x="5107487" y="142476"/>
            <a:ext cx="3238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D9BCB8"/>
                </a:solidFill>
                <a:effectLst/>
              </a:rPr>
              <a:t>أهداف الدرس</a:t>
            </a:r>
          </a:p>
        </p:txBody>
      </p:sp>
    </p:spTree>
    <p:extLst>
      <p:ext uri="{BB962C8B-B14F-4D97-AF65-F5344CB8AC3E}">
        <p14:creationId xmlns:p14="http://schemas.microsoft.com/office/powerpoint/2010/main" val="2043403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5.55112E-17 L -0.63038 0.000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28" y="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69136E-6 L -0.63038 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28" y="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19753E-6 L -0.63038 0.0009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28" y="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مستطيل الإجابة">
            <a:extLst>
              <a:ext uri="{FF2B5EF4-FFF2-40B4-BE49-F238E27FC236}">
                <a16:creationId xmlns:a16="http://schemas.microsoft.com/office/drawing/2014/main" id="{9ACB1629-620A-4A06-BB60-41A4950D511D}"/>
              </a:ext>
            </a:extLst>
          </p:cNvPr>
          <p:cNvGrpSpPr/>
          <p:nvPr/>
        </p:nvGrpSpPr>
        <p:grpSpPr>
          <a:xfrm>
            <a:off x="4219633" y="842533"/>
            <a:ext cx="4248598" cy="929312"/>
            <a:chOff x="4928369" y="1732194"/>
            <a:chExt cx="3403712" cy="953321"/>
          </a:xfrm>
        </p:grpSpPr>
        <p:grpSp>
          <p:nvGrpSpPr>
            <p:cNvPr id="24" name="مجموعة 23">
              <a:extLst>
                <a:ext uri="{FF2B5EF4-FFF2-40B4-BE49-F238E27FC236}">
                  <a16:creationId xmlns:a16="http://schemas.microsoft.com/office/drawing/2014/main" id="{E9B6B219-AEA5-4007-BC18-144D8ECA75C5}"/>
                </a:ext>
              </a:extLst>
            </p:cNvPr>
            <p:cNvGrpSpPr/>
            <p:nvPr/>
          </p:nvGrpSpPr>
          <p:grpSpPr>
            <a:xfrm>
              <a:off x="4991355" y="1732194"/>
              <a:ext cx="3340726" cy="953321"/>
              <a:chOff x="5314547" y="1932014"/>
              <a:chExt cx="3340726" cy="953321"/>
            </a:xfrm>
          </p:grpSpPr>
          <p:grpSp>
            <p:nvGrpSpPr>
              <p:cNvPr id="13" name="مجموعة 12">
                <a:extLst>
                  <a:ext uri="{FF2B5EF4-FFF2-40B4-BE49-F238E27FC236}">
                    <a16:creationId xmlns:a16="http://schemas.microsoft.com/office/drawing/2014/main" id="{3498C6D5-427E-4EC9-A912-1BD964D0B8ED}"/>
                  </a:ext>
                </a:extLst>
              </p:cNvPr>
              <p:cNvGrpSpPr/>
              <p:nvPr/>
            </p:nvGrpSpPr>
            <p:grpSpPr>
              <a:xfrm>
                <a:off x="5314547" y="1932014"/>
                <a:ext cx="3340726" cy="953321"/>
                <a:chOff x="5314547" y="1932014"/>
                <a:chExt cx="3340726" cy="953321"/>
              </a:xfrm>
            </p:grpSpPr>
            <p:sp>
              <p:nvSpPr>
                <p:cNvPr id="11" name="مستطيل: زوايا علوية مستديرة 10">
                  <a:extLst>
                    <a:ext uri="{FF2B5EF4-FFF2-40B4-BE49-F238E27FC236}">
                      <a16:creationId xmlns:a16="http://schemas.microsoft.com/office/drawing/2014/main" id="{89CDEBB1-988A-4BD7-8F1C-E73C05073DC5}"/>
                    </a:ext>
                  </a:extLst>
                </p:cNvPr>
                <p:cNvSpPr/>
                <p:nvPr/>
              </p:nvSpPr>
              <p:spPr>
                <a:xfrm rot="16200000">
                  <a:off x="6515348" y="745411"/>
                  <a:ext cx="953321" cy="3326528"/>
                </a:xfrm>
                <a:prstGeom prst="round2Same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/>
                </a:p>
              </p:txBody>
            </p:sp>
            <p:sp>
              <p:nvSpPr>
                <p:cNvPr id="27" name="شكل حر: شكل 26">
                  <a:extLst>
                    <a:ext uri="{FF2B5EF4-FFF2-40B4-BE49-F238E27FC236}">
                      <a16:creationId xmlns:a16="http://schemas.microsoft.com/office/drawing/2014/main" id="{04EEE85C-5756-4C28-9D7D-66DDE21287E6}"/>
                    </a:ext>
                  </a:extLst>
                </p:cNvPr>
                <p:cNvSpPr/>
                <p:nvPr/>
              </p:nvSpPr>
              <p:spPr>
                <a:xfrm rot="16200000">
                  <a:off x="5058604" y="2187957"/>
                  <a:ext cx="953321" cy="441435"/>
                </a:xfrm>
                <a:custGeom>
                  <a:avLst/>
                  <a:gdLst>
                    <a:gd name="connsiteX0" fmla="*/ 953321 w 953321"/>
                    <a:gd name="connsiteY0" fmla="*/ 158890 h 441435"/>
                    <a:gd name="connsiteX1" fmla="*/ 953321 w 953321"/>
                    <a:gd name="connsiteY1" fmla="*/ 441435 h 441435"/>
                    <a:gd name="connsiteX2" fmla="*/ 0 w 953321"/>
                    <a:gd name="connsiteY2" fmla="*/ 441435 h 441435"/>
                    <a:gd name="connsiteX3" fmla="*/ 0 w 953321"/>
                    <a:gd name="connsiteY3" fmla="*/ 158890 h 441435"/>
                    <a:gd name="connsiteX4" fmla="*/ 158890 w 953321"/>
                    <a:gd name="connsiteY4" fmla="*/ 0 h 441435"/>
                    <a:gd name="connsiteX5" fmla="*/ 794431 w 953321"/>
                    <a:gd name="connsiteY5" fmla="*/ 0 h 441435"/>
                    <a:gd name="connsiteX6" fmla="*/ 953321 w 953321"/>
                    <a:gd name="connsiteY6" fmla="*/ 158890 h 441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3321" h="441435">
                      <a:moveTo>
                        <a:pt x="953321" y="158890"/>
                      </a:moveTo>
                      <a:lnTo>
                        <a:pt x="953321" y="441435"/>
                      </a:lnTo>
                      <a:lnTo>
                        <a:pt x="0" y="441435"/>
                      </a:lnTo>
                      <a:lnTo>
                        <a:pt x="0" y="158890"/>
                      </a:lnTo>
                      <a:cubicBezTo>
                        <a:pt x="0" y="71137"/>
                        <a:pt x="71137" y="0"/>
                        <a:pt x="158890" y="0"/>
                      </a:cubicBezTo>
                      <a:lnTo>
                        <a:pt x="794431" y="0"/>
                      </a:lnTo>
                      <a:cubicBezTo>
                        <a:pt x="882184" y="0"/>
                        <a:pt x="953321" y="71137"/>
                        <a:pt x="953321" y="158890"/>
                      </a:cubicBezTo>
                      <a:close/>
                    </a:path>
                  </a:pathLst>
                </a:custGeom>
                <a:solidFill>
                  <a:srgbClr val="C3ACB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1" anchor="ctr">
                  <a:noAutofit/>
                </a:bodyPr>
                <a:lstStyle/>
                <a:p>
                  <a:pPr algn="ctr"/>
                  <a:endParaRPr lang="ar-SA"/>
                </a:p>
              </p:txBody>
            </p:sp>
          </p:grpSp>
          <p:sp>
            <p:nvSpPr>
              <p:cNvPr id="22" name="مربع نص 21">
                <a:extLst>
                  <a:ext uri="{FF2B5EF4-FFF2-40B4-BE49-F238E27FC236}">
                    <a16:creationId xmlns:a16="http://schemas.microsoft.com/office/drawing/2014/main" id="{ED4F5ECA-9817-496E-A061-D8BD854772EA}"/>
                  </a:ext>
                </a:extLst>
              </p:cNvPr>
              <p:cNvSpPr txBox="1"/>
              <p:nvPr/>
            </p:nvSpPr>
            <p:spPr>
              <a:xfrm>
                <a:off x="5770180" y="1947283"/>
                <a:ext cx="2688021" cy="85246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400" b="1" dirty="0"/>
                  <a:t>في النواة , وهي عبارة عن خيوط رفيعة جدا .</a:t>
                </a:r>
              </a:p>
            </p:txBody>
          </p:sp>
        </p:grpSp>
        <p:sp>
          <p:nvSpPr>
            <p:cNvPr id="29" name="مربع نص 28">
              <a:extLst>
                <a:ext uri="{FF2B5EF4-FFF2-40B4-BE49-F238E27FC236}">
                  <a16:creationId xmlns:a16="http://schemas.microsoft.com/office/drawing/2014/main" id="{95ECABD8-4100-469D-83A4-214A9E71739F}"/>
                </a:ext>
              </a:extLst>
            </p:cNvPr>
            <p:cNvSpPr txBox="1"/>
            <p:nvPr/>
          </p:nvSpPr>
          <p:spPr>
            <a:xfrm>
              <a:off x="4928369" y="1936900"/>
              <a:ext cx="613213" cy="47359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b="1" dirty="0"/>
                <a:t>س1</a:t>
              </a:r>
            </a:p>
          </p:txBody>
        </p:sp>
      </p:grpSp>
      <p:grpSp>
        <p:nvGrpSpPr>
          <p:cNvPr id="40" name="السؤال">
            <a:extLst>
              <a:ext uri="{FF2B5EF4-FFF2-40B4-BE49-F238E27FC236}">
                <a16:creationId xmlns:a16="http://schemas.microsoft.com/office/drawing/2014/main" id="{A8997D9D-99FE-4894-957F-93C20C8345F1}"/>
              </a:ext>
            </a:extLst>
          </p:cNvPr>
          <p:cNvGrpSpPr/>
          <p:nvPr/>
        </p:nvGrpSpPr>
        <p:grpSpPr>
          <a:xfrm>
            <a:off x="4428201" y="775103"/>
            <a:ext cx="4162096" cy="1064172"/>
            <a:chOff x="4474107" y="2039664"/>
            <a:chExt cx="4162096" cy="1064172"/>
          </a:xfrm>
        </p:grpSpPr>
        <p:grpSp>
          <p:nvGrpSpPr>
            <p:cNvPr id="28" name="مستطيل أبيض">
              <a:extLst>
                <a:ext uri="{FF2B5EF4-FFF2-40B4-BE49-F238E27FC236}">
                  <a16:creationId xmlns:a16="http://schemas.microsoft.com/office/drawing/2014/main" id="{55A51F16-8F0E-41BE-8543-42F40065A408}"/>
                </a:ext>
              </a:extLst>
            </p:cNvPr>
            <p:cNvGrpSpPr/>
            <p:nvPr/>
          </p:nvGrpSpPr>
          <p:grpSpPr>
            <a:xfrm>
              <a:off x="4474107" y="2039664"/>
              <a:ext cx="4162096" cy="1064172"/>
              <a:chOff x="5391808" y="433552"/>
              <a:chExt cx="3405354" cy="1064172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7" name="شكل حر: شكل 16">
                <a:extLst>
                  <a:ext uri="{FF2B5EF4-FFF2-40B4-BE49-F238E27FC236}">
                    <a16:creationId xmlns:a16="http://schemas.microsoft.com/office/drawing/2014/main" id="{BBBC09A9-FE13-43BB-98E5-40986F06B648}"/>
                  </a:ext>
                </a:extLst>
              </p:cNvPr>
              <p:cNvSpPr/>
              <p:nvPr/>
            </p:nvSpPr>
            <p:spPr>
              <a:xfrm rot="5400000">
                <a:off x="6562399" y="-737039"/>
                <a:ext cx="1064172" cy="3405354"/>
              </a:xfrm>
              <a:custGeom>
                <a:avLst/>
                <a:gdLst>
                  <a:gd name="connsiteX0" fmla="*/ 0 w 1064172"/>
                  <a:gd name="connsiteY0" fmla="*/ 3405354 h 3405354"/>
                  <a:gd name="connsiteX1" fmla="*/ 0 w 1064172"/>
                  <a:gd name="connsiteY1" fmla="*/ 177366 h 3405354"/>
                  <a:gd name="connsiteX2" fmla="*/ 177366 w 1064172"/>
                  <a:gd name="connsiteY2" fmla="*/ 0 h 3405354"/>
                  <a:gd name="connsiteX3" fmla="*/ 886806 w 1064172"/>
                  <a:gd name="connsiteY3" fmla="*/ 0 h 3405354"/>
                  <a:gd name="connsiteX4" fmla="*/ 1064172 w 1064172"/>
                  <a:gd name="connsiteY4" fmla="*/ 177366 h 3405354"/>
                  <a:gd name="connsiteX5" fmla="*/ 1064172 w 1064172"/>
                  <a:gd name="connsiteY5" fmla="*/ 3405354 h 3405354"/>
                  <a:gd name="connsiteX6" fmla="*/ 855280 w 1064172"/>
                  <a:gd name="connsiteY6" fmla="*/ 3405354 h 3405354"/>
                  <a:gd name="connsiteX7" fmla="*/ 532086 w 1064172"/>
                  <a:gd name="connsiteY7" fmla="*/ 3058512 h 3405354"/>
                  <a:gd name="connsiteX8" fmla="*/ 208892 w 1064172"/>
                  <a:gd name="connsiteY8" fmla="*/ 3405354 h 3405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64172" h="3405354">
                    <a:moveTo>
                      <a:pt x="0" y="3405354"/>
                    </a:moveTo>
                    <a:lnTo>
                      <a:pt x="0" y="177366"/>
                    </a:lnTo>
                    <a:cubicBezTo>
                      <a:pt x="0" y="79409"/>
                      <a:pt x="79409" y="0"/>
                      <a:pt x="177366" y="0"/>
                    </a:cubicBezTo>
                    <a:lnTo>
                      <a:pt x="886806" y="0"/>
                    </a:lnTo>
                    <a:cubicBezTo>
                      <a:pt x="984763" y="0"/>
                      <a:pt x="1064172" y="79409"/>
                      <a:pt x="1064172" y="177366"/>
                    </a:cubicBezTo>
                    <a:lnTo>
                      <a:pt x="1064172" y="3405354"/>
                    </a:lnTo>
                    <a:lnTo>
                      <a:pt x="855280" y="3405354"/>
                    </a:lnTo>
                    <a:cubicBezTo>
                      <a:pt x="855280" y="3213798"/>
                      <a:pt x="710581" y="3058512"/>
                      <a:pt x="532086" y="3058512"/>
                    </a:cubicBezTo>
                    <a:cubicBezTo>
                      <a:pt x="353591" y="3058512"/>
                      <a:pt x="208892" y="3213798"/>
                      <a:pt x="208892" y="3405354"/>
                    </a:cubicBezTo>
                    <a:close/>
                  </a:path>
                </a:pathLst>
              </a:custGeom>
              <a:solidFill>
                <a:srgbClr val="C3AC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 dirty="0"/>
              </a:p>
            </p:txBody>
          </p:sp>
          <p:sp>
            <p:nvSpPr>
              <p:cNvPr id="21" name="شكل حر: شكل 20">
                <a:extLst>
                  <a:ext uri="{FF2B5EF4-FFF2-40B4-BE49-F238E27FC236}">
                    <a16:creationId xmlns:a16="http://schemas.microsoft.com/office/drawing/2014/main" id="{F8AAFCC7-CF49-4E7E-8DA7-F4CD01EBE13C}"/>
                  </a:ext>
                </a:extLst>
              </p:cNvPr>
              <p:cNvSpPr/>
              <p:nvPr/>
            </p:nvSpPr>
            <p:spPr>
              <a:xfrm rot="5400000">
                <a:off x="6626447" y="-697625"/>
                <a:ext cx="857250" cy="3326528"/>
              </a:xfrm>
              <a:custGeom>
                <a:avLst/>
                <a:gdLst>
                  <a:gd name="connsiteX0" fmla="*/ 0 w 857250"/>
                  <a:gd name="connsiteY0" fmla="*/ 3326528 h 3326528"/>
                  <a:gd name="connsiteX1" fmla="*/ 0 w 857250"/>
                  <a:gd name="connsiteY1" fmla="*/ 142878 h 3326528"/>
                  <a:gd name="connsiteX2" fmla="*/ 142878 w 857250"/>
                  <a:gd name="connsiteY2" fmla="*/ 0 h 3326528"/>
                  <a:gd name="connsiteX3" fmla="*/ 714372 w 857250"/>
                  <a:gd name="connsiteY3" fmla="*/ 0 h 3326528"/>
                  <a:gd name="connsiteX4" fmla="*/ 857250 w 857250"/>
                  <a:gd name="connsiteY4" fmla="*/ 142878 h 3326528"/>
                  <a:gd name="connsiteX5" fmla="*/ 857250 w 857250"/>
                  <a:gd name="connsiteY5" fmla="*/ 3326528 h 3326528"/>
                  <a:gd name="connsiteX6" fmla="*/ 751820 w 857250"/>
                  <a:gd name="connsiteY6" fmla="*/ 3326528 h 3326528"/>
                  <a:gd name="connsiteX7" fmla="*/ 751820 w 857250"/>
                  <a:gd name="connsiteY7" fmla="*/ 3326527 h 3326528"/>
                  <a:gd name="connsiteX8" fmla="*/ 428626 w 857250"/>
                  <a:gd name="connsiteY8" fmla="*/ 2979685 h 3326528"/>
                  <a:gd name="connsiteX9" fmla="*/ 105432 w 857250"/>
                  <a:gd name="connsiteY9" fmla="*/ 3326527 h 3326528"/>
                  <a:gd name="connsiteX10" fmla="*/ 105432 w 857250"/>
                  <a:gd name="connsiteY10" fmla="*/ 3326528 h 3326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57250" h="3326528">
                    <a:moveTo>
                      <a:pt x="0" y="3326528"/>
                    </a:moveTo>
                    <a:lnTo>
                      <a:pt x="0" y="142878"/>
                    </a:lnTo>
                    <a:cubicBezTo>
                      <a:pt x="0" y="63969"/>
                      <a:pt x="63969" y="0"/>
                      <a:pt x="142878" y="0"/>
                    </a:cubicBezTo>
                    <a:lnTo>
                      <a:pt x="714372" y="0"/>
                    </a:lnTo>
                    <a:cubicBezTo>
                      <a:pt x="793281" y="0"/>
                      <a:pt x="857250" y="63969"/>
                      <a:pt x="857250" y="142878"/>
                    </a:cubicBezTo>
                    <a:lnTo>
                      <a:pt x="857250" y="3326528"/>
                    </a:lnTo>
                    <a:lnTo>
                      <a:pt x="751820" y="3326528"/>
                    </a:lnTo>
                    <a:lnTo>
                      <a:pt x="751820" y="3326527"/>
                    </a:lnTo>
                    <a:cubicBezTo>
                      <a:pt x="751820" y="3134971"/>
                      <a:pt x="607121" y="2979685"/>
                      <a:pt x="428626" y="2979685"/>
                    </a:cubicBezTo>
                    <a:cubicBezTo>
                      <a:pt x="250131" y="2979685"/>
                      <a:pt x="105432" y="3134971"/>
                      <a:pt x="105432" y="3326527"/>
                    </a:cubicBezTo>
                    <a:lnTo>
                      <a:pt x="105432" y="3326528"/>
                    </a:lnTo>
                    <a:close/>
                  </a:path>
                </a:pathLst>
              </a:custGeom>
              <a:solidFill>
                <a:srgbClr val="AFC6D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 dirty="0"/>
              </a:p>
            </p:txBody>
          </p:sp>
        </p:grpSp>
        <p:sp>
          <p:nvSpPr>
            <p:cNvPr id="36" name="مربع نص 35">
              <a:extLst>
                <a:ext uri="{FF2B5EF4-FFF2-40B4-BE49-F238E27FC236}">
                  <a16:creationId xmlns:a16="http://schemas.microsoft.com/office/drawing/2014/main" id="{89C0F614-7759-4C1A-BAA1-2305245987B8}"/>
                </a:ext>
              </a:extLst>
            </p:cNvPr>
            <p:cNvSpPr txBox="1"/>
            <p:nvPr/>
          </p:nvSpPr>
          <p:spPr>
            <a:xfrm>
              <a:off x="5153033" y="2294868"/>
              <a:ext cx="3483170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b="1" dirty="0"/>
                <a:t>أين توجد الكروموسومات ؟</a:t>
              </a:r>
            </a:p>
          </p:txBody>
        </p:sp>
      </p:grpSp>
      <p:grpSp>
        <p:nvGrpSpPr>
          <p:cNvPr id="41" name="مجموعة 40">
            <a:extLst>
              <a:ext uri="{FF2B5EF4-FFF2-40B4-BE49-F238E27FC236}">
                <a16:creationId xmlns:a16="http://schemas.microsoft.com/office/drawing/2014/main" id="{52974B7B-478B-4778-8B4C-3F12CFB99B74}"/>
              </a:ext>
            </a:extLst>
          </p:cNvPr>
          <p:cNvGrpSpPr/>
          <p:nvPr/>
        </p:nvGrpSpPr>
        <p:grpSpPr>
          <a:xfrm>
            <a:off x="1753374" y="2329831"/>
            <a:ext cx="5349654" cy="2381592"/>
            <a:chOff x="356003" y="1620382"/>
            <a:chExt cx="5349654" cy="2381592"/>
          </a:xfrm>
        </p:grpSpPr>
        <p:sp>
          <p:nvSpPr>
            <p:cNvPr id="103" name="مستطيل 102">
              <a:extLst>
                <a:ext uri="{FF2B5EF4-FFF2-40B4-BE49-F238E27FC236}">
                  <a16:creationId xmlns:a16="http://schemas.microsoft.com/office/drawing/2014/main" id="{D00B6B5A-988A-4A17-A148-46B3E57C6D80}"/>
                </a:ext>
              </a:extLst>
            </p:cNvPr>
            <p:cNvSpPr/>
            <p:nvPr/>
          </p:nvSpPr>
          <p:spPr>
            <a:xfrm>
              <a:off x="3537604" y="2784295"/>
              <a:ext cx="2168053" cy="692024"/>
            </a:xfrm>
            <a:custGeom>
              <a:avLst/>
              <a:gdLst>
                <a:gd name="connsiteX0" fmla="*/ 0 w 2168053"/>
                <a:gd name="connsiteY0" fmla="*/ 0 h 692024"/>
                <a:gd name="connsiteX1" fmla="*/ 498652 w 2168053"/>
                <a:gd name="connsiteY1" fmla="*/ 0 h 692024"/>
                <a:gd name="connsiteX2" fmla="*/ 975624 w 2168053"/>
                <a:gd name="connsiteY2" fmla="*/ 0 h 692024"/>
                <a:gd name="connsiteX3" fmla="*/ 1474276 w 2168053"/>
                <a:gd name="connsiteY3" fmla="*/ 0 h 692024"/>
                <a:gd name="connsiteX4" fmla="*/ 2168053 w 2168053"/>
                <a:gd name="connsiteY4" fmla="*/ 0 h 692024"/>
                <a:gd name="connsiteX5" fmla="*/ 2168053 w 2168053"/>
                <a:gd name="connsiteY5" fmla="*/ 346012 h 692024"/>
                <a:gd name="connsiteX6" fmla="*/ 2168053 w 2168053"/>
                <a:gd name="connsiteY6" fmla="*/ 692024 h 692024"/>
                <a:gd name="connsiteX7" fmla="*/ 1626040 w 2168053"/>
                <a:gd name="connsiteY7" fmla="*/ 692024 h 692024"/>
                <a:gd name="connsiteX8" fmla="*/ 1127388 w 2168053"/>
                <a:gd name="connsiteY8" fmla="*/ 692024 h 692024"/>
                <a:gd name="connsiteX9" fmla="*/ 628735 w 2168053"/>
                <a:gd name="connsiteY9" fmla="*/ 692024 h 692024"/>
                <a:gd name="connsiteX10" fmla="*/ 0 w 2168053"/>
                <a:gd name="connsiteY10" fmla="*/ 692024 h 692024"/>
                <a:gd name="connsiteX11" fmla="*/ 0 w 2168053"/>
                <a:gd name="connsiteY11" fmla="*/ 359852 h 692024"/>
                <a:gd name="connsiteX12" fmla="*/ 0 w 2168053"/>
                <a:gd name="connsiteY12" fmla="*/ 0 h 69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68053" h="692024" fill="none" extrusionOk="0">
                  <a:moveTo>
                    <a:pt x="0" y="0"/>
                  </a:moveTo>
                  <a:cubicBezTo>
                    <a:pt x="203811" y="-19603"/>
                    <a:pt x="267040" y="35734"/>
                    <a:pt x="498652" y="0"/>
                  </a:cubicBezTo>
                  <a:cubicBezTo>
                    <a:pt x="730264" y="-35734"/>
                    <a:pt x="836318" y="8613"/>
                    <a:pt x="975624" y="0"/>
                  </a:cubicBezTo>
                  <a:cubicBezTo>
                    <a:pt x="1114930" y="-8613"/>
                    <a:pt x="1271960" y="24126"/>
                    <a:pt x="1474276" y="0"/>
                  </a:cubicBezTo>
                  <a:cubicBezTo>
                    <a:pt x="1676592" y="-24126"/>
                    <a:pt x="1981964" y="72731"/>
                    <a:pt x="2168053" y="0"/>
                  </a:cubicBezTo>
                  <a:cubicBezTo>
                    <a:pt x="2169810" y="100436"/>
                    <a:pt x="2129974" y="219209"/>
                    <a:pt x="2168053" y="346012"/>
                  </a:cubicBezTo>
                  <a:cubicBezTo>
                    <a:pt x="2206132" y="472815"/>
                    <a:pt x="2147202" y="571946"/>
                    <a:pt x="2168053" y="692024"/>
                  </a:cubicBezTo>
                  <a:cubicBezTo>
                    <a:pt x="1953403" y="742583"/>
                    <a:pt x="1810039" y="656115"/>
                    <a:pt x="1626040" y="692024"/>
                  </a:cubicBezTo>
                  <a:cubicBezTo>
                    <a:pt x="1442041" y="727933"/>
                    <a:pt x="1315624" y="663377"/>
                    <a:pt x="1127388" y="692024"/>
                  </a:cubicBezTo>
                  <a:cubicBezTo>
                    <a:pt x="939152" y="720671"/>
                    <a:pt x="765287" y="639372"/>
                    <a:pt x="628735" y="692024"/>
                  </a:cubicBezTo>
                  <a:cubicBezTo>
                    <a:pt x="492183" y="744676"/>
                    <a:pt x="136943" y="617201"/>
                    <a:pt x="0" y="692024"/>
                  </a:cubicBezTo>
                  <a:cubicBezTo>
                    <a:pt x="-13725" y="547967"/>
                    <a:pt x="1244" y="428598"/>
                    <a:pt x="0" y="359852"/>
                  </a:cubicBezTo>
                  <a:cubicBezTo>
                    <a:pt x="-1244" y="291106"/>
                    <a:pt x="12712" y="94280"/>
                    <a:pt x="0" y="0"/>
                  </a:cubicBezTo>
                  <a:close/>
                </a:path>
                <a:path w="2168053" h="692024" stroke="0" extrusionOk="0">
                  <a:moveTo>
                    <a:pt x="0" y="0"/>
                  </a:moveTo>
                  <a:cubicBezTo>
                    <a:pt x="167568" y="-41760"/>
                    <a:pt x="370474" y="4810"/>
                    <a:pt x="542013" y="0"/>
                  </a:cubicBezTo>
                  <a:cubicBezTo>
                    <a:pt x="713552" y="-4810"/>
                    <a:pt x="851010" y="47570"/>
                    <a:pt x="1105707" y="0"/>
                  </a:cubicBezTo>
                  <a:cubicBezTo>
                    <a:pt x="1360404" y="-47570"/>
                    <a:pt x="1473116" y="31369"/>
                    <a:pt x="1604359" y="0"/>
                  </a:cubicBezTo>
                  <a:cubicBezTo>
                    <a:pt x="1735602" y="-31369"/>
                    <a:pt x="1991987" y="43721"/>
                    <a:pt x="2168053" y="0"/>
                  </a:cubicBezTo>
                  <a:cubicBezTo>
                    <a:pt x="2179462" y="123970"/>
                    <a:pt x="2166615" y="251556"/>
                    <a:pt x="2168053" y="352932"/>
                  </a:cubicBezTo>
                  <a:cubicBezTo>
                    <a:pt x="2169491" y="454308"/>
                    <a:pt x="2127597" y="545933"/>
                    <a:pt x="2168053" y="692024"/>
                  </a:cubicBezTo>
                  <a:cubicBezTo>
                    <a:pt x="1920494" y="705740"/>
                    <a:pt x="1796719" y="667415"/>
                    <a:pt x="1647720" y="692024"/>
                  </a:cubicBezTo>
                  <a:cubicBezTo>
                    <a:pt x="1498721" y="716633"/>
                    <a:pt x="1365348" y="682205"/>
                    <a:pt x="1105707" y="692024"/>
                  </a:cubicBezTo>
                  <a:cubicBezTo>
                    <a:pt x="846066" y="701843"/>
                    <a:pt x="814522" y="667842"/>
                    <a:pt x="607055" y="692024"/>
                  </a:cubicBezTo>
                  <a:cubicBezTo>
                    <a:pt x="399588" y="716206"/>
                    <a:pt x="190755" y="660336"/>
                    <a:pt x="0" y="692024"/>
                  </a:cubicBezTo>
                  <a:cubicBezTo>
                    <a:pt x="-4065" y="577584"/>
                    <a:pt x="36993" y="414775"/>
                    <a:pt x="0" y="339092"/>
                  </a:cubicBezTo>
                  <a:cubicBezTo>
                    <a:pt x="-36993" y="263409"/>
                    <a:pt x="26861" y="153177"/>
                    <a:pt x="0" y="0"/>
                  </a:cubicBezTo>
                  <a:close/>
                </a:path>
              </a:pathLst>
            </a:custGeom>
            <a:solidFill>
              <a:srgbClr val="AFC6D8"/>
            </a:solidFill>
            <a:ln w="38100">
              <a:solidFill>
                <a:srgbClr val="E8E1D9"/>
              </a:solidFill>
              <a:extLst>
                <a:ext uri="{C807C97D-BFC1-408E-A445-0C87EB9F89A2}">
                  <ask:lineSketchStyleProps xmlns:ask="http://schemas.microsoft.com/office/drawing/2018/sketchyshapes" sd="74726616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3200" dirty="0">
                  <a:solidFill>
                    <a:schemeClr val="tx1"/>
                  </a:solidFill>
                </a:rPr>
                <a:t>كروموسومات</a:t>
              </a:r>
            </a:p>
          </p:txBody>
        </p:sp>
        <p:grpSp>
          <p:nvGrpSpPr>
            <p:cNvPr id="97" name="مجموعة 96">
              <a:extLst>
                <a:ext uri="{FF2B5EF4-FFF2-40B4-BE49-F238E27FC236}">
                  <a16:creationId xmlns:a16="http://schemas.microsoft.com/office/drawing/2014/main" id="{103744F4-E594-497E-BBAD-36B5EFC921D5}"/>
                </a:ext>
              </a:extLst>
            </p:cNvPr>
            <p:cNvGrpSpPr/>
            <p:nvPr/>
          </p:nvGrpSpPr>
          <p:grpSpPr>
            <a:xfrm>
              <a:off x="356003" y="1940840"/>
              <a:ext cx="2186339" cy="2061134"/>
              <a:chOff x="738164" y="902369"/>
              <a:chExt cx="2979684" cy="2806262"/>
            </a:xfrm>
          </p:grpSpPr>
          <p:sp>
            <p:nvSpPr>
              <p:cNvPr id="98" name="شكل بيضاوي 97">
                <a:extLst>
                  <a:ext uri="{FF2B5EF4-FFF2-40B4-BE49-F238E27FC236}">
                    <a16:creationId xmlns:a16="http://schemas.microsoft.com/office/drawing/2014/main" id="{13251F25-2E2E-4B24-BC3C-4F33EFC160EB}"/>
                  </a:ext>
                </a:extLst>
              </p:cNvPr>
              <p:cNvSpPr/>
              <p:nvPr/>
            </p:nvSpPr>
            <p:spPr>
              <a:xfrm>
                <a:off x="738164" y="902369"/>
                <a:ext cx="2979684" cy="2806262"/>
              </a:xfrm>
              <a:prstGeom prst="ellipse">
                <a:avLst/>
              </a:prstGeom>
              <a:solidFill>
                <a:srgbClr val="AFC6D8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grpSp>
            <p:nvGrpSpPr>
              <p:cNvPr id="99" name="مجموعة 98">
                <a:extLst>
                  <a:ext uri="{FF2B5EF4-FFF2-40B4-BE49-F238E27FC236}">
                    <a16:creationId xmlns:a16="http://schemas.microsoft.com/office/drawing/2014/main" id="{CE374D7C-ED02-4B9A-A13B-57DE1D390365}"/>
                  </a:ext>
                </a:extLst>
              </p:cNvPr>
              <p:cNvGrpSpPr/>
              <p:nvPr/>
            </p:nvGrpSpPr>
            <p:grpSpPr>
              <a:xfrm>
                <a:off x="1617092" y="1657186"/>
                <a:ext cx="1221828" cy="1194564"/>
                <a:chOff x="1627790" y="1657186"/>
                <a:chExt cx="1221828" cy="1194564"/>
              </a:xfrm>
            </p:grpSpPr>
            <p:sp>
              <p:nvSpPr>
                <p:cNvPr id="100" name="شكل بيضاوي 99">
                  <a:extLst>
                    <a:ext uri="{FF2B5EF4-FFF2-40B4-BE49-F238E27FC236}">
                      <a16:creationId xmlns:a16="http://schemas.microsoft.com/office/drawing/2014/main" id="{0A9A5898-453B-4B46-9FD3-71F10F0B3D15}"/>
                    </a:ext>
                  </a:extLst>
                </p:cNvPr>
                <p:cNvSpPr/>
                <p:nvPr/>
              </p:nvSpPr>
              <p:spPr>
                <a:xfrm>
                  <a:off x="1627790" y="1657186"/>
                  <a:ext cx="1221828" cy="1194564"/>
                </a:xfrm>
                <a:prstGeom prst="ellipse">
                  <a:avLst/>
                </a:prstGeom>
                <a:solidFill>
                  <a:srgbClr val="C3ACB4"/>
                </a:solidFill>
                <a:ln w="2857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 dirty="0"/>
                </a:p>
              </p:txBody>
            </p:sp>
            <mc:AlternateContent xmlns:mc="http://schemas.openxmlformats.org/markup-compatibility/2006" xmlns:p14="http://schemas.microsoft.com/office/powerpoint/2010/main">
              <mc:Choice Requires="p14">
                <p:contentPart p14:bwMode="auto" r:id="rId4">
                  <p14:nvContentPartPr>
                    <p14:cNvPr id="101" name="حبر 100">
                      <a:extLst>
                        <a:ext uri="{FF2B5EF4-FFF2-40B4-BE49-F238E27FC236}">
                          <a16:creationId xmlns:a16="http://schemas.microsoft.com/office/drawing/2014/main" id="{DB618F1D-AB8E-41AB-B455-0C60CB2D85A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831724" y="1803028"/>
                    <a:ext cx="813960" cy="902880"/>
                  </p14:xfrm>
                </p:contentPart>
              </mc:Choice>
              <mc:Fallback xmlns="">
                <p:pic>
                  <p:nvPicPr>
                    <p:cNvPr id="101" name="حبر 100">
                      <a:extLst>
                        <a:ext uri="{FF2B5EF4-FFF2-40B4-BE49-F238E27FC236}">
                          <a16:creationId xmlns:a16="http://schemas.microsoft.com/office/drawing/2014/main" id="{DB618F1D-AB8E-41AB-B455-0C60CB2D85A5}"/>
                        </a:ext>
                      </a:extLst>
                    </p:cNvPr>
                    <p:cNvPicPr/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1819458" y="1790774"/>
                      <a:ext cx="838001" cy="926898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pic>
          <p:nvPicPr>
            <p:cNvPr id="102" name="رسم 101" descr="سهم ذو خط: منحنى في اتجاه عقارب الساعة مع تعبئة خالصة">
              <a:extLst>
                <a:ext uri="{FF2B5EF4-FFF2-40B4-BE49-F238E27FC236}">
                  <a16:creationId xmlns:a16="http://schemas.microsoft.com/office/drawing/2014/main" id="{ACBB5FCD-F463-4F1D-BEA0-B3FFA37E55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7442530">
              <a:off x="1745360" y="1620382"/>
              <a:ext cx="2088032" cy="208803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16000" fill="hold" nodeType="withEffect" p14:presetBounceEnd="2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2045E-16 -2.34568E-6 L -0.37865 -2.34568E-6 " pathEditMode="relative" rAng="0" ptsTypes="AA" p14:bounceEnd="29000">
                                          <p:cBhvr>
                                            <p:cTn id="6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94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63" presetClass="path" presetSubtype="0" accel="16000" fill="hold" nodeType="clickEffect" p14:presetBounceEnd="2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37865 -2.34568E-6 L 2.22045E-16 -2.34568E-6 " pathEditMode="relative" rAng="0" ptsTypes="AA" p14:bounceEnd="29000">
                                          <p:cBhvr>
                                            <p:cTn id="1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924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16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2045E-16 -2.34568E-6 L -0.37865 -2.34568E-6 " pathEditMode="relative" rAng="0" ptsTypes="AA">
                                          <p:cBhvr>
                                            <p:cTn id="6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94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63" presetClass="path" presetSubtype="0" accel="16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37865 -2.34568E-6 L 2.22045E-16 -2.34568E-6 " pathEditMode="relative" rAng="0" ptsTypes="AA">
                                          <p:cBhvr>
                                            <p:cTn id="1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924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مستطيل الإجابة">
            <a:extLst>
              <a:ext uri="{FF2B5EF4-FFF2-40B4-BE49-F238E27FC236}">
                <a16:creationId xmlns:a16="http://schemas.microsoft.com/office/drawing/2014/main" id="{E8BF501E-CF5A-4734-87BC-D7F9FF7FD8B4}"/>
              </a:ext>
            </a:extLst>
          </p:cNvPr>
          <p:cNvGrpSpPr/>
          <p:nvPr/>
        </p:nvGrpSpPr>
        <p:grpSpPr>
          <a:xfrm>
            <a:off x="4283381" y="823657"/>
            <a:ext cx="4248598" cy="982950"/>
            <a:chOff x="4928369" y="1732194"/>
            <a:chExt cx="3403712" cy="1008345"/>
          </a:xfrm>
        </p:grpSpPr>
        <p:grpSp>
          <p:nvGrpSpPr>
            <p:cNvPr id="45" name="مجموعة 44">
              <a:extLst>
                <a:ext uri="{FF2B5EF4-FFF2-40B4-BE49-F238E27FC236}">
                  <a16:creationId xmlns:a16="http://schemas.microsoft.com/office/drawing/2014/main" id="{988A3528-7F6F-4154-BD7C-44B6B54AC532}"/>
                </a:ext>
              </a:extLst>
            </p:cNvPr>
            <p:cNvGrpSpPr/>
            <p:nvPr/>
          </p:nvGrpSpPr>
          <p:grpSpPr>
            <a:xfrm>
              <a:off x="4991355" y="1732194"/>
              <a:ext cx="3340726" cy="1008345"/>
              <a:chOff x="5314547" y="1932014"/>
              <a:chExt cx="3340726" cy="1008345"/>
            </a:xfrm>
          </p:grpSpPr>
          <p:grpSp>
            <p:nvGrpSpPr>
              <p:cNvPr id="47" name="مجموعة 46">
                <a:extLst>
                  <a:ext uri="{FF2B5EF4-FFF2-40B4-BE49-F238E27FC236}">
                    <a16:creationId xmlns:a16="http://schemas.microsoft.com/office/drawing/2014/main" id="{5810248B-4444-4EC2-994C-314AF38B3D0B}"/>
                  </a:ext>
                </a:extLst>
              </p:cNvPr>
              <p:cNvGrpSpPr/>
              <p:nvPr/>
            </p:nvGrpSpPr>
            <p:grpSpPr>
              <a:xfrm>
                <a:off x="5314547" y="1932014"/>
                <a:ext cx="3340726" cy="953321"/>
                <a:chOff x="5314547" y="1932014"/>
                <a:chExt cx="3340726" cy="953321"/>
              </a:xfrm>
            </p:grpSpPr>
            <p:sp>
              <p:nvSpPr>
                <p:cNvPr id="49" name="مستطيل: زوايا علوية مستديرة 48">
                  <a:extLst>
                    <a:ext uri="{FF2B5EF4-FFF2-40B4-BE49-F238E27FC236}">
                      <a16:creationId xmlns:a16="http://schemas.microsoft.com/office/drawing/2014/main" id="{ABB04B24-196D-4044-BE3D-2CCC18FB9856}"/>
                    </a:ext>
                  </a:extLst>
                </p:cNvPr>
                <p:cNvSpPr/>
                <p:nvPr/>
              </p:nvSpPr>
              <p:spPr>
                <a:xfrm rot="16200000">
                  <a:off x="6515348" y="745411"/>
                  <a:ext cx="953321" cy="3326528"/>
                </a:xfrm>
                <a:prstGeom prst="round2Same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/>
                </a:p>
              </p:txBody>
            </p:sp>
            <p:sp>
              <p:nvSpPr>
                <p:cNvPr id="50" name="شكل حر: شكل 49">
                  <a:extLst>
                    <a:ext uri="{FF2B5EF4-FFF2-40B4-BE49-F238E27FC236}">
                      <a16:creationId xmlns:a16="http://schemas.microsoft.com/office/drawing/2014/main" id="{2DDCFFDF-2544-432E-8E35-FA9750DD25AC}"/>
                    </a:ext>
                  </a:extLst>
                </p:cNvPr>
                <p:cNvSpPr/>
                <p:nvPr/>
              </p:nvSpPr>
              <p:spPr>
                <a:xfrm rot="16200000">
                  <a:off x="5058604" y="2187957"/>
                  <a:ext cx="953321" cy="441435"/>
                </a:xfrm>
                <a:custGeom>
                  <a:avLst/>
                  <a:gdLst>
                    <a:gd name="connsiteX0" fmla="*/ 953321 w 953321"/>
                    <a:gd name="connsiteY0" fmla="*/ 158890 h 441435"/>
                    <a:gd name="connsiteX1" fmla="*/ 953321 w 953321"/>
                    <a:gd name="connsiteY1" fmla="*/ 441435 h 441435"/>
                    <a:gd name="connsiteX2" fmla="*/ 0 w 953321"/>
                    <a:gd name="connsiteY2" fmla="*/ 441435 h 441435"/>
                    <a:gd name="connsiteX3" fmla="*/ 0 w 953321"/>
                    <a:gd name="connsiteY3" fmla="*/ 158890 h 441435"/>
                    <a:gd name="connsiteX4" fmla="*/ 158890 w 953321"/>
                    <a:gd name="connsiteY4" fmla="*/ 0 h 441435"/>
                    <a:gd name="connsiteX5" fmla="*/ 794431 w 953321"/>
                    <a:gd name="connsiteY5" fmla="*/ 0 h 441435"/>
                    <a:gd name="connsiteX6" fmla="*/ 953321 w 953321"/>
                    <a:gd name="connsiteY6" fmla="*/ 158890 h 441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3321" h="441435">
                      <a:moveTo>
                        <a:pt x="953321" y="158890"/>
                      </a:moveTo>
                      <a:lnTo>
                        <a:pt x="953321" y="441435"/>
                      </a:lnTo>
                      <a:lnTo>
                        <a:pt x="0" y="441435"/>
                      </a:lnTo>
                      <a:lnTo>
                        <a:pt x="0" y="158890"/>
                      </a:lnTo>
                      <a:cubicBezTo>
                        <a:pt x="0" y="71137"/>
                        <a:pt x="71137" y="0"/>
                        <a:pt x="158890" y="0"/>
                      </a:cubicBezTo>
                      <a:lnTo>
                        <a:pt x="794431" y="0"/>
                      </a:lnTo>
                      <a:cubicBezTo>
                        <a:pt x="882184" y="0"/>
                        <a:pt x="953321" y="71137"/>
                        <a:pt x="953321" y="158890"/>
                      </a:cubicBezTo>
                      <a:close/>
                    </a:path>
                  </a:pathLst>
                </a:custGeom>
                <a:solidFill>
                  <a:srgbClr val="5090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1" anchor="ctr">
                  <a:noAutofit/>
                </a:bodyPr>
                <a:lstStyle/>
                <a:p>
                  <a:pPr algn="ctr"/>
                  <a:endParaRPr lang="ar-SA"/>
                </a:p>
              </p:txBody>
            </p:sp>
          </p:grpSp>
          <p:sp>
            <p:nvSpPr>
              <p:cNvPr id="48" name="مربع نص 47">
                <a:extLst>
                  <a:ext uri="{FF2B5EF4-FFF2-40B4-BE49-F238E27FC236}">
                    <a16:creationId xmlns:a16="http://schemas.microsoft.com/office/drawing/2014/main" id="{B6DAA302-6A1A-4D64-9884-1E08D499ECB7}"/>
                  </a:ext>
                </a:extLst>
              </p:cNvPr>
              <p:cNvSpPr txBox="1"/>
              <p:nvPr/>
            </p:nvSpPr>
            <p:spPr>
              <a:xfrm>
                <a:off x="5685270" y="1993175"/>
                <a:ext cx="2892819" cy="947184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1800" b="1" dirty="0"/>
                  <a:t> بالمجهر الإلكتروني , ولكن يمكن رؤيتها بالمجهر الضوئي عند </a:t>
                </a:r>
                <a:r>
                  <a:rPr lang="ar-SA" sz="1800" b="1" dirty="0" err="1"/>
                  <a:t>إنقسام</a:t>
                </a:r>
                <a:r>
                  <a:rPr lang="ar-SA" sz="1800" b="1" dirty="0"/>
                  <a:t> الخلية لأنها تصبح أسمك وأقصر </a:t>
                </a:r>
              </a:p>
            </p:txBody>
          </p:sp>
        </p:grpSp>
        <p:sp>
          <p:nvSpPr>
            <p:cNvPr id="46" name="مربع نص 45">
              <a:extLst>
                <a:ext uri="{FF2B5EF4-FFF2-40B4-BE49-F238E27FC236}">
                  <a16:creationId xmlns:a16="http://schemas.microsoft.com/office/drawing/2014/main" id="{67F0F2EE-477C-468F-BE39-E5B11B29D8F7}"/>
                </a:ext>
              </a:extLst>
            </p:cNvPr>
            <p:cNvSpPr txBox="1"/>
            <p:nvPr/>
          </p:nvSpPr>
          <p:spPr>
            <a:xfrm>
              <a:off x="4928369" y="1936900"/>
              <a:ext cx="613213" cy="47359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b="1" dirty="0"/>
                <a:t>س2</a:t>
              </a:r>
            </a:p>
          </p:txBody>
        </p:sp>
      </p:grpSp>
      <p:grpSp>
        <p:nvGrpSpPr>
          <p:cNvPr id="51" name="السؤال">
            <a:extLst>
              <a:ext uri="{FF2B5EF4-FFF2-40B4-BE49-F238E27FC236}">
                <a16:creationId xmlns:a16="http://schemas.microsoft.com/office/drawing/2014/main" id="{A0185337-88BF-4734-9C7A-8569F527166F}"/>
              </a:ext>
            </a:extLst>
          </p:cNvPr>
          <p:cNvGrpSpPr/>
          <p:nvPr/>
        </p:nvGrpSpPr>
        <p:grpSpPr>
          <a:xfrm>
            <a:off x="4476811" y="742434"/>
            <a:ext cx="4415189" cy="1064172"/>
            <a:chOff x="4474107" y="2039664"/>
            <a:chExt cx="4415189" cy="1064172"/>
          </a:xfrm>
        </p:grpSpPr>
        <p:grpSp>
          <p:nvGrpSpPr>
            <p:cNvPr id="52" name="مستطيل أبيض">
              <a:extLst>
                <a:ext uri="{FF2B5EF4-FFF2-40B4-BE49-F238E27FC236}">
                  <a16:creationId xmlns:a16="http://schemas.microsoft.com/office/drawing/2014/main" id="{28061898-0AFF-4146-ACCB-01228D767CA8}"/>
                </a:ext>
              </a:extLst>
            </p:cNvPr>
            <p:cNvGrpSpPr/>
            <p:nvPr/>
          </p:nvGrpSpPr>
          <p:grpSpPr>
            <a:xfrm>
              <a:off x="4474107" y="2039664"/>
              <a:ext cx="4162096" cy="1064172"/>
              <a:chOff x="5391808" y="433552"/>
              <a:chExt cx="3405354" cy="1064172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4" name="شكل حر: شكل 53">
                <a:extLst>
                  <a:ext uri="{FF2B5EF4-FFF2-40B4-BE49-F238E27FC236}">
                    <a16:creationId xmlns:a16="http://schemas.microsoft.com/office/drawing/2014/main" id="{F6309014-75A2-421B-892D-8F6E13EB590D}"/>
                  </a:ext>
                </a:extLst>
              </p:cNvPr>
              <p:cNvSpPr/>
              <p:nvPr/>
            </p:nvSpPr>
            <p:spPr>
              <a:xfrm rot="5400000">
                <a:off x="6562399" y="-737039"/>
                <a:ext cx="1064172" cy="3405354"/>
              </a:xfrm>
              <a:custGeom>
                <a:avLst/>
                <a:gdLst>
                  <a:gd name="connsiteX0" fmla="*/ 0 w 1064172"/>
                  <a:gd name="connsiteY0" fmla="*/ 3405354 h 3405354"/>
                  <a:gd name="connsiteX1" fmla="*/ 0 w 1064172"/>
                  <a:gd name="connsiteY1" fmla="*/ 177366 h 3405354"/>
                  <a:gd name="connsiteX2" fmla="*/ 177366 w 1064172"/>
                  <a:gd name="connsiteY2" fmla="*/ 0 h 3405354"/>
                  <a:gd name="connsiteX3" fmla="*/ 886806 w 1064172"/>
                  <a:gd name="connsiteY3" fmla="*/ 0 h 3405354"/>
                  <a:gd name="connsiteX4" fmla="*/ 1064172 w 1064172"/>
                  <a:gd name="connsiteY4" fmla="*/ 177366 h 3405354"/>
                  <a:gd name="connsiteX5" fmla="*/ 1064172 w 1064172"/>
                  <a:gd name="connsiteY5" fmla="*/ 3405354 h 3405354"/>
                  <a:gd name="connsiteX6" fmla="*/ 855280 w 1064172"/>
                  <a:gd name="connsiteY6" fmla="*/ 3405354 h 3405354"/>
                  <a:gd name="connsiteX7" fmla="*/ 532086 w 1064172"/>
                  <a:gd name="connsiteY7" fmla="*/ 3058512 h 3405354"/>
                  <a:gd name="connsiteX8" fmla="*/ 208892 w 1064172"/>
                  <a:gd name="connsiteY8" fmla="*/ 3405354 h 3405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64172" h="3405354">
                    <a:moveTo>
                      <a:pt x="0" y="3405354"/>
                    </a:moveTo>
                    <a:lnTo>
                      <a:pt x="0" y="177366"/>
                    </a:lnTo>
                    <a:cubicBezTo>
                      <a:pt x="0" y="79409"/>
                      <a:pt x="79409" y="0"/>
                      <a:pt x="177366" y="0"/>
                    </a:cubicBezTo>
                    <a:lnTo>
                      <a:pt x="886806" y="0"/>
                    </a:lnTo>
                    <a:cubicBezTo>
                      <a:pt x="984763" y="0"/>
                      <a:pt x="1064172" y="79409"/>
                      <a:pt x="1064172" y="177366"/>
                    </a:cubicBezTo>
                    <a:lnTo>
                      <a:pt x="1064172" y="3405354"/>
                    </a:lnTo>
                    <a:lnTo>
                      <a:pt x="855280" y="3405354"/>
                    </a:lnTo>
                    <a:cubicBezTo>
                      <a:pt x="855280" y="3213798"/>
                      <a:pt x="710581" y="3058512"/>
                      <a:pt x="532086" y="3058512"/>
                    </a:cubicBezTo>
                    <a:cubicBezTo>
                      <a:pt x="353591" y="3058512"/>
                      <a:pt x="208892" y="3213798"/>
                      <a:pt x="208892" y="3405354"/>
                    </a:cubicBezTo>
                    <a:close/>
                  </a:path>
                </a:pathLst>
              </a:custGeom>
              <a:solidFill>
                <a:srgbClr val="5090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 dirty="0"/>
              </a:p>
            </p:txBody>
          </p:sp>
          <p:sp>
            <p:nvSpPr>
              <p:cNvPr id="55" name="شكل حر: شكل 54">
                <a:extLst>
                  <a:ext uri="{FF2B5EF4-FFF2-40B4-BE49-F238E27FC236}">
                    <a16:creationId xmlns:a16="http://schemas.microsoft.com/office/drawing/2014/main" id="{1D5170CD-7451-4935-AF5B-0F37D5B0EE45}"/>
                  </a:ext>
                </a:extLst>
              </p:cNvPr>
              <p:cNvSpPr/>
              <p:nvPr/>
            </p:nvSpPr>
            <p:spPr>
              <a:xfrm rot="5400000">
                <a:off x="6626447" y="-697625"/>
                <a:ext cx="857250" cy="3326528"/>
              </a:xfrm>
              <a:custGeom>
                <a:avLst/>
                <a:gdLst>
                  <a:gd name="connsiteX0" fmla="*/ 0 w 857250"/>
                  <a:gd name="connsiteY0" fmla="*/ 3326528 h 3326528"/>
                  <a:gd name="connsiteX1" fmla="*/ 0 w 857250"/>
                  <a:gd name="connsiteY1" fmla="*/ 142878 h 3326528"/>
                  <a:gd name="connsiteX2" fmla="*/ 142878 w 857250"/>
                  <a:gd name="connsiteY2" fmla="*/ 0 h 3326528"/>
                  <a:gd name="connsiteX3" fmla="*/ 714372 w 857250"/>
                  <a:gd name="connsiteY3" fmla="*/ 0 h 3326528"/>
                  <a:gd name="connsiteX4" fmla="*/ 857250 w 857250"/>
                  <a:gd name="connsiteY4" fmla="*/ 142878 h 3326528"/>
                  <a:gd name="connsiteX5" fmla="*/ 857250 w 857250"/>
                  <a:gd name="connsiteY5" fmla="*/ 3326528 h 3326528"/>
                  <a:gd name="connsiteX6" fmla="*/ 751820 w 857250"/>
                  <a:gd name="connsiteY6" fmla="*/ 3326528 h 3326528"/>
                  <a:gd name="connsiteX7" fmla="*/ 751820 w 857250"/>
                  <a:gd name="connsiteY7" fmla="*/ 3326527 h 3326528"/>
                  <a:gd name="connsiteX8" fmla="*/ 428626 w 857250"/>
                  <a:gd name="connsiteY8" fmla="*/ 2979685 h 3326528"/>
                  <a:gd name="connsiteX9" fmla="*/ 105432 w 857250"/>
                  <a:gd name="connsiteY9" fmla="*/ 3326527 h 3326528"/>
                  <a:gd name="connsiteX10" fmla="*/ 105432 w 857250"/>
                  <a:gd name="connsiteY10" fmla="*/ 3326528 h 3326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57250" h="3326528">
                    <a:moveTo>
                      <a:pt x="0" y="3326528"/>
                    </a:moveTo>
                    <a:lnTo>
                      <a:pt x="0" y="142878"/>
                    </a:lnTo>
                    <a:cubicBezTo>
                      <a:pt x="0" y="63969"/>
                      <a:pt x="63969" y="0"/>
                      <a:pt x="142878" y="0"/>
                    </a:cubicBezTo>
                    <a:lnTo>
                      <a:pt x="714372" y="0"/>
                    </a:lnTo>
                    <a:cubicBezTo>
                      <a:pt x="793281" y="0"/>
                      <a:pt x="857250" y="63969"/>
                      <a:pt x="857250" y="142878"/>
                    </a:cubicBezTo>
                    <a:lnTo>
                      <a:pt x="857250" y="3326528"/>
                    </a:lnTo>
                    <a:lnTo>
                      <a:pt x="751820" y="3326528"/>
                    </a:lnTo>
                    <a:lnTo>
                      <a:pt x="751820" y="3326527"/>
                    </a:lnTo>
                    <a:cubicBezTo>
                      <a:pt x="751820" y="3134971"/>
                      <a:pt x="607121" y="2979685"/>
                      <a:pt x="428626" y="2979685"/>
                    </a:cubicBezTo>
                    <a:cubicBezTo>
                      <a:pt x="250131" y="2979685"/>
                      <a:pt x="105432" y="3134971"/>
                      <a:pt x="105432" y="3326527"/>
                    </a:cubicBezTo>
                    <a:lnTo>
                      <a:pt x="105432" y="3326528"/>
                    </a:lnTo>
                    <a:close/>
                  </a:path>
                </a:pathLst>
              </a:custGeom>
              <a:solidFill>
                <a:srgbClr val="AFC6D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 dirty="0"/>
              </a:p>
            </p:txBody>
          </p:sp>
        </p:grpSp>
        <p:sp>
          <p:nvSpPr>
            <p:cNvPr id="53" name="مربع نص 52">
              <a:extLst>
                <a:ext uri="{FF2B5EF4-FFF2-40B4-BE49-F238E27FC236}">
                  <a16:creationId xmlns:a16="http://schemas.microsoft.com/office/drawing/2014/main" id="{04C8D05F-5AAF-4D85-956C-42056E122C8B}"/>
                </a:ext>
              </a:extLst>
            </p:cNvPr>
            <p:cNvSpPr txBox="1"/>
            <p:nvPr/>
          </p:nvSpPr>
          <p:spPr>
            <a:xfrm>
              <a:off x="5406126" y="2339420"/>
              <a:ext cx="3483170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b="1" dirty="0"/>
                <a:t>كيف يمكن رؤيتها ؟</a:t>
              </a:r>
            </a:p>
          </p:txBody>
        </p:sp>
      </p:grpSp>
      <p:pic>
        <p:nvPicPr>
          <p:cNvPr id="3" name="صورة 2" descr="صورة تحتوي على داخلي, مجهر&#10;&#10;تم إنشاء الوصف تلقائياً">
            <a:extLst>
              <a:ext uri="{FF2B5EF4-FFF2-40B4-BE49-F238E27FC236}">
                <a16:creationId xmlns:a16="http://schemas.microsoft.com/office/drawing/2014/main" id="{F3F672A4-FE61-4C6B-B616-F1DD8AD0E6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1853" y="2155160"/>
            <a:ext cx="3175670" cy="3175670"/>
          </a:xfrm>
          <a:prstGeom prst="rect">
            <a:avLst/>
          </a:prstGeom>
        </p:spPr>
      </p:pic>
      <p:pic>
        <p:nvPicPr>
          <p:cNvPr id="5" name="صورة 4" descr="صورة تحتوي على داخلي, عن بعد, مجهر, داكن&#10;&#10;تم إنشاء الوصف تلقائياً">
            <a:extLst>
              <a:ext uri="{FF2B5EF4-FFF2-40B4-BE49-F238E27FC236}">
                <a16:creationId xmlns:a16="http://schemas.microsoft.com/office/drawing/2014/main" id="{3888D809-E1DB-4652-9D5C-4E81C806D0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692" r="34683"/>
          <a:stretch/>
        </p:blipFill>
        <p:spPr>
          <a:xfrm>
            <a:off x="3698020" y="2968133"/>
            <a:ext cx="1327964" cy="1999618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FCEAA40F-DE27-430E-A76E-B7389A8124D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670" r="13205"/>
          <a:stretch/>
        </p:blipFill>
        <p:spPr>
          <a:xfrm>
            <a:off x="121304" y="2764572"/>
            <a:ext cx="3003733" cy="2286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954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5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16000" fill="hold" nodeType="withEffect" p14:presetBounceEnd="2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4.44444E-6 L -0.37864 4.44444E-6 " pathEditMode="relative" rAng="0" ptsTypes="AA" p14:bounceEnd="29000">
                                          <p:cBhvr>
                                            <p:cTn id="6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94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63" presetClass="path" presetSubtype="0" accel="16000" fill="hold" nodeType="clickEffect" p14:presetBounceEnd="2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37864 4.44444E-6 L -4.44444E-6 4.44444E-6 " pathEditMode="relative" rAng="0" ptsTypes="AA" p14:bounceEnd="29000">
                                          <p:cBhvr>
                                            <p:cTn id="16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924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5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16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4.44444E-6 L -0.37864 4.44444E-6 " pathEditMode="relative" rAng="0" ptsTypes="AA">
                                          <p:cBhvr>
                                            <p:cTn id="6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94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63" presetClass="path" presetSubtype="0" accel="16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37864 4.44444E-6 L -4.44444E-6 4.44444E-6 " pathEditMode="relative" rAng="0" ptsTypes="AA">
                                          <p:cBhvr>
                                            <p:cTn id="16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924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773BC06B-08C9-45FF-9BEB-E86B79478F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338848" cy="5137195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58231BC5-CBA6-4260-A6B0-17AAC5D5A2AD}"/>
              </a:ext>
            </a:extLst>
          </p:cNvPr>
          <p:cNvSpPr txBox="1"/>
          <p:nvPr/>
        </p:nvSpPr>
        <p:spPr>
          <a:xfrm>
            <a:off x="7394026" y="47298"/>
            <a:ext cx="1710559" cy="5047536"/>
          </a:xfrm>
          <a:prstGeom prst="rect">
            <a:avLst/>
          </a:prstGeom>
          <a:solidFill>
            <a:srgbClr val="C3ACB4"/>
          </a:solidFill>
        </p:spPr>
        <p:txBody>
          <a:bodyPr wrap="square">
            <a:spAutoFit/>
          </a:bodyPr>
          <a:lstStyle/>
          <a:p>
            <a:pPr algn="ctr"/>
            <a:r>
              <a:rPr lang="ar-SA" sz="2300" b="1" i="0" u="none" strike="noStrike" baseline="0" dirty="0">
                <a:latin typeface="Lotus-Bold"/>
              </a:rPr>
              <a:t> صورة التُقطت بالمجهر الإلكتروني الماسح لكروموسومات الإنسان، يبدو فيها كل</a:t>
            </a:r>
          </a:p>
          <a:p>
            <a:pPr algn="ctr"/>
            <a:r>
              <a:rPr lang="ar-SA" sz="2300" b="1" i="0" u="none" strike="noStrike" baseline="0" dirty="0">
                <a:latin typeface="Lotus-Bold"/>
              </a:rPr>
              <a:t>كروموسوم مكوّنًا من </a:t>
            </a:r>
            <a:r>
              <a:rPr lang="ar-SA" sz="2300" b="1" i="0" u="none" strike="noStrike" baseline="0" dirty="0" err="1">
                <a:latin typeface="Lotus-Bold"/>
              </a:rPr>
              <a:t>كروماتيدَين</a:t>
            </a:r>
            <a:r>
              <a:rPr lang="ar-SA" sz="2300" b="1" i="0" u="none" strike="noStrike" baseline="0" dirty="0">
                <a:latin typeface="Lotus-Bold"/>
              </a:rPr>
              <a:t> متطابقين،</a:t>
            </a:r>
          </a:p>
          <a:p>
            <a:pPr algn="ctr"/>
            <a:r>
              <a:rPr lang="ar-SA" sz="2300" b="1" i="0" u="none" strike="noStrike" baseline="0" dirty="0">
                <a:latin typeface="Lotus-Bold"/>
              </a:rPr>
              <a:t>يرتبطان معًا في منطقة تسمّى </a:t>
            </a:r>
            <a:r>
              <a:rPr lang="ar-SA" sz="2300" b="1" i="0" u="none" strike="noStrike" baseline="0" dirty="0" err="1">
                <a:latin typeface="Lotus-Bold"/>
              </a:rPr>
              <a:t>السنترومير</a:t>
            </a:r>
            <a:endParaRPr lang="ar-SA" sz="2300" dirty="0"/>
          </a:p>
        </p:txBody>
      </p:sp>
    </p:spTree>
    <p:extLst>
      <p:ext uri="{BB962C8B-B14F-4D97-AF65-F5344CB8AC3E}">
        <p14:creationId xmlns:p14="http://schemas.microsoft.com/office/powerpoint/2010/main" val="5480134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DA3EE391-53AA-46E4-A393-3906639DBE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14" r="50387"/>
          <a:stretch/>
        </p:blipFill>
        <p:spPr>
          <a:xfrm>
            <a:off x="2878357" y="0"/>
            <a:ext cx="3104657" cy="499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0497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مستطيل الإجابة">
            <a:extLst>
              <a:ext uri="{FF2B5EF4-FFF2-40B4-BE49-F238E27FC236}">
                <a16:creationId xmlns:a16="http://schemas.microsoft.com/office/drawing/2014/main" id="{ECCB9BA9-8D6A-4A15-AF63-ABFE05CA04ED}"/>
              </a:ext>
            </a:extLst>
          </p:cNvPr>
          <p:cNvGrpSpPr/>
          <p:nvPr/>
        </p:nvGrpSpPr>
        <p:grpSpPr>
          <a:xfrm>
            <a:off x="4572000" y="408748"/>
            <a:ext cx="4248598" cy="929312"/>
            <a:chOff x="4928369" y="1732194"/>
            <a:chExt cx="3403712" cy="953321"/>
          </a:xfrm>
        </p:grpSpPr>
        <p:grpSp>
          <p:nvGrpSpPr>
            <p:cNvPr id="81" name="مجموعة 80">
              <a:extLst>
                <a:ext uri="{FF2B5EF4-FFF2-40B4-BE49-F238E27FC236}">
                  <a16:creationId xmlns:a16="http://schemas.microsoft.com/office/drawing/2014/main" id="{B245969E-B2E8-4C84-A4C4-530F8F5F08F0}"/>
                </a:ext>
              </a:extLst>
            </p:cNvPr>
            <p:cNvGrpSpPr/>
            <p:nvPr/>
          </p:nvGrpSpPr>
          <p:grpSpPr>
            <a:xfrm>
              <a:off x="4991355" y="1732194"/>
              <a:ext cx="3340726" cy="953321"/>
              <a:chOff x="5314547" y="1932014"/>
              <a:chExt cx="3340726" cy="953321"/>
            </a:xfrm>
          </p:grpSpPr>
          <p:grpSp>
            <p:nvGrpSpPr>
              <p:cNvPr id="83" name="مجموعة 82">
                <a:extLst>
                  <a:ext uri="{FF2B5EF4-FFF2-40B4-BE49-F238E27FC236}">
                    <a16:creationId xmlns:a16="http://schemas.microsoft.com/office/drawing/2014/main" id="{CA5D2B76-3C3E-4113-BAED-8BB6366ED0B2}"/>
                  </a:ext>
                </a:extLst>
              </p:cNvPr>
              <p:cNvGrpSpPr/>
              <p:nvPr/>
            </p:nvGrpSpPr>
            <p:grpSpPr>
              <a:xfrm>
                <a:off x="5314547" y="1932014"/>
                <a:ext cx="3340726" cy="953321"/>
                <a:chOff x="5314547" y="1932014"/>
                <a:chExt cx="3340726" cy="953321"/>
              </a:xfrm>
            </p:grpSpPr>
            <p:sp>
              <p:nvSpPr>
                <p:cNvPr id="85" name="مستطيل: زوايا علوية مستديرة 84">
                  <a:extLst>
                    <a:ext uri="{FF2B5EF4-FFF2-40B4-BE49-F238E27FC236}">
                      <a16:creationId xmlns:a16="http://schemas.microsoft.com/office/drawing/2014/main" id="{FC91DE40-C890-45BC-A3F7-A57600E707F7}"/>
                    </a:ext>
                  </a:extLst>
                </p:cNvPr>
                <p:cNvSpPr/>
                <p:nvPr/>
              </p:nvSpPr>
              <p:spPr>
                <a:xfrm rot="16200000">
                  <a:off x="6515348" y="745411"/>
                  <a:ext cx="953321" cy="3326528"/>
                </a:xfrm>
                <a:prstGeom prst="round2Same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/>
                </a:p>
              </p:txBody>
            </p:sp>
            <p:sp>
              <p:nvSpPr>
                <p:cNvPr id="86" name="شكل حر: شكل 85">
                  <a:extLst>
                    <a:ext uri="{FF2B5EF4-FFF2-40B4-BE49-F238E27FC236}">
                      <a16:creationId xmlns:a16="http://schemas.microsoft.com/office/drawing/2014/main" id="{457F40A9-489B-4C80-9FA3-C556E82223B7}"/>
                    </a:ext>
                  </a:extLst>
                </p:cNvPr>
                <p:cNvSpPr/>
                <p:nvPr/>
              </p:nvSpPr>
              <p:spPr>
                <a:xfrm rot="16200000">
                  <a:off x="5058604" y="2187957"/>
                  <a:ext cx="953321" cy="441435"/>
                </a:xfrm>
                <a:custGeom>
                  <a:avLst/>
                  <a:gdLst>
                    <a:gd name="connsiteX0" fmla="*/ 953321 w 953321"/>
                    <a:gd name="connsiteY0" fmla="*/ 158890 h 441435"/>
                    <a:gd name="connsiteX1" fmla="*/ 953321 w 953321"/>
                    <a:gd name="connsiteY1" fmla="*/ 441435 h 441435"/>
                    <a:gd name="connsiteX2" fmla="*/ 0 w 953321"/>
                    <a:gd name="connsiteY2" fmla="*/ 441435 h 441435"/>
                    <a:gd name="connsiteX3" fmla="*/ 0 w 953321"/>
                    <a:gd name="connsiteY3" fmla="*/ 158890 h 441435"/>
                    <a:gd name="connsiteX4" fmla="*/ 158890 w 953321"/>
                    <a:gd name="connsiteY4" fmla="*/ 0 h 441435"/>
                    <a:gd name="connsiteX5" fmla="*/ 794431 w 953321"/>
                    <a:gd name="connsiteY5" fmla="*/ 0 h 441435"/>
                    <a:gd name="connsiteX6" fmla="*/ 953321 w 953321"/>
                    <a:gd name="connsiteY6" fmla="*/ 158890 h 441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3321" h="441435">
                      <a:moveTo>
                        <a:pt x="953321" y="158890"/>
                      </a:moveTo>
                      <a:lnTo>
                        <a:pt x="953321" y="441435"/>
                      </a:lnTo>
                      <a:lnTo>
                        <a:pt x="0" y="441435"/>
                      </a:lnTo>
                      <a:lnTo>
                        <a:pt x="0" y="158890"/>
                      </a:lnTo>
                      <a:cubicBezTo>
                        <a:pt x="0" y="71137"/>
                        <a:pt x="71137" y="0"/>
                        <a:pt x="158890" y="0"/>
                      </a:cubicBezTo>
                      <a:lnTo>
                        <a:pt x="794431" y="0"/>
                      </a:lnTo>
                      <a:cubicBezTo>
                        <a:pt x="882184" y="0"/>
                        <a:pt x="953321" y="71137"/>
                        <a:pt x="953321" y="158890"/>
                      </a:cubicBezTo>
                      <a:close/>
                    </a:path>
                  </a:pathLst>
                </a:custGeom>
                <a:solidFill>
                  <a:srgbClr val="93939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1" anchor="ctr">
                  <a:noAutofit/>
                </a:bodyPr>
                <a:lstStyle/>
                <a:p>
                  <a:pPr algn="ctr"/>
                  <a:endParaRPr lang="ar-SA"/>
                </a:p>
              </p:txBody>
            </p:sp>
          </p:grpSp>
          <p:sp>
            <p:nvSpPr>
              <p:cNvPr id="84" name="مربع نص 83">
                <a:extLst>
                  <a:ext uri="{FF2B5EF4-FFF2-40B4-BE49-F238E27FC236}">
                    <a16:creationId xmlns:a16="http://schemas.microsoft.com/office/drawing/2014/main" id="{ABCB319B-4251-4A35-BA1E-E3BAC5845B14}"/>
                  </a:ext>
                </a:extLst>
              </p:cNvPr>
              <p:cNvSpPr txBox="1"/>
              <p:nvPr/>
            </p:nvSpPr>
            <p:spPr>
              <a:xfrm>
                <a:off x="5818969" y="1947283"/>
                <a:ext cx="2688021" cy="85246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 rtl="1"/>
                <a:r>
                  <a:rPr lang="ar-SA" sz="2400" b="1" dirty="0"/>
                  <a:t>حمض نووي </a:t>
                </a:r>
                <a:r>
                  <a:rPr lang="ar-SA" sz="2400" b="1" dirty="0" err="1"/>
                  <a:t>ريبوزي</a:t>
                </a:r>
                <a:r>
                  <a:rPr lang="ar-SA" sz="2400" b="1" dirty="0"/>
                  <a:t> منقوص الأكسجين </a:t>
                </a:r>
                <a:r>
                  <a:rPr lang="en-US" sz="2400" b="1" dirty="0"/>
                  <a:t>DNA</a:t>
                </a:r>
                <a:endParaRPr lang="ar-SA" sz="2400" b="1" dirty="0"/>
              </a:p>
            </p:txBody>
          </p:sp>
        </p:grpSp>
        <p:sp>
          <p:nvSpPr>
            <p:cNvPr id="82" name="مربع نص 81">
              <a:extLst>
                <a:ext uri="{FF2B5EF4-FFF2-40B4-BE49-F238E27FC236}">
                  <a16:creationId xmlns:a16="http://schemas.microsoft.com/office/drawing/2014/main" id="{DCA4EDA8-E00F-4893-AEA9-6C172835EB72}"/>
                </a:ext>
              </a:extLst>
            </p:cNvPr>
            <p:cNvSpPr txBox="1"/>
            <p:nvPr/>
          </p:nvSpPr>
          <p:spPr>
            <a:xfrm>
              <a:off x="4928369" y="1936900"/>
              <a:ext cx="613213" cy="47359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b="1" dirty="0"/>
                <a:t>س3</a:t>
              </a:r>
            </a:p>
          </p:txBody>
        </p:sp>
      </p:grpSp>
      <p:grpSp>
        <p:nvGrpSpPr>
          <p:cNvPr id="87" name="السؤال">
            <a:extLst>
              <a:ext uri="{FF2B5EF4-FFF2-40B4-BE49-F238E27FC236}">
                <a16:creationId xmlns:a16="http://schemas.microsoft.com/office/drawing/2014/main" id="{9EC8DA23-D026-4D23-A0A5-81B1B18D2D84}"/>
              </a:ext>
            </a:extLst>
          </p:cNvPr>
          <p:cNvGrpSpPr/>
          <p:nvPr/>
        </p:nvGrpSpPr>
        <p:grpSpPr>
          <a:xfrm>
            <a:off x="4767776" y="341319"/>
            <a:ext cx="4162096" cy="1064172"/>
            <a:chOff x="4474107" y="2039664"/>
            <a:chExt cx="4162096" cy="1064172"/>
          </a:xfrm>
        </p:grpSpPr>
        <p:grpSp>
          <p:nvGrpSpPr>
            <p:cNvPr id="88" name="مستطيل أبيض">
              <a:extLst>
                <a:ext uri="{FF2B5EF4-FFF2-40B4-BE49-F238E27FC236}">
                  <a16:creationId xmlns:a16="http://schemas.microsoft.com/office/drawing/2014/main" id="{ECFE3007-5162-46F8-9FE1-43805104657B}"/>
                </a:ext>
              </a:extLst>
            </p:cNvPr>
            <p:cNvGrpSpPr/>
            <p:nvPr/>
          </p:nvGrpSpPr>
          <p:grpSpPr>
            <a:xfrm>
              <a:off x="4474107" y="2039664"/>
              <a:ext cx="4162096" cy="1064172"/>
              <a:chOff x="5391808" y="433552"/>
              <a:chExt cx="3405354" cy="1064172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90" name="شكل حر: شكل 89">
                <a:extLst>
                  <a:ext uri="{FF2B5EF4-FFF2-40B4-BE49-F238E27FC236}">
                    <a16:creationId xmlns:a16="http://schemas.microsoft.com/office/drawing/2014/main" id="{D044105C-9EB1-4832-B4B6-FFA0B1D802FF}"/>
                  </a:ext>
                </a:extLst>
              </p:cNvPr>
              <p:cNvSpPr/>
              <p:nvPr/>
            </p:nvSpPr>
            <p:spPr>
              <a:xfrm rot="5400000">
                <a:off x="6562399" y="-737039"/>
                <a:ext cx="1064172" cy="3405354"/>
              </a:xfrm>
              <a:custGeom>
                <a:avLst/>
                <a:gdLst>
                  <a:gd name="connsiteX0" fmla="*/ 0 w 1064172"/>
                  <a:gd name="connsiteY0" fmla="*/ 3405354 h 3405354"/>
                  <a:gd name="connsiteX1" fmla="*/ 0 w 1064172"/>
                  <a:gd name="connsiteY1" fmla="*/ 177366 h 3405354"/>
                  <a:gd name="connsiteX2" fmla="*/ 177366 w 1064172"/>
                  <a:gd name="connsiteY2" fmla="*/ 0 h 3405354"/>
                  <a:gd name="connsiteX3" fmla="*/ 886806 w 1064172"/>
                  <a:gd name="connsiteY3" fmla="*/ 0 h 3405354"/>
                  <a:gd name="connsiteX4" fmla="*/ 1064172 w 1064172"/>
                  <a:gd name="connsiteY4" fmla="*/ 177366 h 3405354"/>
                  <a:gd name="connsiteX5" fmla="*/ 1064172 w 1064172"/>
                  <a:gd name="connsiteY5" fmla="*/ 3405354 h 3405354"/>
                  <a:gd name="connsiteX6" fmla="*/ 855280 w 1064172"/>
                  <a:gd name="connsiteY6" fmla="*/ 3405354 h 3405354"/>
                  <a:gd name="connsiteX7" fmla="*/ 532086 w 1064172"/>
                  <a:gd name="connsiteY7" fmla="*/ 3058512 h 3405354"/>
                  <a:gd name="connsiteX8" fmla="*/ 208892 w 1064172"/>
                  <a:gd name="connsiteY8" fmla="*/ 3405354 h 3405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64172" h="3405354">
                    <a:moveTo>
                      <a:pt x="0" y="3405354"/>
                    </a:moveTo>
                    <a:lnTo>
                      <a:pt x="0" y="177366"/>
                    </a:lnTo>
                    <a:cubicBezTo>
                      <a:pt x="0" y="79409"/>
                      <a:pt x="79409" y="0"/>
                      <a:pt x="177366" y="0"/>
                    </a:cubicBezTo>
                    <a:lnTo>
                      <a:pt x="886806" y="0"/>
                    </a:lnTo>
                    <a:cubicBezTo>
                      <a:pt x="984763" y="0"/>
                      <a:pt x="1064172" y="79409"/>
                      <a:pt x="1064172" y="177366"/>
                    </a:cubicBezTo>
                    <a:lnTo>
                      <a:pt x="1064172" y="3405354"/>
                    </a:lnTo>
                    <a:lnTo>
                      <a:pt x="855280" y="3405354"/>
                    </a:lnTo>
                    <a:cubicBezTo>
                      <a:pt x="855280" y="3213798"/>
                      <a:pt x="710581" y="3058512"/>
                      <a:pt x="532086" y="3058512"/>
                    </a:cubicBezTo>
                    <a:cubicBezTo>
                      <a:pt x="353591" y="3058512"/>
                      <a:pt x="208892" y="3213798"/>
                      <a:pt x="208892" y="3405354"/>
                    </a:cubicBezTo>
                    <a:close/>
                  </a:path>
                </a:pathLst>
              </a:custGeom>
              <a:solidFill>
                <a:srgbClr val="9393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 dirty="0"/>
              </a:p>
            </p:txBody>
          </p:sp>
          <p:sp>
            <p:nvSpPr>
              <p:cNvPr id="91" name="شكل حر: شكل 90">
                <a:extLst>
                  <a:ext uri="{FF2B5EF4-FFF2-40B4-BE49-F238E27FC236}">
                    <a16:creationId xmlns:a16="http://schemas.microsoft.com/office/drawing/2014/main" id="{C9C6AF40-A3B5-416A-A367-16B378D9E8FF}"/>
                  </a:ext>
                </a:extLst>
              </p:cNvPr>
              <p:cNvSpPr/>
              <p:nvPr/>
            </p:nvSpPr>
            <p:spPr>
              <a:xfrm rot="5400000">
                <a:off x="6626447" y="-697625"/>
                <a:ext cx="857250" cy="3326528"/>
              </a:xfrm>
              <a:custGeom>
                <a:avLst/>
                <a:gdLst>
                  <a:gd name="connsiteX0" fmla="*/ 0 w 857250"/>
                  <a:gd name="connsiteY0" fmla="*/ 3326528 h 3326528"/>
                  <a:gd name="connsiteX1" fmla="*/ 0 w 857250"/>
                  <a:gd name="connsiteY1" fmla="*/ 142878 h 3326528"/>
                  <a:gd name="connsiteX2" fmla="*/ 142878 w 857250"/>
                  <a:gd name="connsiteY2" fmla="*/ 0 h 3326528"/>
                  <a:gd name="connsiteX3" fmla="*/ 714372 w 857250"/>
                  <a:gd name="connsiteY3" fmla="*/ 0 h 3326528"/>
                  <a:gd name="connsiteX4" fmla="*/ 857250 w 857250"/>
                  <a:gd name="connsiteY4" fmla="*/ 142878 h 3326528"/>
                  <a:gd name="connsiteX5" fmla="*/ 857250 w 857250"/>
                  <a:gd name="connsiteY5" fmla="*/ 3326528 h 3326528"/>
                  <a:gd name="connsiteX6" fmla="*/ 751820 w 857250"/>
                  <a:gd name="connsiteY6" fmla="*/ 3326528 h 3326528"/>
                  <a:gd name="connsiteX7" fmla="*/ 751820 w 857250"/>
                  <a:gd name="connsiteY7" fmla="*/ 3326527 h 3326528"/>
                  <a:gd name="connsiteX8" fmla="*/ 428626 w 857250"/>
                  <a:gd name="connsiteY8" fmla="*/ 2979685 h 3326528"/>
                  <a:gd name="connsiteX9" fmla="*/ 105432 w 857250"/>
                  <a:gd name="connsiteY9" fmla="*/ 3326527 h 3326528"/>
                  <a:gd name="connsiteX10" fmla="*/ 105432 w 857250"/>
                  <a:gd name="connsiteY10" fmla="*/ 3326528 h 3326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57250" h="3326528">
                    <a:moveTo>
                      <a:pt x="0" y="3326528"/>
                    </a:moveTo>
                    <a:lnTo>
                      <a:pt x="0" y="142878"/>
                    </a:lnTo>
                    <a:cubicBezTo>
                      <a:pt x="0" y="63969"/>
                      <a:pt x="63969" y="0"/>
                      <a:pt x="142878" y="0"/>
                    </a:cubicBezTo>
                    <a:lnTo>
                      <a:pt x="714372" y="0"/>
                    </a:lnTo>
                    <a:cubicBezTo>
                      <a:pt x="793281" y="0"/>
                      <a:pt x="857250" y="63969"/>
                      <a:pt x="857250" y="142878"/>
                    </a:cubicBezTo>
                    <a:lnTo>
                      <a:pt x="857250" y="3326528"/>
                    </a:lnTo>
                    <a:lnTo>
                      <a:pt x="751820" y="3326528"/>
                    </a:lnTo>
                    <a:lnTo>
                      <a:pt x="751820" y="3326527"/>
                    </a:lnTo>
                    <a:cubicBezTo>
                      <a:pt x="751820" y="3134971"/>
                      <a:pt x="607121" y="2979685"/>
                      <a:pt x="428626" y="2979685"/>
                    </a:cubicBezTo>
                    <a:cubicBezTo>
                      <a:pt x="250131" y="2979685"/>
                      <a:pt x="105432" y="3134971"/>
                      <a:pt x="105432" y="3326527"/>
                    </a:cubicBezTo>
                    <a:lnTo>
                      <a:pt x="105432" y="3326528"/>
                    </a:lnTo>
                    <a:close/>
                  </a:path>
                </a:pathLst>
              </a:custGeom>
              <a:solidFill>
                <a:srgbClr val="AFC6D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 dirty="0"/>
              </a:p>
            </p:txBody>
          </p:sp>
        </p:grpSp>
        <p:sp>
          <p:nvSpPr>
            <p:cNvPr id="89" name="مربع نص 88">
              <a:extLst>
                <a:ext uri="{FF2B5EF4-FFF2-40B4-BE49-F238E27FC236}">
                  <a16:creationId xmlns:a16="http://schemas.microsoft.com/office/drawing/2014/main" id="{E3A01958-F8F2-4364-BBA3-EEC10EB9D8B8}"/>
                </a:ext>
              </a:extLst>
            </p:cNvPr>
            <p:cNvSpPr txBox="1"/>
            <p:nvPr/>
          </p:nvSpPr>
          <p:spPr>
            <a:xfrm>
              <a:off x="4907288" y="2340917"/>
              <a:ext cx="3483170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/>
                <a:t>على ماذا يحتوي الكروموسوم ؟</a:t>
              </a:r>
            </a:p>
          </p:txBody>
        </p:sp>
      </p:grpSp>
      <p:sp>
        <p:nvSpPr>
          <p:cNvPr id="38" name="مستطيل 37">
            <a:extLst>
              <a:ext uri="{FF2B5EF4-FFF2-40B4-BE49-F238E27FC236}">
                <a16:creationId xmlns:a16="http://schemas.microsoft.com/office/drawing/2014/main" id="{AC317FDF-E8EE-4721-AB01-3A20FC319F3C}"/>
              </a:ext>
            </a:extLst>
          </p:cNvPr>
          <p:cNvSpPr/>
          <p:nvPr/>
        </p:nvSpPr>
        <p:spPr>
          <a:xfrm>
            <a:off x="3261070" y="1499823"/>
            <a:ext cx="5668802" cy="959338"/>
          </a:xfrm>
          <a:custGeom>
            <a:avLst/>
            <a:gdLst>
              <a:gd name="connsiteX0" fmla="*/ 0 w 5668802"/>
              <a:gd name="connsiteY0" fmla="*/ 0 h 959338"/>
              <a:gd name="connsiteX1" fmla="*/ 453504 w 5668802"/>
              <a:gd name="connsiteY1" fmla="*/ 0 h 959338"/>
              <a:gd name="connsiteX2" fmla="*/ 963696 w 5668802"/>
              <a:gd name="connsiteY2" fmla="*/ 0 h 959338"/>
              <a:gd name="connsiteX3" fmla="*/ 1643953 w 5668802"/>
              <a:gd name="connsiteY3" fmla="*/ 0 h 959338"/>
              <a:gd name="connsiteX4" fmla="*/ 2154145 w 5668802"/>
              <a:gd name="connsiteY4" fmla="*/ 0 h 959338"/>
              <a:gd name="connsiteX5" fmla="*/ 2550961 w 5668802"/>
              <a:gd name="connsiteY5" fmla="*/ 0 h 959338"/>
              <a:gd name="connsiteX6" fmla="*/ 3061153 w 5668802"/>
              <a:gd name="connsiteY6" fmla="*/ 0 h 959338"/>
              <a:gd name="connsiteX7" fmla="*/ 3741409 w 5668802"/>
              <a:gd name="connsiteY7" fmla="*/ 0 h 959338"/>
              <a:gd name="connsiteX8" fmla="*/ 4251602 w 5668802"/>
              <a:gd name="connsiteY8" fmla="*/ 0 h 959338"/>
              <a:gd name="connsiteX9" fmla="*/ 4875170 w 5668802"/>
              <a:gd name="connsiteY9" fmla="*/ 0 h 959338"/>
              <a:gd name="connsiteX10" fmla="*/ 5668802 w 5668802"/>
              <a:gd name="connsiteY10" fmla="*/ 0 h 959338"/>
              <a:gd name="connsiteX11" fmla="*/ 5668802 w 5668802"/>
              <a:gd name="connsiteY11" fmla="*/ 498856 h 959338"/>
              <a:gd name="connsiteX12" fmla="*/ 5668802 w 5668802"/>
              <a:gd name="connsiteY12" fmla="*/ 959338 h 959338"/>
              <a:gd name="connsiteX13" fmla="*/ 5101922 w 5668802"/>
              <a:gd name="connsiteY13" fmla="*/ 959338 h 959338"/>
              <a:gd name="connsiteX14" fmla="*/ 4478354 w 5668802"/>
              <a:gd name="connsiteY14" fmla="*/ 959338 h 959338"/>
              <a:gd name="connsiteX15" fmla="*/ 3798097 w 5668802"/>
              <a:gd name="connsiteY15" fmla="*/ 959338 h 959338"/>
              <a:gd name="connsiteX16" fmla="*/ 3117841 w 5668802"/>
              <a:gd name="connsiteY16" fmla="*/ 959338 h 959338"/>
              <a:gd name="connsiteX17" fmla="*/ 2664337 w 5668802"/>
              <a:gd name="connsiteY17" fmla="*/ 959338 h 959338"/>
              <a:gd name="connsiteX18" fmla="*/ 2267521 w 5668802"/>
              <a:gd name="connsiteY18" fmla="*/ 959338 h 959338"/>
              <a:gd name="connsiteX19" fmla="*/ 1814017 w 5668802"/>
              <a:gd name="connsiteY19" fmla="*/ 959338 h 959338"/>
              <a:gd name="connsiteX20" fmla="*/ 1360512 w 5668802"/>
              <a:gd name="connsiteY20" fmla="*/ 959338 h 959338"/>
              <a:gd name="connsiteX21" fmla="*/ 793632 w 5668802"/>
              <a:gd name="connsiteY21" fmla="*/ 959338 h 959338"/>
              <a:gd name="connsiteX22" fmla="*/ 0 w 5668802"/>
              <a:gd name="connsiteY22" fmla="*/ 959338 h 959338"/>
              <a:gd name="connsiteX23" fmla="*/ 0 w 5668802"/>
              <a:gd name="connsiteY23" fmla="*/ 460482 h 959338"/>
              <a:gd name="connsiteX24" fmla="*/ 0 w 5668802"/>
              <a:gd name="connsiteY24" fmla="*/ 0 h 95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668802" h="959338" fill="none" extrusionOk="0">
                <a:moveTo>
                  <a:pt x="0" y="0"/>
                </a:moveTo>
                <a:cubicBezTo>
                  <a:pt x="172008" y="-53833"/>
                  <a:pt x="269827" y="33903"/>
                  <a:pt x="453504" y="0"/>
                </a:cubicBezTo>
                <a:cubicBezTo>
                  <a:pt x="637181" y="-33903"/>
                  <a:pt x="815656" y="55365"/>
                  <a:pt x="963696" y="0"/>
                </a:cubicBezTo>
                <a:cubicBezTo>
                  <a:pt x="1111736" y="-55365"/>
                  <a:pt x="1430295" y="57457"/>
                  <a:pt x="1643953" y="0"/>
                </a:cubicBezTo>
                <a:cubicBezTo>
                  <a:pt x="1857611" y="-57457"/>
                  <a:pt x="2005557" y="9618"/>
                  <a:pt x="2154145" y="0"/>
                </a:cubicBezTo>
                <a:cubicBezTo>
                  <a:pt x="2302733" y="-9618"/>
                  <a:pt x="2421603" y="38451"/>
                  <a:pt x="2550961" y="0"/>
                </a:cubicBezTo>
                <a:cubicBezTo>
                  <a:pt x="2680319" y="-38451"/>
                  <a:pt x="2873996" y="45472"/>
                  <a:pt x="3061153" y="0"/>
                </a:cubicBezTo>
                <a:cubicBezTo>
                  <a:pt x="3248310" y="-45472"/>
                  <a:pt x="3456297" y="6427"/>
                  <a:pt x="3741409" y="0"/>
                </a:cubicBezTo>
                <a:cubicBezTo>
                  <a:pt x="4026521" y="-6427"/>
                  <a:pt x="4138317" y="31613"/>
                  <a:pt x="4251602" y="0"/>
                </a:cubicBezTo>
                <a:cubicBezTo>
                  <a:pt x="4364887" y="-31613"/>
                  <a:pt x="4694491" y="66372"/>
                  <a:pt x="4875170" y="0"/>
                </a:cubicBezTo>
                <a:cubicBezTo>
                  <a:pt x="5055849" y="-66372"/>
                  <a:pt x="5378161" y="44187"/>
                  <a:pt x="5668802" y="0"/>
                </a:cubicBezTo>
                <a:cubicBezTo>
                  <a:pt x="5708370" y="175179"/>
                  <a:pt x="5614329" y="301809"/>
                  <a:pt x="5668802" y="498856"/>
                </a:cubicBezTo>
                <a:cubicBezTo>
                  <a:pt x="5723275" y="695903"/>
                  <a:pt x="5632405" y="778383"/>
                  <a:pt x="5668802" y="959338"/>
                </a:cubicBezTo>
                <a:cubicBezTo>
                  <a:pt x="5409475" y="974040"/>
                  <a:pt x="5348281" y="901788"/>
                  <a:pt x="5101922" y="959338"/>
                </a:cubicBezTo>
                <a:cubicBezTo>
                  <a:pt x="4855563" y="1016888"/>
                  <a:pt x="4615207" y="931406"/>
                  <a:pt x="4478354" y="959338"/>
                </a:cubicBezTo>
                <a:cubicBezTo>
                  <a:pt x="4341501" y="987270"/>
                  <a:pt x="3955966" y="936237"/>
                  <a:pt x="3798097" y="959338"/>
                </a:cubicBezTo>
                <a:cubicBezTo>
                  <a:pt x="3640228" y="982439"/>
                  <a:pt x="3304175" y="897302"/>
                  <a:pt x="3117841" y="959338"/>
                </a:cubicBezTo>
                <a:cubicBezTo>
                  <a:pt x="2931507" y="1021374"/>
                  <a:pt x="2778479" y="922725"/>
                  <a:pt x="2664337" y="959338"/>
                </a:cubicBezTo>
                <a:cubicBezTo>
                  <a:pt x="2550195" y="995951"/>
                  <a:pt x="2410256" y="946732"/>
                  <a:pt x="2267521" y="959338"/>
                </a:cubicBezTo>
                <a:cubicBezTo>
                  <a:pt x="2124786" y="971944"/>
                  <a:pt x="1957925" y="947054"/>
                  <a:pt x="1814017" y="959338"/>
                </a:cubicBezTo>
                <a:cubicBezTo>
                  <a:pt x="1670109" y="971622"/>
                  <a:pt x="1530826" y="931976"/>
                  <a:pt x="1360512" y="959338"/>
                </a:cubicBezTo>
                <a:cubicBezTo>
                  <a:pt x="1190198" y="986700"/>
                  <a:pt x="1009080" y="953291"/>
                  <a:pt x="793632" y="959338"/>
                </a:cubicBezTo>
                <a:cubicBezTo>
                  <a:pt x="578184" y="965385"/>
                  <a:pt x="331200" y="939022"/>
                  <a:pt x="0" y="959338"/>
                </a:cubicBezTo>
                <a:cubicBezTo>
                  <a:pt x="-35719" y="771173"/>
                  <a:pt x="30130" y="629487"/>
                  <a:pt x="0" y="460482"/>
                </a:cubicBezTo>
                <a:cubicBezTo>
                  <a:pt x="-30130" y="291477"/>
                  <a:pt x="28073" y="151001"/>
                  <a:pt x="0" y="0"/>
                </a:cubicBezTo>
                <a:close/>
              </a:path>
              <a:path w="5668802" h="959338" stroke="0" extrusionOk="0">
                <a:moveTo>
                  <a:pt x="0" y="0"/>
                </a:moveTo>
                <a:cubicBezTo>
                  <a:pt x="161548" y="-32762"/>
                  <a:pt x="298320" y="39315"/>
                  <a:pt x="566880" y="0"/>
                </a:cubicBezTo>
                <a:cubicBezTo>
                  <a:pt x="835440" y="-39315"/>
                  <a:pt x="929804" y="18651"/>
                  <a:pt x="1190448" y="0"/>
                </a:cubicBezTo>
                <a:cubicBezTo>
                  <a:pt x="1451092" y="-18651"/>
                  <a:pt x="1494095" y="5751"/>
                  <a:pt x="1643953" y="0"/>
                </a:cubicBezTo>
                <a:cubicBezTo>
                  <a:pt x="1793812" y="-5751"/>
                  <a:pt x="2002895" y="42574"/>
                  <a:pt x="2210833" y="0"/>
                </a:cubicBezTo>
                <a:cubicBezTo>
                  <a:pt x="2418771" y="-42574"/>
                  <a:pt x="2635776" y="72130"/>
                  <a:pt x="2834401" y="0"/>
                </a:cubicBezTo>
                <a:cubicBezTo>
                  <a:pt x="3033026" y="-72130"/>
                  <a:pt x="3297664" y="13325"/>
                  <a:pt x="3457969" y="0"/>
                </a:cubicBezTo>
                <a:cubicBezTo>
                  <a:pt x="3618274" y="-13325"/>
                  <a:pt x="3942901" y="25192"/>
                  <a:pt x="4138225" y="0"/>
                </a:cubicBezTo>
                <a:cubicBezTo>
                  <a:pt x="4333549" y="-25192"/>
                  <a:pt x="4456323" y="44669"/>
                  <a:pt x="4591730" y="0"/>
                </a:cubicBezTo>
                <a:cubicBezTo>
                  <a:pt x="4727138" y="-44669"/>
                  <a:pt x="5256980" y="80712"/>
                  <a:pt x="5668802" y="0"/>
                </a:cubicBezTo>
                <a:cubicBezTo>
                  <a:pt x="5696887" y="238063"/>
                  <a:pt x="5651138" y="321228"/>
                  <a:pt x="5668802" y="489262"/>
                </a:cubicBezTo>
                <a:cubicBezTo>
                  <a:pt x="5686466" y="657296"/>
                  <a:pt x="5666373" y="825446"/>
                  <a:pt x="5668802" y="959338"/>
                </a:cubicBezTo>
                <a:cubicBezTo>
                  <a:pt x="5488157" y="992899"/>
                  <a:pt x="5280075" y="937876"/>
                  <a:pt x="5158610" y="959338"/>
                </a:cubicBezTo>
                <a:cubicBezTo>
                  <a:pt x="5037145" y="980800"/>
                  <a:pt x="4857266" y="934837"/>
                  <a:pt x="4761794" y="959338"/>
                </a:cubicBezTo>
                <a:cubicBezTo>
                  <a:pt x="4666322" y="983839"/>
                  <a:pt x="4488831" y="926237"/>
                  <a:pt x="4308290" y="959338"/>
                </a:cubicBezTo>
                <a:cubicBezTo>
                  <a:pt x="4127749" y="992439"/>
                  <a:pt x="3981196" y="956107"/>
                  <a:pt x="3854785" y="959338"/>
                </a:cubicBezTo>
                <a:cubicBezTo>
                  <a:pt x="3728375" y="962569"/>
                  <a:pt x="3561292" y="922925"/>
                  <a:pt x="3457969" y="959338"/>
                </a:cubicBezTo>
                <a:cubicBezTo>
                  <a:pt x="3354646" y="995751"/>
                  <a:pt x="3092248" y="927232"/>
                  <a:pt x="2947777" y="959338"/>
                </a:cubicBezTo>
                <a:cubicBezTo>
                  <a:pt x="2803306" y="991444"/>
                  <a:pt x="2621319" y="935275"/>
                  <a:pt x="2494273" y="959338"/>
                </a:cubicBezTo>
                <a:cubicBezTo>
                  <a:pt x="2367227" y="983401"/>
                  <a:pt x="2093800" y="897229"/>
                  <a:pt x="1927393" y="959338"/>
                </a:cubicBezTo>
                <a:cubicBezTo>
                  <a:pt x="1760986" y="1021447"/>
                  <a:pt x="1628440" y="913307"/>
                  <a:pt x="1530577" y="959338"/>
                </a:cubicBezTo>
                <a:cubicBezTo>
                  <a:pt x="1432714" y="1005369"/>
                  <a:pt x="1106610" y="925037"/>
                  <a:pt x="963696" y="959338"/>
                </a:cubicBezTo>
                <a:cubicBezTo>
                  <a:pt x="820782" y="993639"/>
                  <a:pt x="693892" y="941400"/>
                  <a:pt x="566880" y="959338"/>
                </a:cubicBezTo>
                <a:cubicBezTo>
                  <a:pt x="439868" y="977276"/>
                  <a:pt x="249778" y="946954"/>
                  <a:pt x="0" y="959338"/>
                </a:cubicBezTo>
                <a:cubicBezTo>
                  <a:pt x="-15061" y="824212"/>
                  <a:pt x="37476" y="661254"/>
                  <a:pt x="0" y="470076"/>
                </a:cubicBezTo>
                <a:cubicBezTo>
                  <a:pt x="-37476" y="278898"/>
                  <a:pt x="2956" y="173244"/>
                  <a:pt x="0" y="0"/>
                </a:cubicBezTo>
                <a:close/>
              </a:path>
            </a:pathLst>
          </a:custGeom>
          <a:solidFill>
            <a:srgbClr val="DFE2DB"/>
          </a:solidFill>
          <a:ln w="38100">
            <a:solidFill>
              <a:srgbClr val="93939B"/>
            </a:solidFill>
            <a:extLst>
              <a:ext uri="{C807C97D-BFC1-408E-A445-0C87EB9F89A2}">
                <ask:lineSketchStyleProps xmlns:ask="http://schemas.microsoft.com/office/drawing/2018/sketchyshapes" sd="74726616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2400" b="1" dirty="0">
                <a:solidFill>
                  <a:schemeClr val="tx1"/>
                </a:solidFill>
              </a:rPr>
              <a:t>يحوي ال</a:t>
            </a:r>
            <a:r>
              <a:rPr lang="en-US" sz="2400" b="1" dirty="0">
                <a:solidFill>
                  <a:schemeClr val="tx1"/>
                </a:solidFill>
              </a:rPr>
              <a:t>DNA </a:t>
            </a:r>
            <a:r>
              <a:rPr lang="ar-SA" sz="2400" b="1" dirty="0">
                <a:solidFill>
                  <a:schemeClr val="tx1"/>
                </a:solidFill>
              </a:rPr>
              <a:t>على شفرات توجه الخلية لبناء أنواع مختلفة من البروتينات . تسمى هذه الشفرات بالجينات  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475DE109-66ED-4FB0-9CC9-BA0ADEAC99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128" y="1499823"/>
            <a:ext cx="2836500" cy="3602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392736E6-1C14-40E6-84A5-1C0A2ADD4B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1070" y="2534060"/>
            <a:ext cx="5668802" cy="256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21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3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4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5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16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7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18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9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20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31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32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3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34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5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36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7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8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49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50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1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52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3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54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5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56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8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35" presetClass="path" presetSubtype="0" accel="16000" fill="hold" nodeType="withEffect" p14:presetBounceEnd="2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3.08642E-6 L -0.37864 -3.08642E-6 " pathEditMode="relative" rAng="0" ptsTypes="AA" p14:bounceEnd="29000">
                                          <p:cBhvr>
                                            <p:cTn id="61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94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63" presetClass="path" presetSubtype="0" accel="16000" fill="hold" nodeType="clickEffect" p14:presetBounceEnd="2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37864 -3.08642E-6 L -1.66667E-6 -3.08642E-6 " pathEditMode="relative" rAng="0" ptsTypes="AA" p14:bounceEnd="29000">
                                          <p:cBhvr>
                                            <p:cTn id="65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924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7"/>
                      </p:tgtEl>
                    </p:cond>
                  </p:nextCondLst>
                </p:seq>
              </p:childTnLst>
            </p:cTn>
          </p:par>
        </p:tnLst>
        <p:bldLst>
          <p:bldP spid="3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3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4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5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16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7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18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9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20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31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32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3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34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5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36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7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8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49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50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1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52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3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54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5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56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8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35" presetClass="path" presetSubtype="0" accel="16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3.08642E-6 L -0.37864 -3.08642E-6 " pathEditMode="relative" rAng="0" ptsTypes="AA">
                                          <p:cBhvr>
                                            <p:cTn id="61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94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63" presetClass="path" presetSubtype="0" accel="16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37864 -3.08642E-6 L -1.66667E-6 -3.08642E-6 " pathEditMode="relative" rAng="0" ptsTypes="AA">
                                          <p:cBhvr>
                                            <p:cTn id="65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924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7"/>
                      </p:tgtEl>
                    </p:cond>
                  </p:nextCondLst>
                </p:seq>
              </p:childTnLst>
            </p:cTn>
          </p:par>
        </p:tnLst>
        <p:bldLst>
          <p:bldP spid="38" grpId="0" animBg="1"/>
        </p:bldLst>
      </p:timing>
    </mc:Fallback>
  </mc:AlternateContent>
</p:sld>
</file>

<file path=ppt/theme/theme1.xml><?xml version="1.0" encoding="utf-8"?>
<a:theme xmlns:a="http://schemas.openxmlformats.org/drawingml/2006/main" name="Medical Thesis by Slidesgo">
  <a:themeElements>
    <a:clrScheme name="ألوان متوسطة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701</TotalTime>
  <Words>481</Words>
  <Application>Microsoft Office PowerPoint</Application>
  <PresentationFormat>عرض على الشاشة (16:9)</PresentationFormat>
  <Paragraphs>71</Paragraphs>
  <Slides>15</Slides>
  <Notes>13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10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15</vt:i4>
      </vt:variant>
    </vt:vector>
  </HeadingPairs>
  <TitlesOfParts>
    <vt:vector size="26" baseType="lpstr">
      <vt:lpstr>Lotus-Bold</vt:lpstr>
      <vt:lpstr>Lalezar</vt:lpstr>
      <vt:lpstr>Abel</vt:lpstr>
      <vt:lpstr>Josefin Slab</vt:lpstr>
      <vt:lpstr>Exo Light</vt:lpstr>
      <vt:lpstr>Arial</vt:lpstr>
      <vt:lpstr>Ara Hamah AlHorra</vt:lpstr>
      <vt:lpstr>Calibri</vt:lpstr>
      <vt:lpstr>Unica One</vt:lpstr>
      <vt:lpstr>Josefin Sans</vt:lpstr>
      <vt:lpstr>Medical Thesis by Slidesgo</vt:lpstr>
      <vt:lpstr>عرض تقديمي في PowerPoint</vt:lpstr>
      <vt:lpstr>الوحدة الخامسة (الوراثة) 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الوحدة الخامسة  الوراثة  5-1 الكروموسومات</dc:title>
  <dc:creator>hp</dc:creator>
  <cp:lastModifiedBy>Hiba ahmed saad mohamed</cp:lastModifiedBy>
  <cp:revision>11</cp:revision>
  <dcterms:modified xsi:type="dcterms:W3CDTF">2022-02-18T16:16:27Z</dcterms:modified>
</cp:coreProperties>
</file>