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77" r:id="rId2"/>
    <p:sldId id="257" r:id="rId3"/>
    <p:sldId id="280" r:id="rId4"/>
    <p:sldId id="284" r:id="rId5"/>
    <p:sldId id="282" r:id="rId6"/>
    <p:sldId id="283" r:id="rId7"/>
    <p:sldId id="285" r:id="rId8"/>
    <p:sldId id="278" r:id="rId9"/>
    <p:sldId id="281" r:id="rId10"/>
    <p:sldId id="286" r:id="rId11"/>
    <p:sldId id="27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aref_ graffiti" panose="02000500000000000000" charset="-78"/>
      <p:regular r:id="rId18"/>
    </p:embeddedFont>
    <p:embeddedFont>
      <p:font typeface="Dubai" panose="020B0503030403030204" pitchFamily="34" charset="-78"/>
      <p:regular r:id="rId19"/>
      <p:bold r:id="rId20"/>
    </p:embeddedFont>
    <p:embeddedFont>
      <p:font typeface="Tajawal" panose="020B0604020202020204" charset="-78"/>
      <p:regular r:id="rId21"/>
      <p:bold r:id="rId22"/>
    </p:embeddedFont>
    <p:embeddedFont>
      <p:font typeface="Love Ya Like A Sister"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kQ9RLgE2WLxpUg3c/d8aXI/ql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FA12"/>
    <a:srgbClr val="37343B"/>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C1408E-84CF-40C7-9961-4F9B1FB7E5B7}">
  <a:tblStyle styleId="{0EC1408E-84CF-40C7-9961-4F9B1FB7E5B7}"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D3A26A9-6194-4952-AAD4-23D940487550}"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4249" autoAdjust="0"/>
  </p:normalViewPr>
  <p:slideViewPr>
    <p:cSldViewPr snapToGrid="0">
      <p:cViewPr varScale="1">
        <p:scale>
          <a:sx n="87" d="100"/>
          <a:sy n="87" d="100"/>
        </p:scale>
        <p:origin x="9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27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07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74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55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856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g94a06c92dc_0_1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9" name="Google Shape;3349;g94a06c92dc_0_1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41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83E7-0635-8554-30DF-37686DE4FC27}"/>
              </a:ext>
            </a:extLst>
          </p:cNvPr>
          <p:cNvSpPr/>
          <p:nvPr/>
        </p:nvSpPr>
        <p:spPr>
          <a:xfrm>
            <a:off x="1014640" y="3014856"/>
            <a:ext cx="10057492" cy="540107"/>
          </a:xfrm>
          <a:prstGeom prst="rect">
            <a:avLst/>
          </a:prstGeom>
          <a:solidFill>
            <a:srgbClr val="06FA12">
              <a:alpha val="40000"/>
            </a:srgbClr>
          </a:solidFill>
          <a:ln>
            <a:solidFill>
              <a:srgbClr val="06FA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761AAC-2776-D710-3C83-5F10A4C6CDDC}"/>
              </a:ext>
            </a:extLst>
          </p:cNvPr>
          <p:cNvSpPr txBox="1"/>
          <p:nvPr/>
        </p:nvSpPr>
        <p:spPr>
          <a:xfrm>
            <a:off x="3644153" y="680747"/>
            <a:ext cx="4671465"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t>Content</a:t>
            </a:r>
            <a:endParaRPr lang="ar-SA" sz="60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endParaRPr>
          </a:p>
        </p:txBody>
      </p:sp>
      <p:sp>
        <p:nvSpPr>
          <p:cNvPr id="6" name="Rectangle: Rounded Corners 5">
            <a:extLst>
              <a:ext uri="{FF2B5EF4-FFF2-40B4-BE49-F238E27FC236}">
                <a16:creationId xmlns:a16="http://schemas.microsoft.com/office/drawing/2014/main" id="{13ACB98C-BC00-4F61-3B9B-B3B4B33DAC51}"/>
              </a:ext>
            </a:extLst>
          </p:cNvPr>
          <p:cNvSpPr/>
          <p:nvPr/>
        </p:nvSpPr>
        <p:spPr>
          <a:xfrm>
            <a:off x="420913" y="341086"/>
            <a:ext cx="11335657" cy="6139543"/>
          </a:xfrm>
          <a:prstGeom prst="roundRect">
            <a:avLst>
              <a:gd name="adj" fmla="val 4374"/>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85255E67-46F8-988B-6D03-D1F2E855C3FD}"/>
              </a:ext>
            </a:extLst>
          </p:cNvPr>
          <p:cNvGraphicFramePr>
            <a:graphicFrameLocks noGrp="1"/>
          </p:cNvGraphicFramePr>
          <p:nvPr>
            <p:extLst>
              <p:ext uri="{D42A27DB-BD31-4B8C-83A1-F6EECF244321}">
                <p14:modId xmlns:p14="http://schemas.microsoft.com/office/powerpoint/2010/main" val="3657267410"/>
              </p:ext>
            </p:extLst>
          </p:nvPr>
        </p:nvGraphicFramePr>
        <p:xfrm>
          <a:off x="1014640" y="1717275"/>
          <a:ext cx="10057492" cy="4042286"/>
        </p:xfrm>
        <a:graphic>
          <a:graphicData uri="http://schemas.openxmlformats.org/drawingml/2006/table">
            <a:tbl>
              <a:tblPr firstRow="1" bandRow="1">
                <a:tableStyleId>{2D5ABB26-0587-4C30-8999-92F81FD0307C}</a:tableStyleId>
              </a:tblPr>
              <a:tblGrid>
                <a:gridCol w="8178201">
                  <a:extLst>
                    <a:ext uri="{9D8B030D-6E8A-4147-A177-3AD203B41FA5}">
                      <a16:colId xmlns:a16="http://schemas.microsoft.com/office/drawing/2014/main" val="4015961798"/>
                    </a:ext>
                  </a:extLst>
                </a:gridCol>
                <a:gridCol w="1879291">
                  <a:extLst>
                    <a:ext uri="{9D8B030D-6E8A-4147-A177-3AD203B41FA5}">
                      <a16:colId xmlns:a16="http://schemas.microsoft.com/office/drawing/2014/main" val="1038113716"/>
                    </a:ext>
                  </a:extLst>
                </a:gridCol>
              </a:tblGrid>
              <a:tr h="709554">
                <a:tc>
                  <a:txBody>
                    <a:bodyPr/>
                    <a:lstStyle/>
                    <a:p>
                      <a:r>
                        <a:rPr lang="en-US" sz="3200" b="1" dirty="0">
                          <a:solidFill>
                            <a:srgbClr val="FFC000"/>
                          </a:solidFill>
                          <a:effectLst/>
                          <a:latin typeface="Love Ya Like A Sister" panose="02000000000000000000" pitchFamily="2" charset="0"/>
                        </a:rPr>
                        <a:t>Contents Map</a:t>
                      </a:r>
                    </a:p>
                    <a:p>
                      <a:endParaRPr lang="en-US" sz="1200" dirty="0">
                        <a:latin typeface="Love Ya Like A Sister" panose="02000000000000000000" pitchFamily="2" charset="0"/>
                      </a:endParaRPr>
                    </a:p>
                  </a:txBody>
                  <a:tcPr>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1</a:t>
                      </a:r>
                      <a:endParaRPr lang="en-US" sz="2600" b="0" dirty="0">
                        <a:latin typeface="Love Ya Like A Sister" panose="02000000000000000000" pitchFamily="2" charset="0"/>
                      </a:endParaRP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19732517"/>
                  </a:ext>
                </a:extLst>
              </a:tr>
              <a:tr h="526088">
                <a:tc>
                  <a:txBody>
                    <a:bodyPr/>
                    <a:lstStyle/>
                    <a:p>
                      <a:r>
                        <a:rPr lang="en-US" sz="2600" b="0" dirty="0">
                          <a:solidFill>
                            <a:srgbClr val="FF3399"/>
                          </a:solidFill>
                          <a:effectLst/>
                          <a:latin typeface="Love Ya Like A Sister" panose="02000000000000000000" pitchFamily="2" charset="0"/>
                        </a:rPr>
                        <a:t>Learning Objectives for Grade</a:t>
                      </a:r>
                      <a:r>
                        <a:rPr lang="ar-EG" sz="2600" b="0" dirty="0">
                          <a:solidFill>
                            <a:srgbClr val="FF3399"/>
                          </a:solidFill>
                          <a:effectLst/>
                          <a:latin typeface="Love Ya Like A Sister" panose="02000000000000000000" pitchFamily="2" charset="0"/>
                        </a:rPr>
                        <a:t> </a:t>
                      </a:r>
                      <a:r>
                        <a:rPr lang="en-US" sz="2600" b="0" dirty="0">
                          <a:solidFill>
                            <a:srgbClr val="FF3399"/>
                          </a:solidFill>
                          <a:effectLst/>
                          <a:latin typeface="Love Ya Like A Sister" panose="02000000000000000000" pitchFamily="2" charset="0"/>
                        </a:rPr>
                        <a:t>9</a:t>
                      </a:r>
                      <a:r>
                        <a:rPr lang="ar-EG" sz="1100" b="0" dirty="0">
                          <a:solidFill>
                            <a:srgbClr val="FF3399"/>
                          </a:solidFill>
                          <a:effectLst/>
                          <a:latin typeface="Love Ya Like A Sister" panose="02000000000000000000" pitchFamily="2" charset="0"/>
                        </a:rPr>
                        <a:t> </a:t>
                      </a:r>
                      <a:r>
                        <a:rPr lang="en-US" sz="2600" b="0" dirty="0">
                          <a:solidFill>
                            <a:srgbClr val="FF3399"/>
                          </a:solidFill>
                          <a:effectLst/>
                          <a:latin typeface="Love Ya Like A Sister" panose="02000000000000000000" pitchFamily="2" charset="0"/>
                        </a:rPr>
                        <a:t>B</a:t>
                      </a:r>
                      <a:endParaRPr lang="en-US" sz="2600" b="0" dirty="0">
                        <a:solidFill>
                          <a:srgbClr val="FF3399"/>
                        </a:solidFill>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588036820"/>
                  </a:ext>
                </a:extLst>
              </a:tr>
              <a:tr h="633576">
                <a:tc>
                  <a:txBody>
                    <a:bodyPr/>
                    <a:lstStyle/>
                    <a:p>
                      <a:r>
                        <a:rPr lang="en-US" sz="2600" b="1" dirty="0">
                          <a:solidFill>
                            <a:srgbClr val="FF3399"/>
                          </a:solidFill>
                          <a:effectLst>
                            <a:outerShdw blurRad="38100" dist="38100" dir="2700000" algn="tl">
                              <a:srgbClr val="000000">
                                <a:alpha val="43137"/>
                              </a:srgbClr>
                            </a:outerShdw>
                          </a:effectLst>
                          <a:latin typeface="Love Ya Like A Sister" panose="02000000000000000000" pitchFamily="2" charset="0"/>
                        </a:rPr>
                        <a:t>Unit I</a:t>
                      </a:r>
                      <a:r>
                        <a:rPr lang="en-US" sz="2600" b="1" dirty="0">
                          <a:solidFill>
                            <a:schemeClr val="bg1"/>
                          </a:solidFill>
                          <a:effectLst>
                            <a:outerShdw blurRad="38100" dist="38100" dir="2700000" algn="tl">
                              <a:srgbClr val="000000">
                                <a:alpha val="43137"/>
                              </a:srgbClr>
                            </a:outerShdw>
                          </a:effectLst>
                          <a:latin typeface="Love Ya Like A Sister" panose="02000000000000000000" pitchFamily="2" charset="0"/>
                        </a:rPr>
                        <a:t> </a:t>
                      </a:r>
                      <a:r>
                        <a:rPr lang="ar-EG" sz="1800" b="1" dirty="0">
                          <a:solidFill>
                            <a:schemeClr val="bg1"/>
                          </a:solidFill>
                          <a:effectLst>
                            <a:outerShdw blurRad="38100" dist="38100" dir="2700000" algn="tl">
                              <a:srgbClr val="000000">
                                <a:alpha val="43137"/>
                              </a:srgbClr>
                            </a:outerShdw>
                          </a:effectLst>
                          <a:latin typeface="Love Ya Like A Sister" panose="02000000000000000000" pitchFamily="2" charset="0"/>
                        </a:rPr>
                        <a:t> </a:t>
                      </a:r>
                      <a:r>
                        <a:rPr lang="en-US" sz="2600" b="1" dirty="0">
                          <a:solidFill>
                            <a:schemeClr val="bg1"/>
                          </a:solidFill>
                          <a:effectLst>
                            <a:outerShdw blurRad="38100" dist="38100" dir="2700000" algn="tl">
                              <a:srgbClr val="000000">
                                <a:alpha val="43137"/>
                              </a:srgbClr>
                            </a:outerShdw>
                          </a:effectLst>
                          <a:latin typeface="Love Ya Like A Sister" panose="02000000000000000000" pitchFamily="2" charset="0"/>
                        </a:rPr>
                        <a:t>: </a:t>
                      </a:r>
                      <a:r>
                        <a:rPr lang="en-US" sz="2600" b="0" dirty="0">
                          <a:solidFill>
                            <a:schemeClr val="bg1"/>
                          </a:solidFill>
                          <a:effectLst>
                            <a:outerShdw blurRad="38100" dist="38100" dir="2700000" algn="tl">
                              <a:srgbClr val="000000">
                                <a:alpha val="43137"/>
                              </a:srgbClr>
                            </a:outerShdw>
                          </a:effectLst>
                          <a:latin typeface="Love Ya Like A Sister" panose="02000000000000000000" pitchFamily="2" charset="0"/>
                        </a:rPr>
                        <a:t>Tourism</a:t>
                      </a:r>
                      <a:endParaRPr lang="en-US" sz="2600" b="0" dirty="0">
                        <a:effectLst>
                          <a:outerShdw blurRad="38100" dist="38100" dir="2700000" algn="tl">
                            <a:srgbClr val="000000">
                              <a:alpha val="43137"/>
                            </a:srgbClr>
                          </a:outerShdw>
                        </a:effectLst>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outerShdw blurRad="38100" dist="38100" dir="2700000" algn="tl">
                              <a:srgbClr val="000000">
                                <a:alpha val="43137"/>
                              </a:srgbClr>
                            </a:outerShdw>
                          </a:effectLst>
                          <a:latin typeface="Love Ya Like A Sister" panose="02000000000000000000" pitchFamily="2" charset="0"/>
                        </a:rPr>
                        <a:t>page I</a:t>
                      </a:r>
                      <a:endParaRPr lang="en-US" sz="2600" b="0" dirty="0">
                        <a:effectLst>
                          <a:outerShdw blurRad="38100" dist="38100" dir="2700000" algn="tl">
                            <a:srgbClr val="000000">
                              <a:alpha val="43137"/>
                            </a:srgbClr>
                          </a:outerShdw>
                        </a:effectLst>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56560606"/>
                  </a:ext>
                </a:extLst>
              </a:tr>
              <a:tr h="569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FF3399"/>
                          </a:solidFill>
                          <a:effectLst>
                            <a:outerShdw blurRad="38100" dist="38100" dir="2700000" algn="tl">
                              <a:srgbClr val="000000">
                                <a:alpha val="43137"/>
                              </a:srgbClr>
                            </a:outerShdw>
                          </a:effectLst>
                          <a:latin typeface="Love Ya Like A Sister" panose="02000000000000000000" pitchFamily="2" charset="0"/>
                        </a:rPr>
                        <a:t>Unit</a:t>
                      </a:r>
                      <a:r>
                        <a:rPr lang="en-US" sz="2600" b="1" dirty="0">
                          <a:solidFill>
                            <a:srgbClr val="FF3399"/>
                          </a:solidFill>
                          <a:effectLst/>
                          <a:latin typeface="Love Ya Like A Sister" panose="02000000000000000000" pitchFamily="2" charset="0"/>
                        </a:rPr>
                        <a:t> 2</a:t>
                      </a:r>
                      <a:r>
                        <a:rPr lang="en-US" sz="2600" b="1" dirty="0">
                          <a:solidFill>
                            <a:schemeClr val="bg1"/>
                          </a:solidFill>
                          <a:effectLst/>
                          <a:latin typeface="Love Ya Like A Sister" panose="02000000000000000000" pitchFamily="2" charset="0"/>
                        </a:rPr>
                        <a:t> : </a:t>
                      </a:r>
                      <a:r>
                        <a:rPr lang="en-US" sz="2600" b="0" dirty="0">
                          <a:solidFill>
                            <a:schemeClr val="bg1"/>
                          </a:solidFill>
                          <a:effectLst/>
                          <a:latin typeface="Love Ya Like A Sister" panose="02000000000000000000" pitchFamily="2" charset="0"/>
                        </a:rPr>
                        <a:t>Life and Culture</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11</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83803959"/>
                  </a:ext>
                </a:extLst>
              </a:tr>
              <a:tr h="575819">
                <a:tc>
                  <a:txBody>
                    <a:bodyPr/>
                    <a:lstStyle/>
                    <a:p>
                      <a:r>
                        <a:rPr lang="en-US" sz="2600" b="1" dirty="0">
                          <a:solidFill>
                            <a:srgbClr val="FF3399"/>
                          </a:solidFill>
                          <a:effectLst>
                            <a:outerShdw blurRad="38100" dist="38100" dir="2700000" algn="tl">
                              <a:srgbClr val="000000">
                                <a:alpha val="43137"/>
                              </a:srgbClr>
                            </a:outerShdw>
                          </a:effectLst>
                          <a:latin typeface="Love Ya Like A Sister" panose="02000000000000000000" pitchFamily="2" charset="0"/>
                        </a:rPr>
                        <a:t>Unit</a:t>
                      </a:r>
                      <a:r>
                        <a:rPr lang="en-US" sz="2600" b="1" dirty="0">
                          <a:solidFill>
                            <a:srgbClr val="FF3399"/>
                          </a:solidFill>
                          <a:effectLst/>
                          <a:latin typeface="Love Ya Like A Sister" panose="02000000000000000000" pitchFamily="2" charset="0"/>
                        </a:rPr>
                        <a:t> 3 </a:t>
                      </a:r>
                      <a:r>
                        <a:rPr lang="en-US" sz="2600" b="1" dirty="0">
                          <a:solidFill>
                            <a:schemeClr val="bg1"/>
                          </a:solidFill>
                          <a:effectLst/>
                          <a:latin typeface="Love Ya Like A Sister" panose="02000000000000000000" pitchFamily="2" charset="0"/>
                        </a:rPr>
                        <a:t>: </a:t>
                      </a:r>
                      <a:r>
                        <a:rPr lang="en-US" sz="2600" b="0" dirty="0">
                          <a:solidFill>
                            <a:schemeClr val="bg1"/>
                          </a:solidFill>
                          <a:effectLst/>
                          <a:latin typeface="Love Ya Like A Sister" panose="02000000000000000000" pitchFamily="2" charset="0"/>
                        </a:rPr>
                        <a:t>it’s Showtime!</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21</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37124609"/>
                  </a:ext>
                </a:extLst>
              </a:tr>
              <a:tr h="293734">
                <a:tc>
                  <a:txBody>
                    <a:bodyPr/>
                    <a:lstStyle/>
                    <a:p>
                      <a:r>
                        <a:rPr lang="en-US" sz="2600" b="1" dirty="0">
                          <a:solidFill>
                            <a:srgbClr val="FF3399"/>
                          </a:solidFill>
                          <a:effectLst>
                            <a:outerShdw blurRad="38100" dist="38100" dir="2700000" algn="tl">
                              <a:srgbClr val="000000">
                                <a:alpha val="43137"/>
                              </a:srgbClr>
                            </a:outerShdw>
                          </a:effectLst>
                          <a:latin typeface="Love Ya Like A Sister" panose="02000000000000000000" pitchFamily="2" charset="0"/>
                        </a:rPr>
                        <a:t>Unit</a:t>
                      </a:r>
                      <a:r>
                        <a:rPr lang="en-US" sz="2600" b="1" dirty="0">
                          <a:solidFill>
                            <a:srgbClr val="FF3399"/>
                          </a:solidFill>
                          <a:effectLst/>
                          <a:latin typeface="Love Ya Like A Sister" panose="02000000000000000000" pitchFamily="2" charset="0"/>
                        </a:rPr>
                        <a:t> 4 </a:t>
                      </a:r>
                      <a:r>
                        <a:rPr lang="en-US" sz="2600" b="1" dirty="0">
                          <a:solidFill>
                            <a:schemeClr val="bg1"/>
                          </a:solidFill>
                          <a:effectLst/>
                          <a:latin typeface="Love Ya Like A Sister" panose="02000000000000000000" pitchFamily="2" charset="0"/>
                        </a:rPr>
                        <a:t>: </a:t>
                      </a:r>
                      <a:r>
                        <a:rPr lang="en-US" sz="2600" b="0" dirty="0">
                          <a:solidFill>
                            <a:schemeClr val="bg1"/>
                          </a:solidFill>
                          <a:effectLst/>
                          <a:latin typeface="Love Ya Like A Sister" panose="02000000000000000000" pitchFamily="2" charset="0"/>
                        </a:rPr>
                        <a:t> Jobs</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31</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890201138"/>
                  </a:ext>
                </a:extLst>
              </a:tr>
              <a:tr h="454115">
                <a:tc>
                  <a:txBody>
                    <a:bodyPr/>
                    <a:lstStyle/>
                    <a:p>
                      <a:pPr algn="l"/>
                      <a:r>
                        <a:rPr lang="en-US" sz="2600" b="0" dirty="0">
                          <a:solidFill>
                            <a:srgbClr val="FF3399"/>
                          </a:solidFill>
                          <a:effectLst/>
                          <a:latin typeface="Love Ya Like A Sister" panose="02000000000000000000" pitchFamily="2" charset="0"/>
                        </a:rPr>
                        <a:t>Club Corner</a:t>
                      </a:r>
                      <a:endParaRPr lang="en-US" sz="2600" b="0" dirty="0">
                        <a:solidFill>
                          <a:srgbClr val="FF3399"/>
                        </a:solidFill>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r>
                        <a:rPr lang="en-US" sz="2600" b="0" dirty="0">
                          <a:solidFill>
                            <a:schemeClr val="bg1"/>
                          </a:solidFill>
                          <a:effectLst/>
                          <a:latin typeface="Love Ya Like A Sister" panose="02000000000000000000" pitchFamily="2" charset="0"/>
                        </a:rPr>
                        <a:t>page 41</a:t>
                      </a:r>
                      <a:endParaRPr lang="en-US" sz="2600" b="0" dirty="0">
                        <a:latin typeface="Love Ya Like A Sister" panose="02000000000000000000" pitchFamily="2" charset="0"/>
                      </a:endParaRP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35695941"/>
                  </a:ext>
                </a:extLst>
              </a:tr>
            </a:tbl>
          </a:graphicData>
        </a:graphic>
      </p:graphicFrame>
    </p:spTree>
    <p:extLst>
      <p:ext uri="{BB962C8B-B14F-4D97-AF65-F5344CB8AC3E}">
        <p14:creationId xmlns:p14="http://schemas.microsoft.com/office/powerpoint/2010/main" val="403767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2" name="TextBox 1">
            <a:extLst>
              <a:ext uri="{FF2B5EF4-FFF2-40B4-BE49-F238E27FC236}">
                <a16:creationId xmlns:a16="http://schemas.microsoft.com/office/drawing/2014/main" id="{88B90EF6-73E0-9C0A-B0CD-111229DAB984}"/>
              </a:ext>
            </a:extLst>
          </p:cNvPr>
          <p:cNvSpPr txBox="1"/>
          <p:nvPr/>
        </p:nvSpPr>
        <p:spPr>
          <a:xfrm>
            <a:off x="3047223" y="218450"/>
            <a:ext cx="6097554"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Tourism in Oman</a:t>
            </a:r>
            <a:endParaRPr lang="en-US" sz="2800" dirty="0"/>
          </a:p>
        </p:txBody>
      </p:sp>
      <p:sp>
        <p:nvSpPr>
          <p:cNvPr id="3" name="Google Shape;832;p21">
            <a:extLst>
              <a:ext uri="{FF2B5EF4-FFF2-40B4-BE49-F238E27FC236}">
                <a16:creationId xmlns:a16="http://schemas.microsoft.com/office/drawing/2014/main" id="{D3D13CE5-1459-DF1F-7832-A1D96A3F74FA}"/>
              </a:ext>
            </a:extLst>
          </p:cNvPr>
          <p:cNvSpPr/>
          <p:nvPr/>
        </p:nvSpPr>
        <p:spPr>
          <a:xfrm>
            <a:off x="1104757" y="1485159"/>
            <a:ext cx="9982485" cy="4766033"/>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 name="TextBox 3">
            <a:extLst>
              <a:ext uri="{FF2B5EF4-FFF2-40B4-BE49-F238E27FC236}">
                <a16:creationId xmlns:a16="http://schemas.microsoft.com/office/drawing/2014/main" id="{50E0013E-AAC2-D192-21E4-40FC97B89A92}"/>
              </a:ext>
            </a:extLst>
          </p:cNvPr>
          <p:cNvSpPr txBox="1"/>
          <p:nvPr/>
        </p:nvSpPr>
        <p:spPr>
          <a:xfrm>
            <a:off x="1528664" y="803917"/>
            <a:ext cx="9750489" cy="400110"/>
          </a:xfrm>
          <a:prstGeom prst="rect">
            <a:avLst/>
          </a:prstGeom>
          <a:noFill/>
        </p:spPr>
        <p:txBody>
          <a:bodyPr wrap="square">
            <a:spAutoFit/>
          </a:bodyPr>
          <a:lstStyle/>
          <a:p>
            <a:pPr algn="ctr"/>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Read the newspaper article and complete activity 3 on page 4 of the Skills Book.</a:t>
            </a:r>
            <a:endParaRPr lang="en-US" sz="2000" dirty="0"/>
          </a:p>
        </p:txBody>
      </p:sp>
      <p:sp>
        <p:nvSpPr>
          <p:cNvPr id="5" name="TextBox 4">
            <a:extLst>
              <a:ext uri="{FF2B5EF4-FFF2-40B4-BE49-F238E27FC236}">
                <a16:creationId xmlns:a16="http://schemas.microsoft.com/office/drawing/2014/main" id="{A2361D12-ADB8-1681-4DFB-8E5CB0AF66BF}"/>
              </a:ext>
            </a:extLst>
          </p:cNvPr>
          <p:cNvSpPr txBox="1"/>
          <p:nvPr/>
        </p:nvSpPr>
        <p:spPr>
          <a:xfrm>
            <a:off x="1651518" y="1713741"/>
            <a:ext cx="5568819"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Jobs</a:t>
            </a:r>
            <a:endParaRPr lang="en-US" sz="3200" dirty="0"/>
          </a:p>
        </p:txBody>
      </p:sp>
      <p:sp>
        <p:nvSpPr>
          <p:cNvPr id="6" name="TextBox 5">
            <a:extLst>
              <a:ext uri="{FF2B5EF4-FFF2-40B4-BE49-F238E27FC236}">
                <a16:creationId xmlns:a16="http://schemas.microsoft.com/office/drawing/2014/main" id="{8A470DA3-7F1C-F4F2-725D-53FF0626AA3E}"/>
              </a:ext>
            </a:extLst>
          </p:cNvPr>
          <p:cNvSpPr txBox="1"/>
          <p:nvPr/>
        </p:nvSpPr>
        <p:spPr>
          <a:xfrm>
            <a:off x="1651518" y="2298516"/>
            <a:ext cx="4855962" cy="3693319"/>
          </a:xfrm>
          <a:prstGeom prst="rect">
            <a:avLst/>
          </a:prstGeom>
          <a:noFill/>
        </p:spPr>
        <p:txBody>
          <a:bodyPr wrap="square">
            <a:spAutoFit/>
          </a:bodyPr>
          <a:lstStyle/>
          <a:p>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Phone: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Muna</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on 268745321.Wanted – experienced driver to lead tour parties on driving trips off the coast of Musandam. Should be able to speak good Arabic and English. Sailing experience preferred but not essential. Must be polite and reliable. Phone: Asrar on 24561721.Tour guide wanted to show holidaymakers around Salalah. Should be fluent in Arabic and English. Should be able to drive four-wheel drive vehicles. Must be polite and know about desert survival. Contact: Abdullah on 99331122.</a:t>
            </a:r>
            <a:endParaRPr lang="en-US" sz="1800" dirty="0"/>
          </a:p>
        </p:txBody>
      </p:sp>
      <p:sp>
        <p:nvSpPr>
          <p:cNvPr id="7" name="TextBox 6">
            <a:extLst>
              <a:ext uri="{FF2B5EF4-FFF2-40B4-BE49-F238E27FC236}">
                <a16:creationId xmlns:a16="http://schemas.microsoft.com/office/drawing/2014/main" id="{A27D13B3-868C-3512-1D6E-47BF29DDFBAA}"/>
              </a:ext>
            </a:extLst>
          </p:cNvPr>
          <p:cNvSpPr txBox="1"/>
          <p:nvPr/>
        </p:nvSpPr>
        <p:spPr>
          <a:xfrm>
            <a:off x="3536302" y="391886"/>
            <a:ext cx="307910"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3</a:t>
            </a:r>
          </a:p>
        </p:txBody>
      </p:sp>
      <p:grpSp>
        <p:nvGrpSpPr>
          <p:cNvPr id="8" name="Google Shape;202;p9">
            <a:extLst>
              <a:ext uri="{FF2B5EF4-FFF2-40B4-BE49-F238E27FC236}">
                <a16:creationId xmlns:a16="http://schemas.microsoft.com/office/drawing/2014/main" id="{4ACB7B34-E094-41D4-679A-05C544E57ED6}"/>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5D9C0200-64AE-68F0-5792-0020ACC401A8}"/>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D0D06564-99DC-17A6-957D-FD062109D8D3}"/>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3CA15EB5-8F7A-DEEF-E829-10CFED8B38CB}"/>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642F1251-F5D1-0216-DF95-7097E6F93300}"/>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63EC932F-E70D-05EA-7BEB-EC7BFEE62A3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099C0BA7-BBEE-5F3A-DA73-E400638C1923}"/>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pic>
        <p:nvPicPr>
          <p:cNvPr id="15" name="Picture 2" descr="Muscat Oman line city skyline Stroke vector illustration Business travel and tourism concept with modern buildings Image for banner or website">
            <a:extLst>
              <a:ext uri="{FF2B5EF4-FFF2-40B4-BE49-F238E27FC236}">
                <a16:creationId xmlns:a16="http://schemas.microsoft.com/office/drawing/2014/main" id="{FEAEBB1E-3361-C1B0-D5E2-93D4544D22FD}"/>
              </a:ext>
            </a:extLst>
          </p:cNvPr>
          <p:cNvPicPr>
            <a:picLocks noChangeAspect="1" noChangeArrowheads="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23599" r="21676"/>
          <a:stretch/>
        </p:blipFill>
        <p:spPr bwMode="auto">
          <a:xfrm>
            <a:off x="6301740" y="1497278"/>
            <a:ext cx="4785502" cy="4763581"/>
          </a:xfrm>
          <a:prstGeom prst="roundRect">
            <a:avLst>
              <a:gd name="adj" fmla="val 371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98713"/>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02;p9">
            <a:extLst>
              <a:ext uri="{FF2B5EF4-FFF2-40B4-BE49-F238E27FC236}">
                <a16:creationId xmlns:a16="http://schemas.microsoft.com/office/drawing/2014/main" id="{A6745F85-0845-23A5-F35C-28CE8122532A}"/>
              </a:ext>
            </a:extLst>
          </p:cNvPr>
          <p:cNvGrpSpPr/>
          <p:nvPr/>
        </p:nvGrpSpPr>
        <p:grpSpPr>
          <a:xfrm>
            <a:off x="314623" y="6098139"/>
            <a:ext cx="11532774" cy="759861"/>
            <a:chOff x="397996" y="5844521"/>
            <a:chExt cx="11532774" cy="759861"/>
          </a:xfrm>
        </p:grpSpPr>
        <p:sp>
          <p:nvSpPr>
            <p:cNvPr id="3" name="Google Shape;203;p9">
              <a:extLst>
                <a:ext uri="{FF2B5EF4-FFF2-40B4-BE49-F238E27FC236}">
                  <a16:creationId xmlns:a16="http://schemas.microsoft.com/office/drawing/2014/main" id="{764342B2-B42B-33C5-009E-290229758F50}"/>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4" name="Google Shape;204;p9" descr="A blue and yellow logo&#10;&#10;Description automatically generated">
              <a:extLst>
                <a:ext uri="{FF2B5EF4-FFF2-40B4-BE49-F238E27FC236}">
                  <a16:creationId xmlns:a16="http://schemas.microsoft.com/office/drawing/2014/main" id="{80CA603B-3498-F86D-72E7-8712B098B0B0}"/>
                </a:ext>
              </a:extLst>
            </p:cNvPr>
            <p:cNvPicPr preferRelativeResize="0"/>
            <p:nvPr/>
          </p:nvPicPr>
          <p:blipFill rotWithShape="1">
            <a:blip r:embed="rId2">
              <a:alphaModFix/>
            </a:blip>
            <a:srcRect/>
            <a:stretch/>
          </p:blipFill>
          <p:spPr>
            <a:xfrm>
              <a:off x="10770552" y="5844521"/>
              <a:ext cx="1160218" cy="759861"/>
            </a:xfrm>
            <a:prstGeom prst="rect">
              <a:avLst/>
            </a:prstGeom>
            <a:noFill/>
            <a:ln>
              <a:noFill/>
            </a:ln>
          </p:spPr>
        </p:pic>
        <p:pic>
          <p:nvPicPr>
            <p:cNvPr id="5" name="Google Shape;205;p9">
              <a:extLst>
                <a:ext uri="{FF2B5EF4-FFF2-40B4-BE49-F238E27FC236}">
                  <a16:creationId xmlns:a16="http://schemas.microsoft.com/office/drawing/2014/main" id="{D7C219D5-ED27-86BB-241C-BF43639212F1}"/>
                </a:ext>
              </a:extLst>
            </p:cNvPr>
            <p:cNvPicPr preferRelativeResize="0"/>
            <p:nvPr/>
          </p:nvPicPr>
          <p:blipFill rotWithShape="1">
            <a:blip r:embed="rId3">
              <a:alphaModFix/>
            </a:blip>
            <a:srcRect/>
            <a:stretch/>
          </p:blipFill>
          <p:spPr>
            <a:xfrm>
              <a:off x="473721" y="6263857"/>
              <a:ext cx="3327845" cy="274320"/>
            </a:xfrm>
            <a:prstGeom prst="rect">
              <a:avLst/>
            </a:prstGeom>
            <a:noFill/>
            <a:ln>
              <a:noFill/>
            </a:ln>
          </p:spPr>
        </p:pic>
        <p:sp>
          <p:nvSpPr>
            <p:cNvPr id="6" name="Google Shape;206;p9">
              <a:extLst>
                <a:ext uri="{FF2B5EF4-FFF2-40B4-BE49-F238E27FC236}">
                  <a16:creationId xmlns:a16="http://schemas.microsoft.com/office/drawing/2014/main" id="{C1833435-440E-09E8-21ED-AB8F2ED85991}"/>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 name="Google Shape;207;p9">
              <a:extLst>
                <a:ext uri="{FF2B5EF4-FFF2-40B4-BE49-F238E27FC236}">
                  <a16:creationId xmlns:a16="http://schemas.microsoft.com/office/drawing/2014/main" id="{D52F7074-09CB-84CE-40E2-25C1B4D95B71}"/>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8" name="Google Shape;208;p9">
              <a:extLst>
                <a:ext uri="{FF2B5EF4-FFF2-40B4-BE49-F238E27FC236}">
                  <a16:creationId xmlns:a16="http://schemas.microsoft.com/office/drawing/2014/main" id="{2DA129D9-DD7E-B4A0-387E-EE578296CA4C}"/>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pic>
        <p:nvPicPr>
          <p:cNvPr id="9" name="Picture 4" descr="Thank You Lettering">
            <a:extLst>
              <a:ext uri="{FF2B5EF4-FFF2-40B4-BE49-F238E27FC236}">
                <a16:creationId xmlns:a16="http://schemas.microsoft.com/office/drawing/2014/main" id="{7380312E-3783-D2C8-1492-449C7BDF42EE}"/>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ackgroundRemoval t="9932" b="94357" l="9904" r="89936">
                        <a14:foregroundMark x1="31470" y1="33183" x2="31949" y2="33634"/>
                        <a14:foregroundMark x1="36901" y1="18962" x2="36901" y2="18962"/>
                        <a14:foregroundMark x1="70927" y1="49436" x2="70927" y2="49436"/>
                        <a14:foregroundMark x1="68530" y1="65011" x2="68530" y2="65011"/>
                        <a14:foregroundMark x1="62939" y1="63431" x2="62939" y2="63431"/>
                        <a14:foregroundMark x1="43131" y1="62754" x2="43131" y2="62754"/>
                        <a14:foregroundMark x1="24920" y1="79684" x2="24920" y2="79684"/>
                        <a14:foregroundMark x1="31150" y1="94357" x2="31150" y2="94357"/>
                        <a14:foregroundMark x1="31949" y1="94357" x2="31949" y2="94357"/>
                        <a14:backgroundMark x1="38339" y1="38826" x2="38339" y2="38826"/>
                        <a14:backgroundMark x1="38498" y1="38600" x2="38498" y2="38600"/>
                        <a14:backgroundMark x1="41693" y1="34537" x2="41693" y2="34537"/>
                        <a14:backgroundMark x1="60383" y1="30248" x2="60383" y2="30248"/>
                        <a14:backgroundMark x1="60224" y1="31151" x2="60224" y2="31151"/>
                        <a14:backgroundMark x1="70447" y1="28894" x2="70447" y2="28894"/>
                        <a14:backgroundMark x1="60703" y1="62528" x2="60703" y2="62528"/>
                        <a14:backgroundMark x1="40256" y1="69977" x2="40256" y2="69977"/>
                      </a14:backgroundRemoval>
                    </a14:imgEffect>
                    <a14:imgEffect>
                      <a14:colorTemperature colorTemp="5359"/>
                    </a14:imgEffect>
                  </a14:imgLayer>
                </a14:imgProps>
              </a:ext>
              <a:ext uri="{28A0092B-C50C-407E-A947-70E740481C1C}">
                <a14:useLocalDpi xmlns:a14="http://schemas.microsoft.com/office/drawing/2010/main" val="0"/>
              </a:ext>
            </a:extLst>
          </a:blip>
          <a:srcRect/>
          <a:stretch>
            <a:fillRect/>
          </a:stretch>
        </p:blipFill>
        <p:spPr bwMode="auto">
          <a:xfrm>
            <a:off x="2733341" y="787397"/>
            <a:ext cx="6725318" cy="475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648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8198" name="Picture 6" descr="Front view of letters on cubes with defocused tutoring session in the back">
            <a:extLst>
              <a:ext uri="{FF2B5EF4-FFF2-40B4-BE49-F238E27FC236}">
                <a16:creationId xmlns:a16="http://schemas.microsoft.com/office/drawing/2014/main" id="{0ACD8857-F34D-EBC6-5837-FBDE9AD837B8}"/>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12192000" cy="7167182"/>
          </a:xfrm>
          <a:prstGeom prst="rect">
            <a:avLst/>
          </a:prstGeom>
          <a:noFill/>
          <a:extLst>
            <a:ext uri="{909E8E84-426E-40DD-AFC4-6F175D3DCCD1}">
              <a14:hiddenFill xmlns:a14="http://schemas.microsoft.com/office/drawing/2010/main">
                <a:solidFill>
                  <a:srgbClr val="FFFFFF"/>
                </a:solidFill>
              </a14:hiddenFill>
            </a:ext>
          </a:extLst>
        </p:spPr>
      </p:pic>
      <p:sp>
        <p:nvSpPr>
          <p:cNvPr id="92" name="Google Shape;92;p4"/>
          <p:cNvSpPr txBox="1"/>
          <p:nvPr/>
        </p:nvSpPr>
        <p:spPr>
          <a:xfrm>
            <a:off x="2551414" y="3029613"/>
            <a:ext cx="7089172" cy="1107955"/>
          </a:xfrm>
          <a:prstGeom prst="rect">
            <a:avLst/>
          </a:prstGeom>
          <a:noFill/>
          <a:ln>
            <a:noFill/>
          </a:ln>
        </p:spPr>
        <p:txBody>
          <a:bodyPr spcFirstLastPara="1" wrap="square" lIns="91425" tIns="45700" rIns="91425" bIns="45700" anchor="t" anchorCtr="0">
            <a:spAutoFit/>
          </a:bodyPr>
          <a:lstStyle/>
          <a:p>
            <a:pPr marL="0" lvl="0" indent="0" algn="ctr">
              <a:buSzPts val="6600"/>
              <a:buFont typeface="Arial"/>
              <a:buNone/>
            </a:pPr>
            <a:r>
              <a:rPr lang="en-US" sz="6600" b="1" dirty="0">
                <a:solidFill>
                  <a:schemeClr val="bg1"/>
                </a:solidFill>
                <a:latin typeface="Love Ya Like A Sister" panose="02000000000000000000" pitchFamily="2" charset="0"/>
                <a:sym typeface="Love Ya Like A Sister"/>
              </a:rPr>
              <a:t>Unit (1) - </a:t>
            </a:r>
            <a:r>
              <a:rPr lang="en-US" sz="6600" b="1" dirty="0">
                <a:solidFill>
                  <a:schemeClr val="bg1"/>
                </a:solidFill>
                <a:latin typeface="Love Ya Like A Sister" panose="02000000000000000000" pitchFamily="2" charset="0"/>
              </a:rPr>
              <a:t>lesson 2</a:t>
            </a:r>
            <a:endParaRPr lang="ar-EG" sz="6600" dirty="0">
              <a:solidFill>
                <a:schemeClr val="bg1"/>
              </a:solidFill>
              <a:latin typeface="Love Ya Like A Sister" panose="02000000000000000000" pitchFamily="2" charset="0"/>
            </a:endParaRPr>
          </a:p>
        </p:txBody>
      </p:sp>
      <p:pic>
        <p:nvPicPr>
          <p:cNvPr id="93" name="Google Shape;93;p4" descr="A white text on a black background&#10;&#10;Description automatically generated"/>
          <p:cNvPicPr preferRelativeResize="0"/>
          <p:nvPr/>
        </p:nvPicPr>
        <p:blipFill rotWithShape="1">
          <a:blip r:embed="rId4">
            <a:alphaModFix/>
          </a:blip>
          <a:srcRect/>
          <a:stretch/>
        </p:blipFill>
        <p:spPr>
          <a:xfrm>
            <a:off x="5035160" y="791026"/>
            <a:ext cx="1396488" cy="660383"/>
          </a:xfrm>
          <a:prstGeom prst="rect">
            <a:avLst/>
          </a:prstGeom>
          <a:noFill/>
          <a:ln>
            <a:noFill/>
          </a:ln>
        </p:spPr>
      </p:pic>
      <p:sp>
        <p:nvSpPr>
          <p:cNvPr id="94" name="Google Shape;94;p4"/>
          <p:cNvSpPr/>
          <p:nvPr/>
        </p:nvSpPr>
        <p:spPr>
          <a:xfrm>
            <a:off x="420913" y="550947"/>
            <a:ext cx="11335657" cy="5705408"/>
          </a:xfrm>
          <a:prstGeom prst="roundRect">
            <a:avLst>
              <a:gd name="adj" fmla="val 4374"/>
            </a:avLst>
          </a:prstGeom>
          <a:noFill/>
          <a:ln w="381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4"/>
          <p:cNvSpPr txBox="1"/>
          <p:nvPr/>
        </p:nvSpPr>
        <p:spPr>
          <a:xfrm>
            <a:off x="5500468" y="5499951"/>
            <a:ext cx="6118047" cy="88505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Clr>
                <a:srgbClr val="000000"/>
              </a:buClr>
              <a:buSzPts val="1800"/>
              <a:buFont typeface="Arial"/>
              <a:buNone/>
            </a:pPr>
            <a:r>
              <a:rPr lang="en-US" sz="1800" b="1" i="0" u="none" strike="noStrike" cap="none" dirty="0" err="1">
                <a:solidFill>
                  <a:srgbClr val="00B0F0"/>
                </a:solidFill>
                <a:latin typeface="Tajawal" panose="00000500000000000000" pitchFamily="2" charset="-78"/>
                <a:cs typeface="Tajawal" panose="00000500000000000000" pitchFamily="2" charset="-78"/>
                <a:sym typeface="Arial"/>
              </a:rPr>
              <a:t>تقديم</a:t>
            </a:r>
            <a:r>
              <a:rPr lang="en-US" sz="1800" b="1" i="0" u="none" strike="noStrike" cap="none" dirty="0">
                <a:solidFill>
                  <a:srgbClr val="00B0F0"/>
                </a:solidFill>
                <a:latin typeface="Tajawal" panose="00000500000000000000" pitchFamily="2" charset="-78"/>
                <a:cs typeface="Tajawal" panose="00000500000000000000" pitchFamily="2" charset="-78"/>
                <a:sym typeface="Arial"/>
              </a:rPr>
              <a:t> </a:t>
            </a:r>
            <a:r>
              <a:rPr lang="en-US" sz="1800" b="1" i="0" u="none" strike="noStrike" cap="none" dirty="0" err="1">
                <a:solidFill>
                  <a:srgbClr val="00B0F0"/>
                </a:solidFill>
                <a:latin typeface="Tajawal" panose="00000500000000000000" pitchFamily="2" charset="-78"/>
                <a:cs typeface="Tajawal" panose="00000500000000000000" pitchFamily="2" charset="-78"/>
                <a:sym typeface="Arial"/>
              </a:rPr>
              <a:t>الأستاذ</a:t>
            </a:r>
            <a:r>
              <a:rPr lang="ar-SA" sz="1800" b="1" dirty="0">
                <a:solidFill>
                  <a:srgbClr val="00B0F0"/>
                </a:solidFill>
                <a:latin typeface="Tajawal" panose="00000500000000000000" pitchFamily="2" charset="-78"/>
                <a:cs typeface="Tajawal" panose="00000500000000000000" pitchFamily="2" charset="-78"/>
              </a:rPr>
              <a:t>ة </a:t>
            </a:r>
            <a:r>
              <a:rPr lang="en-US" sz="1800" b="1" i="0" u="none" strike="noStrike" cap="none" dirty="0">
                <a:solidFill>
                  <a:srgbClr val="00B0F0"/>
                </a:solidFill>
                <a:latin typeface="Tajawal" panose="00000500000000000000" pitchFamily="2" charset="-78"/>
                <a:cs typeface="Tajawal" panose="00000500000000000000" pitchFamily="2" charset="-78"/>
                <a:sym typeface="Arial"/>
              </a:rPr>
              <a:t>:</a:t>
            </a:r>
            <a:r>
              <a:rPr lang="ar-EG" sz="1800" b="1" i="0" u="none" strike="noStrike" cap="none" dirty="0">
                <a:solidFill>
                  <a:srgbClr val="00B0F0"/>
                </a:solidFill>
                <a:latin typeface="Tajawal" panose="00000500000000000000" pitchFamily="2" charset="-78"/>
                <a:cs typeface="+mj-cs"/>
                <a:sym typeface="Arial"/>
              </a:rPr>
              <a:t> </a:t>
            </a:r>
            <a:r>
              <a:rPr lang="ar-EG" sz="1800" dirty="0" smtClean="0">
                <a:solidFill>
                  <a:schemeClr val="lt1"/>
                </a:solidFill>
                <a:latin typeface="Tajawal" panose="00000500000000000000" pitchFamily="2" charset="-78"/>
                <a:cs typeface="+mj-cs"/>
              </a:rPr>
              <a:t>امل احمد منازع</a:t>
            </a:r>
          </a:p>
          <a:p>
            <a:pPr marL="0" marR="0" lvl="0" indent="0" algn="r" rtl="1">
              <a:spcBef>
                <a:spcPts val="0"/>
              </a:spcBef>
              <a:spcAft>
                <a:spcPts val="0"/>
              </a:spcAft>
              <a:buClr>
                <a:srgbClr val="000000"/>
              </a:buClr>
              <a:buSzPts val="1800"/>
              <a:buFont typeface="Arial"/>
              <a:buNone/>
            </a:pPr>
            <a:r>
              <a:rPr lang="ar-EG" sz="1800" dirty="0" smtClean="0">
                <a:solidFill>
                  <a:schemeClr val="lt1"/>
                </a:solidFill>
                <a:latin typeface="Tajawal" panose="00000500000000000000" pitchFamily="2" charset="-78"/>
                <a:cs typeface="Tajawal" panose="00000500000000000000" pitchFamily="2" charset="-78"/>
              </a:rPr>
              <a:t> </a:t>
            </a:r>
            <a:r>
              <a:rPr lang="en-US" sz="1800" b="1" i="0" u="none" strike="noStrike" cap="none" dirty="0" err="1" smtClean="0">
                <a:solidFill>
                  <a:srgbClr val="00B0F0"/>
                </a:solidFill>
                <a:latin typeface="Tajawal" panose="00000500000000000000" pitchFamily="2" charset="-78"/>
                <a:cs typeface="Tajawal" panose="00000500000000000000" pitchFamily="2" charset="-78"/>
                <a:sym typeface="Arial"/>
              </a:rPr>
              <a:t>المؤهل</a:t>
            </a:r>
            <a:r>
              <a:rPr lang="en-US" sz="1800" b="1" i="0" u="none" strike="noStrike" cap="none" dirty="0" smtClean="0">
                <a:solidFill>
                  <a:srgbClr val="00B0F0"/>
                </a:solidFill>
                <a:latin typeface="Tajawal" panose="00000500000000000000" pitchFamily="2" charset="-78"/>
                <a:cs typeface="Tajawal" panose="00000500000000000000" pitchFamily="2" charset="-78"/>
                <a:sym typeface="Arial"/>
              </a:rPr>
              <a:t> </a:t>
            </a:r>
            <a:r>
              <a:rPr lang="en-US" sz="1800" b="1" i="0" u="none" strike="noStrike" cap="none" dirty="0" err="1">
                <a:solidFill>
                  <a:srgbClr val="00B0F0"/>
                </a:solidFill>
                <a:latin typeface="Tajawal" panose="00000500000000000000" pitchFamily="2" charset="-78"/>
                <a:cs typeface="Tajawal" panose="00000500000000000000" pitchFamily="2" charset="-78"/>
                <a:sym typeface="Arial"/>
              </a:rPr>
              <a:t>الدراسي</a:t>
            </a:r>
            <a:r>
              <a:rPr lang="en-US" sz="1800" b="1" i="0" u="none" strike="noStrike" cap="none" dirty="0">
                <a:solidFill>
                  <a:srgbClr val="00B0F0"/>
                </a:solidFill>
                <a:latin typeface="Tajawal" panose="00000500000000000000" pitchFamily="2" charset="-78"/>
                <a:cs typeface="Tajawal" panose="00000500000000000000" pitchFamily="2" charset="-78"/>
                <a:sym typeface="Arial"/>
              </a:rPr>
              <a:t> : </a:t>
            </a:r>
            <a:r>
              <a:rPr lang="ar-EG" sz="1800" b="1" i="0" u="none" strike="noStrike" cap="none" dirty="0">
                <a:solidFill>
                  <a:srgbClr val="00B0F0"/>
                </a:solidFill>
                <a:latin typeface="Tajawal" panose="00000500000000000000" pitchFamily="2" charset="-78"/>
                <a:cs typeface="Tajawal" panose="00000500000000000000" pitchFamily="2" charset="-78"/>
                <a:sym typeface="Arial"/>
              </a:rPr>
              <a:t> </a:t>
            </a:r>
            <a:r>
              <a:rPr lang="ar-EG" sz="1800" b="0" i="0" u="none" strike="noStrike" cap="none">
                <a:solidFill>
                  <a:schemeClr val="lt1"/>
                </a:solidFill>
                <a:latin typeface="Tajawal" panose="00000500000000000000" pitchFamily="2" charset="-78"/>
                <a:cs typeface="Tajawal" panose="00000500000000000000" pitchFamily="2" charset="-78"/>
                <a:sym typeface="Arial"/>
              </a:rPr>
              <a:t>بكالوريوس </a:t>
            </a:r>
            <a:r>
              <a:rPr lang="ar-EG" sz="1800" smtClean="0">
                <a:solidFill>
                  <a:schemeClr val="lt1"/>
                </a:solidFill>
                <a:latin typeface="Tajawal" panose="00000500000000000000" pitchFamily="2" charset="-78"/>
                <a:cs typeface="Tajawal" panose="00000500000000000000" pitchFamily="2" charset="-78"/>
              </a:rPr>
              <a:t>ألسن</a:t>
            </a:r>
            <a:r>
              <a:rPr lang="ar-EG" sz="1800" b="0" i="0" u="none" strike="noStrike" cap="none" smtClean="0">
                <a:solidFill>
                  <a:schemeClr val="lt1"/>
                </a:solidFill>
                <a:latin typeface="Tajawal" panose="00000500000000000000" pitchFamily="2" charset="-78"/>
                <a:cs typeface="Tajawal" panose="00000500000000000000" pitchFamily="2" charset="-78"/>
                <a:sym typeface="Arial"/>
              </a:rPr>
              <a:t> </a:t>
            </a:r>
            <a:r>
              <a:rPr lang="ar-EG" sz="1800" b="0" i="0" u="none" strike="noStrike" cap="none" dirty="0">
                <a:solidFill>
                  <a:schemeClr val="lt1"/>
                </a:solidFill>
                <a:latin typeface="Tajawal" panose="00000500000000000000" pitchFamily="2" charset="-78"/>
                <a:cs typeface="Tajawal" panose="00000500000000000000" pitchFamily="2" charset="-78"/>
                <a:sym typeface="Arial"/>
              </a:rPr>
              <a:t>– تخصص </a:t>
            </a:r>
            <a:r>
              <a:rPr lang="en-US" sz="1800" b="0" i="0" u="none" strike="noStrike" cap="none" dirty="0">
                <a:solidFill>
                  <a:schemeClr val="lt1"/>
                </a:solidFill>
                <a:latin typeface="Tajawal" panose="00000500000000000000" pitchFamily="2" charset="-78"/>
                <a:cs typeface="Tajawal" panose="00000500000000000000" pitchFamily="2" charset="-78"/>
                <a:sym typeface="Arial"/>
              </a:rPr>
              <a:t>لغه إنجليزية</a:t>
            </a:r>
            <a:endParaRPr sz="1800" b="0" i="0" u="none" strike="noStrike" cap="none" dirty="0">
              <a:solidFill>
                <a:schemeClr val="lt1"/>
              </a:solidFill>
              <a:latin typeface="Tajawal" panose="00000500000000000000" pitchFamily="2" charset="-78"/>
              <a:cs typeface="Tajawal" panose="00000500000000000000" pitchFamily="2" charset="-78"/>
              <a:sym typeface="Arial"/>
            </a:endParaRPr>
          </a:p>
        </p:txBody>
      </p:sp>
      <p:grpSp>
        <p:nvGrpSpPr>
          <p:cNvPr id="7" name="Group 6">
            <a:extLst>
              <a:ext uri="{FF2B5EF4-FFF2-40B4-BE49-F238E27FC236}">
                <a16:creationId xmlns:a16="http://schemas.microsoft.com/office/drawing/2014/main" id="{BD4BB3CD-368C-5B78-2724-09C85FF22CAE}"/>
              </a:ext>
            </a:extLst>
          </p:cNvPr>
          <p:cNvGrpSpPr/>
          <p:nvPr/>
        </p:nvGrpSpPr>
        <p:grpSpPr>
          <a:xfrm>
            <a:off x="1737153" y="1903394"/>
            <a:ext cx="7992502" cy="372989"/>
            <a:chOff x="440788" y="786482"/>
            <a:chExt cx="7992502" cy="372989"/>
          </a:xfrm>
        </p:grpSpPr>
        <p:sp>
          <p:nvSpPr>
            <p:cNvPr id="3" name="Rectangle 2">
              <a:extLst>
                <a:ext uri="{FF2B5EF4-FFF2-40B4-BE49-F238E27FC236}">
                  <a16:creationId xmlns:a16="http://schemas.microsoft.com/office/drawing/2014/main" id="{881EF048-3D2C-7ADB-6C96-DE655B79D589}"/>
                </a:ext>
              </a:extLst>
            </p:cNvPr>
            <p:cNvSpPr/>
            <p:nvPr/>
          </p:nvSpPr>
          <p:spPr>
            <a:xfrm>
              <a:off x="440788" y="786482"/>
              <a:ext cx="7992502" cy="3729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r>
                <a:rPr lang="ar-SA" sz="2000" b="1" dirty="0">
                  <a:solidFill>
                    <a:srgbClr val="FFC000"/>
                  </a:solidFill>
                  <a:latin typeface="Dubai" panose="020B0503030403030204" pitchFamily="34" charset="-78"/>
                  <a:cs typeface="Dubai" panose="020B0503030403030204" pitchFamily="34" charset="-78"/>
                </a:rPr>
                <a:t>ال</a:t>
              </a:r>
              <a:r>
                <a:rPr lang="ar-EG" sz="2000" b="1" dirty="0">
                  <a:solidFill>
                    <a:srgbClr val="FFC000"/>
                  </a:solidFill>
                  <a:latin typeface="Dubai" panose="020B0503030403030204" pitchFamily="34" charset="-78"/>
                  <a:cs typeface="Dubai" panose="020B0503030403030204" pitchFamily="34" charset="-78"/>
                </a:rPr>
                <a:t>ــ</a:t>
              </a:r>
              <a:r>
                <a:rPr lang="ar-SA" sz="2000" b="1" dirty="0">
                  <a:solidFill>
                    <a:srgbClr val="FFC000"/>
                  </a:solidFill>
                  <a:latin typeface="Dubai" panose="020B0503030403030204" pitchFamily="34" charset="-78"/>
                  <a:cs typeface="Dubai" panose="020B0503030403030204" pitchFamily="34" charset="-78"/>
                </a:rPr>
                <a:t>ص</a:t>
              </a:r>
              <a:r>
                <a:rPr lang="ar-EG" sz="2000" b="1" dirty="0">
                  <a:solidFill>
                    <a:srgbClr val="FFC000"/>
                  </a:solidFill>
                  <a:latin typeface="Dubai" panose="020B0503030403030204" pitchFamily="34" charset="-78"/>
                  <a:cs typeface="Dubai" panose="020B0503030403030204" pitchFamily="34" charset="-78"/>
                </a:rPr>
                <a:t>ــ</a:t>
              </a:r>
              <a:r>
                <a:rPr lang="ar-SA" sz="2000" b="1" dirty="0">
                  <a:solidFill>
                    <a:srgbClr val="FFC000"/>
                  </a:solidFill>
                  <a:latin typeface="Dubai" panose="020B0503030403030204" pitchFamily="34" charset="-78"/>
                  <a:cs typeface="Dubai" panose="020B0503030403030204" pitchFamily="34" charset="-78"/>
                </a:rPr>
                <a:t>ف : </a:t>
              </a:r>
              <a:r>
                <a:rPr lang="ar-EG" sz="2000" b="1" dirty="0">
                  <a:solidFill>
                    <a:schemeClr val="bg1"/>
                  </a:solidFill>
                  <a:latin typeface="Dubai" panose="020B0503030403030204" pitchFamily="34" charset="-78"/>
                  <a:cs typeface="Dubai" panose="020B0503030403030204" pitchFamily="34" charset="-78"/>
                </a:rPr>
                <a:t>الصف التاسع   </a:t>
              </a:r>
              <a:r>
                <a:rPr lang="ar-SA" sz="2000" b="1" dirty="0">
                  <a:solidFill>
                    <a:schemeClr val="bg1"/>
                  </a:solidFill>
                  <a:latin typeface="Dubai" panose="020B0503030403030204" pitchFamily="34" charset="-78"/>
                  <a:cs typeface="Dubai" panose="020B0503030403030204" pitchFamily="34" charset="-78"/>
                </a:rPr>
                <a:t>  </a:t>
              </a:r>
              <a:r>
                <a:rPr lang="en-US" sz="2000" b="1" dirty="0">
                  <a:solidFill>
                    <a:schemeClr val="bg1"/>
                  </a:solidFill>
                  <a:latin typeface="Dubai" panose="020B0503030403030204" pitchFamily="34" charset="-78"/>
                  <a:cs typeface="Dubai" panose="020B0503030403030204" pitchFamily="34" charset="-78"/>
                </a:rPr>
                <a:t>    </a:t>
              </a:r>
              <a:r>
                <a:rPr lang="ar-EG" sz="2000" b="1" dirty="0">
                  <a:solidFill>
                    <a:srgbClr val="FFC000"/>
                  </a:solidFill>
                  <a:latin typeface="Dubai" panose="020B0503030403030204" pitchFamily="34" charset="-78"/>
                  <a:cs typeface="Dubai" panose="020B0503030403030204" pitchFamily="34" charset="-78"/>
                </a:rPr>
                <a:t>المادة : </a:t>
              </a:r>
              <a:r>
                <a:rPr lang="ar-EG" sz="2000" b="1" dirty="0">
                  <a:solidFill>
                    <a:schemeClr val="bg1"/>
                  </a:solidFill>
                  <a:latin typeface="Dubai" panose="020B0503030403030204" pitchFamily="34" charset="-78"/>
                  <a:cs typeface="Dubai" panose="020B0503030403030204" pitchFamily="34" charset="-78"/>
                </a:rPr>
                <a:t>اللغة الإنجليزية</a:t>
              </a:r>
              <a:r>
                <a:rPr lang="ar-SA" sz="2000" b="1" dirty="0">
                  <a:solidFill>
                    <a:schemeClr val="bg1"/>
                  </a:solidFill>
                  <a:latin typeface="Dubai" panose="020B0503030403030204" pitchFamily="34" charset="-78"/>
                  <a:cs typeface="Dubai" panose="020B0503030403030204" pitchFamily="34" charset="-78"/>
                </a:rPr>
                <a:t>   </a:t>
              </a:r>
              <a:r>
                <a:rPr lang="ar-EG" sz="2000" b="1" dirty="0">
                  <a:solidFill>
                    <a:schemeClr val="bg1"/>
                  </a:solidFill>
                  <a:latin typeface="Dubai" panose="020B0503030403030204" pitchFamily="34" charset="-78"/>
                  <a:cs typeface="Dubai" panose="020B0503030403030204" pitchFamily="34" charset="-78"/>
                </a:rPr>
                <a:t>      </a:t>
              </a:r>
              <a:r>
                <a:rPr lang="ar-SA" sz="2000" b="1" dirty="0">
                  <a:solidFill>
                    <a:schemeClr val="bg1"/>
                  </a:solidFill>
                  <a:latin typeface="Dubai" panose="020B0503030403030204" pitchFamily="34" charset="-78"/>
                  <a:cs typeface="Dubai" panose="020B0503030403030204" pitchFamily="34" charset="-78"/>
                </a:rPr>
                <a:t> </a:t>
              </a:r>
              <a:r>
                <a:rPr lang="ar-SA" sz="2000" b="1" dirty="0">
                  <a:solidFill>
                    <a:srgbClr val="FFC000"/>
                  </a:solidFill>
                  <a:latin typeface="Dubai" panose="020B0503030403030204" pitchFamily="34" charset="-78"/>
                  <a:cs typeface="Dubai" panose="020B0503030403030204" pitchFamily="34" charset="-78"/>
                </a:rPr>
                <a:t>الفصل الدراسي</a:t>
              </a:r>
              <a:r>
                <a:rPr lang="en-US" sz="2000" b="1" dirty="0">
                  <a:solidFill>
                    <a:srgbClr val="FFC000"/>
                  </a:solidFill>
                  <a:latin typeface="Dubai" panose="020B0503030403030204" pitchFamily="34" charset="-78"/>
                  <a:cs typeface="Dubai" panose="020B0503030403030204" pitchFamily="34" charset="-78"/>
                </a:rPr>
                <a:t> </a:t>
              </a:r>
              <a:r>
                <a:rPr lang="ar-EG" sz="2000" b="1" dirty="0">
                  <a:solidFill>
                    <a:srgbClr val="FFC000"/>
                  </a:solidFill>
                  <a:latin typeface="Dubai" panose="020B0503030403030204" pitchFamily="34" charset="-78"/>
                  <a:cs typeface="Dubai" panose="020B0503030403030204" pitchFamily="34" charset="-78"/>
                </a:rPr>
                <a:t>: </a:t>
              </a:r>
              <a:r>
                <a:rPr lang="ar-SY" sz="2000" b="1" dirty="0">
                  <a:solidFill>
                    <a:schemeClr val="bg1"/>
                  </a:solidFill>
                  <a:latin typeface="Dubai" panose="020B0503030403030204" pitchFamily="34" charset="-78"/>
                  <a:cs typeface="Dubai" panose="020B0503030403030204" pitchFamily="34" charset="-78"/>
                </a:rPr>
                <a:t>الثاني</a:t>
              </a:r>
              <a:endParaRPr lang="en-US" sz="2000" b="1" dirty="0">
                <a:solidFill>
                  <a:schemeClr val="bg1"/>
                </a:solidFill>
                <a:latin typeface="Dubai" panose="020B0503030403030204" pitchFamily="34" charset="-78"/>
                <a:cs typeface="Dubai" panose="020B0503030403030204" pitchFamily="34" charset="-78"/>
              </a:endParaRPr>
            </a:p>
          </p:txBody>
        </p:sp>
        <p:cxnSp>
          <p:nvCxnSpPr>
            <p:cNvPr id="4" name="Straight Connector 3">
              <a:extLst>
                <a:ext uri="{FF2B5EF4-FFF2-40B4-BE49-F238E27FC236}">
                  <a16:creationId xmlns:a16="http://schemas.microsoft.com/office/drawing/2014/main" id="{44954F43-22AC-B213-5008-1AF01B9B9DB6}"/>
                </a:ext>
              </a:extLst>
            </p:cNvPr>
            <p:cNvCxnSpPr/>
            <p:nvPr/>
          </p:nvCxnSpPr>
          <p:spPr>
            <a:xfrm>
              <a:off x="5880296" y="800550"/>
              <a:ext cx="0" cy="28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92EC5D9-578E-8B51-9E0A-22AA5F1C4AFE}"/>
                </a:ext>
              </a:extLst>
            </p:cNvPr>
            <p:cNvCxnSpPr/>
            <p:nvPr/>
          </p:nvCxnSpPr>
          <p:spPr>
            <a:xfrm>
              <a:off x="3205091" y="798204"/>
              <a:ext cx="0" cy="28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2" name="TextBox 1">
            <a:extLst>
              <a:ext uri="{FF2B5EF4-FFF2-40B4-BE49-F238E27FC236}">
                <a16:creationId xmlns:a16="http://schemas.microsoft.com/office/drawing/2014/main" id="{88B90EF6-73E0-9C0A-B0CD-111229DAB984}"/>
              </a:ext>
            </a:extLst>
          </p:cNvPr>
          <p:cNvSpPr txBox="1"/>
          <p:nvPr/>
        </p:nvSpPr>
        <p:spPr>
          <a:xfrm>
            <a:off x="3047223" y="218450"/>
            <a:ext cx="6097554"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Tourism in Oman</a:t>
            </a:r>
            <a:endParaRPr lang="en-US" sz="2800" dirty="0"/>
          </a:p>
        </p:txBody>
      </p:sp>
      <p:sp>
        <p:nvSpPr>
          <p:cNvPr id="3" name="Google Shape;832;p21">
            <a:extLst>
              <a:ext uri="{FF2B5EF4-FFF2-40B4-BE49-F238E27FC236}">
                <a16:creationId xmlns:a16="http://schemas.microsoft.com/office/drawing/2014/main" id="{D3D13CE5-1459-DF1F-7832-A1D96A3F74FA}"/>
              </a:ext>
            </a:extLst>
          </p:cNvPr>
          <p:cNvSpPr/>
          <p:nvPr/>
        </p:nvSpPr>
        <p:spPr>
          <a:xfrm>
            <a:off x="1412667" y="1420163"/>
            <a:ext cx="9982485" cy="4766033"/>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50E0013E-AAC2-D192-21E4-40FC97B89A92}"/>
              </a:ext>
            </a:extLst>
          </p:cNvPr>
          <p:cNvSpPr txBox="1"/>
          <p:nvPr/>
        </p:nvSpPr>
        <p:spPr>
          <a:xfrm>
            <a:off x="1528664" y="803917"/>
            <a:ext cx="9750489" cy="400110"/>
          </a:xfrm>
          <a:prstGeom prst="rect">
            <a:avLst/>
          </a:prstGeom>
          <a:noFill/>
        </p:spPr>
        <p:txBody>
          <a:bodyPr wrap="square">
            <a:spAutoFit/>
          </a:bodyPr>
          <a:lstStyle/>
          <a:p>
            <a:pPr algn="ctr"/>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Read the newspaper article and complete activity 3 on page 4 of the Skills Book.</a:t>
            </a:r>
            <a:endParaRPr lang="en-US" sz="2000" dirty="0"/>
          </a:p>
        </p:txBody>
      </p:sp>
      <p:sp>
        <p:nvSpPr>
          <p:cNvPr id="5" name="TextBox 4">
            <a:extLst>
              <a:ext uri="{FF2B5EF4-FFF2-40B4-BE49-F238E27FC236}">
                <a16:creationId xmlns:a16="http://schemas.microsoft.com/office/drawing/2014/main" id="{A2361D12-ADB8-1681-4DFB-8E5CB0AF66BF}"/>
              </a:ext>
            </a:extLst>
          </p:cNvPr>
          <p:cNvSpPr txBox="1"/>
          <p:nvPr/>
        </p:nvSpPr>
        <p:spPr>
          <a:xfrm>
            <a:off x="1651517" y="1698401"/>
            <a:ext cx="5568819"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Sultanate set for sustainable tourism</a:t>
            </a:r>
            <a:endParaRPr lang="en-US" sz="2000" dirty="0"/>
          </a:p>
        </p:txBody>
      </p:sp>
      <p:sp>
        <p:nvSpPr>
          <p:cNvPr id="6" name="TextBox 5">
            <a:extLst>
              <a:ext uri="{FF2B5EF4-FFF2-40B4-BE49-F238E27FC236}">
                <a16:creationId xmlns:a16="http://schemas.microsoft.com/office/drawing/2014/main" id="{8A470DA3-7F1C-F4F2-725D-53FF0626AA3E}"/>
              </a:ext>
            </a:extLst>
          </p:cNvPr>
          <p:cNvSpPr txBox="1"/>
          <p:nvPr/>
        </p:nvSpPr>
        <p:spPr>
          <a:xfrm>
            <a:off x="1651517" y="2238896"/>
            <a:ext cx="5568819" cy="3477875"/>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Once again, the Sultanate of Oman is at the center of the development of tourism in the Gulf region. At a meeting in the region’s tourist industry, held at a major hotel in Muscat, Oman was praised for its wise policies in developing sustainable tourism. Mohammed Hussein, a tour agent, said, “Sustainable tourism is all about the long-term development of tourist activities which benefit local people without destroying the natural beauty of the region. </a:t>
            </a:r>
            <a:endParaRPr lang="en-US" sz="2000" dirty="0"/>
          </a:p>
        </p:txBody>
      </p:sp>
      <p:sp>
        <p:nvSpPr>
          <p:cNvPr id="7" name="TextBox 6">
            <a:extLst>
              <a:ext uri="{FF2B5EF4-FFF2-40B4-BE49-F238E27FC236}">
                <a16:creationId xmlns:a16="http://schemas.microsoft.com/office/drawing/2014/main" id="{3949F2AB-78ED-41C5-4851-F1B0480A9FBA}"/>
              </a:ext>
            </a:extLst>
          </p:cNvPr>
          <p:cNvSpPr txBox="1"/>
          <p:nvPr/>
        </p:nvSpPr>
        <p:spPr>
          <a:xfrm>
            <a:off x="3536302" y="391886"/>
            <a:ext cx="307910"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1</a:t>
            </a:r>
          </a:p>
        </p:txBody>
      </p:sp>
      <p:grpSp>
        <p:nvGrpSpPr>
          <p:cNvPr id="8" name="Google Shape;202;p9">
            <a:extLst>
              <a:ext uri="{FF2B5EF4-FFF2-40B4-BE49-F238E27FC236}">
                <a16:creationId xmlns:a16="http://schemas.microsoft.com/office/drawing/2014/main" id="{118B4CA0-52E6-2702-F3CB-BE3F75BAD432}"/>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2EC5657D-41FD-0A5C-2F3F-1DCFB5521596}"/>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6C09ED74-A063-ADBF-437F-909A7B958470}"/>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1644351E-0C04-D6BE-DAA8-CE97E39E6030}"/>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0F06CE9D-4F5D-F1A8-0C69-249D777BD9B9}"/>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53348240-51AA-0343-FB69-950AFBD4D8E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35E73829-A7D3-2789-85F1-88D0BA31B5DA}"/>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pic>
        <p:nvPicPr>
          <p:cNvPr id="1026" name="Picture 2" descr="Flat design national day of oman">
            <a:extLst>
              <a:ext uri="{FF2B5EF4-FFF2-40B4-BE49-F238E27FC236}">
                <a16:creationId xmlns:a16="http://schemas.microsoft.com/office/drawing/2014/main" id="{D858D059-C4B2-790B-AE8F-4413CA0ECA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52" r="6121"/>
          <a:stretch/>
        </p:blipFill>
        <p:spPr bwMode="auto">
          <a:xfrm>
            <a:off x="7241012" y="1435622"/>
            <a:ext cx="4133463" cy="4766033"/>
          </a:xfrm>
          <a:prstGeom prst="roundRect">
            <a:avLst>
              <a:gd name="adj" fmla="val 3550"/>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2" name="TextBox 1">
            <a:extLst>
              <a:ext uri="{FF2B5EF4-FFF2-40B4-BE49-F238E27FC236}">
                <a16:creationId xmlns:a16="http://schemas.microsoft.com/office/drawing/2014/main" id="{88B90EF6-73E0-9C0A-B0CD-111229DAB984}"/>
              </a:ext>
            </a:extLst>
          </p:cNvPr>
          <p:cNvSpPr txBox="1"/>
          <p:nvPr/>
        </p:nvSpPr>
        <p:spPr>
          <a:xfrm>
            <a:off x="3047223" y="218450"/>
            <a:ext cx="6097554"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Tourism in Oman</a:t>
            </a:r>
            <a:endParaRPr lang="en-US" sz="2800" dirty="0"/>
          </a:p>
        </p:txBody>
      </p:sp>
      <p:sp>
        <p:nvSpPr>
          <p:cNvPr id="3" name="Google Shape;832;p21">
            <a:extLst>
              <a:ext uri="{FF2B5EF4-FFF2-40B4-BE49-F238E27FC236}">
                <a16:creationId xmlns:a16="http://schemas.microsoft.com/office/drawing/2014/main" id="{D3D13CE5-1459-DF1F-7832-A1D96A3F74FA}"/>
              </a:ext>
            </a:extLst>
          </p:cNvPr>
          <p:cNvSpPr/>
          <p:nvPr/>
        </p:nvSpPr>
        <p:spPr>
          <a:xfrm>
            <a:off x="1412667" y="1420163"/>
            <a:ext cx="9982485" cy="4766033"/>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50E0013E-AAC2-D192-21E4-40FC97B89A92}"/>
              </a:ext>
            </a:extLst>
          </p:cNvPr>
          <p:cNvSpPr txBox="1"/>
          <p:nvPr/>
        </p:nvSpPr>
        <p:spPr>
          <a:xfrm>
            <a:off x="1528664" y="803917"/>
            <a:ext cx="9750489" cy="400110"/>
          </a:xfrm>
          <a:prstGeom prst="rect">
            <a:avLst/>
          </a:prstGeom>
          <a:noFill/>
        </p:spPr>
        <p:txBody>
          <a:bodyPr wrap="square">
            <a:spAutoFit/>
          </a:bodyPr>
          <a:lstStyle/>
          <a:p>
            <a:pPr algn="ctr"/>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Read the newspaper article and complete activity 3 on page 4 of the Skills Book.</a:t>
            </a:r>
            <a:endParaRPr lang="en-US" sz="2000" dirty="0"/>
          </a:p>
        </p:txBody>
      </p:sp>
      <p:sp>
        <p:nvSpPr>
          <p:cNvPr id="5" name="TextBox 4">
            <a:extLst>
              <a:ext uri="{FF2B5EF4-FFF2-40B4-BE49-F238E27FC236}">
                <a16:creationId xmlns:a16="http://schemas.microsoft.com/office/drawing/2014/main" id="{A2361D12-ADB8-1681-4DFB-8E5CB0AF66BF}"/>
              </a:ext>
            </a:extLst>
          </p:cNvPr>
          <p:cNvSpPr txBox="1"/>
          <p:nvPr/>
        </p:nvSpPr>
        <p:spPr>
          <a:xfrm>
            <a:off x="1651518" y="1589439"/>
            <a:ext cx="5568819" cy="400110"/>
          </a:xfrm>
          <a:prstGeom prst="rect">
            <a:avLst/>
          </a:prstGeom>
          <a:noFill/>
        </p:spPr>
        <p:txBody>
          <a:bodyPr wrap="square">
            <a:spAutoFit/>
          </a:bodyPr>
          <a:lstStyle/>
          <a:p>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Sultanate set for sustainable tourism</a:t>
            </a:r>
            <a:endParaRPr lang="en-US" sz="2000" dirty="0"/>
          </a:p>
        </p:txBody>
      </p:sp>
      <p:sp>
        <p:nvSpPr>
          <p:cNvPr id="6" name="TextBox 5">
            <a:extLst>
              <a:ext uri="{FF2B5EF4-FFF2-40B4-BE49-F238E27FC236}">
                <a16:creationId xmlns:a16="http://schemas.microsoft.com/office/drawing/2014/main" id="{8A470DA3-7F1C-F4F2-725D-53FF0626AA3E}"/>
              </a:ext>
            </a:extLst>
          </p:cNvPr>
          <p:cNvSpPr txBox="1"/>
          <p:nvPr/>
        </p:nvSpPr>
        <p:spPr>
          <a:xfrm>
            <a:off x="1651518" y="2005630"/>
            <a:ext cx="5346441" cy="3693319"/>
          </a:xfrm>
          <a:prstGeom prst="rect">
            <a:avLst/>
          </a:prstGeom>
          <a:noFill/>
        </p:spPr>
        <p:txBody>
          <a:bodyPr wrap="square">
            <a:spAutoFit/>
          </a:bodyPr>
          <a:lstStyle/>
          <a:p>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It’s about finding the good things about tourism and making them better while avoiding problems which some tourists bring. "He continued, “Oman is blessed with a beautiful environment, fantastic scenery, fabulous culture, colorful traditions, and generous people. The things people want to see are the very things that have been lost in many tourist destinations in the Gulf. In Oman, we aim for quality, not quantity. "Oman hopes that sustainable tourism will bring investment and job opportunities into the Sultanate while helping to protect the things that make Oman the Pearl of Arabia.</a:t>
            </a:r>
            <a:endParaRPr lang="en-US" sz="1800" dirty="0"/>
          </a:p>
        </p:txBody>
      </p:sp>
      <p:sp>
        <p:nvSpPr>
          <p:cNvPr id="7" name="TextBox 6">
            <a:extLst>
              <a:ext uri="{FF2B5EF4-FFF2-40B4-BE49-F238E27FC236}">
                <a16:creationId xmlns:a16="http://schemas.microsoft.com/office/drawing/2014/main" id="{3949F2AB-78ED-41C5-4851-F1B0480A9FBA}"/>
              </a:ext>
            </a:extLst>
          </p:cNvPr>
          <p:cNvSpPr txBox="1"/>
          <p:nvPr/>
        </p:nvSpPr>
        <p:spPr>
          <a:xfrm>
            <a:off x="3536302" y="391886"/>
            <a:ext cx="307910"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1</a:t>
            </a:r>
          </a:p>
        </p:txBody>
      </p:sp>
      <p:grpSp>
        <p:nvGrpSpPr>
          <p:cNvPr id="8" name="Google Shape;202;p9">
            <a:extLst>
              <a:ext uri="{FF2B5EF4-FFF2-40B4-BE49-F238E27FC236}">
                <a16:creationId xmlns:a16="http://schemas.microsoft.com/office/drawing/2014/main" id="{118B4CA0-52E6-2702-F3CB-BE3F75BAD432}"/>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2EC5657D-41FD-0A5C-2F3F-1DCFB5521596}"/>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6C09ED74-A063-ADBF-437F-909A7B958470}"/>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1644351E-0C04-D6BE-DAA8-CE97E39E6030}"/>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0F06CE9D-4F5D-F1A8-0C69-249D777BD9B9}"/>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53348240-51AA-0343-FB69-950AFBD4D8E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35E73829-A7D3-2789-85F1-88D0BA31B5DA}"/>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pic>
        <p:nvPicPr>
          <p:cNvPr id="15" name="Picture 2" descr="Flat design national day of oman">
            <a:extLst>
              <a:ext uri="{FF2B5EF4-FFF2-40B4-BE49-F238E27FC236}">
                <a16:creationId xmlns:a16="http://schemas.microsoft.com/office/drawing/2014/main" id="{7A0AC781-5AA9-C244-1DF7-2A0824CB30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52" r="6121"/>
          <a:stretch/>
        </p:blipFill>
        <p:spPr bwMode="auto">
          <a:xfrm>
            <a:off x="7241012" y="1435622"/>
            <a:ext cx="4133463" cy="4766033"/>
          </a:xfrm>
          <a:prstGeom prst="roundRect">
            <a:avLst>
              <a:gd name="adj" fmla="val 355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183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grpSp>
        <p:nvGrpSpPr>
          <p:cNvPr id="8" name="Google Shape;202;p9">
            <a:extLst>
              <a:ext uri="{FF2B5EF4-FFF2-40B4-BE49-F238E27FC236}">
                <a16:creationId xmlns:a16="http://schemas.microsoft.com/office/drawing/2014/main" id="{4ACB7B34-E094-41D4-679A-05C544E57ED6}"/>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5D9C0200-64AE-68F0-5792-0020ACC401A8}"/>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D0D06564-99DC-17A6-957D-FD062109D8D3}"/>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3CA15EB5-8F7A-DEEF-E829-10CFED8B38CB}"/>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642F1251-F5D1-0216-DF95-7097E6F93300}"/>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63EC932F-E70D-05EA-7BEB-EC7BFEE62A3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099C0BA7-BBEE-5F3A-DA73-E400638C1923}"/>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sp>
        <p:nvSpPr>
          <p:cNvPr id="15" name="TextBox 14">
            <a:extLst>
              <a:ext uri="{FF2B5EF4-FFF2-40B4-BE49-F238E27FC236}">
                <a16:creationId xmlns:a16="http://schemas.microsoft.com/office/drawing/2014/main" id="{0C1D4319-CD60-6FA6-072C-B45EB0D6BEB5}"/>
              </a:ext>
            </a:extLst>
          </p:cNvPr>
          <p:cNvSpPr txBox="1"/>
          <p:nvPr/>
        </p:nvSpPr>
        <p:spPr>
          <a:xfrm>
            <a:off x="660964" y="2326430"/>
            <a:ext cx="4284262" cy="1938992"/>
          </a:xfrm>
          <a:prstGeom prst="rect">
            <a:avLst/>
          </a:prstGeom>
          <a:noFill/>
        </p:spPr>
        <p:txBody>
          <a:bodyPr wrap="square" rtlCol="0">
            <a:spAutoFit/>
          </a:bodyPr>
          <a:lstStyle/>
          <a:p>
            <a:r>
              <a:rPr lang="en-US" sz="4000" b="1" dirty="0">
                <a:solidFill>
                  <a:srgbClr val="FFC000"/>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t>Activity </a:t>
            </a:r>
          </a:p>
          <a:p>
            <a:r>
              <a:rPr lang="en-US" sz="4000" b="1" dirty="0">
                <a:solidFill>
                  <a:srgbClr val="FFC000"/>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t>from Skills Book </a:t>
            </a:r>
            <a:br>
              <a:rPr lang="en-US" sz="4000" b="1" dirty="0">
                <a:solidFill>
                  <a:srgbClr val="FFC000"/>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br>
            <a:r>
              <a:rPr lang="en-US" sz="40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t>Page 4</a:t>
            </a:r>
            <a:endParaRPr lang="ar-SA" sz="40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endParaRPr>
          </a:p>
        </p:txBody>
      </p:sp>
      <p:pic>
        <p:nvPicPr>
          <p:cNvPr id="1026" name="Picture 2" descr="A man stands with a book and with headphones. audiobook">
            <a:extLst>
              <a:ext uri="{FF2B5EF4-FFF2-40B4-BE49-F238E27FC236}">
                <a16:creationId xmlns:a16="http://schemas.microsoft.com/office/drawing/2014/main" id="{9DCCE6B9-E169-CCF4-4076-2BC8C2FBAE9C}"/>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7437" r="1586"/>
          <a:stretch/>
        </p:blipFill>
        <p:spPr bwMode="auto">
          <a:xfrm>
            <a:off x="4827938" y="788211"/>
            <a:ext cx="6849897" cy="5015430"/>
          </a:xfrm>
          <a:prstGeom prst="roundRect">
            <a:avLst>
              <a:gd name="adj" fmla="val 11029"/>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93282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grpSp>
        <p:nvGrpSpPr>
          <p:cNvPr id="8" name="Google Shape;202;p9">
            <a:extLst>
              <a:ext uri="{FF2B5EF4-FFF2-40B4-BE49-F238E27FC236}">
                <a16:creationId xmlns:a16="http://schemas.microsoft.com/office/drawing/2014/main" id="{4ACB7B34-E094-41D4-679A-05C544E57ED6}"/>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5D9C0200-64AE-68F0-5792-0020ACC401A8}"/>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D0D06564-99DC-17A6-957D-FD062109D8D3}"/>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3CA15EB5-8F7A-DEEF-E829-10CFED8B38CB}"/>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642F1251-F5D1-0216-DF95-7097E6F93300}"/>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63EC932F-E70D-05EA-7BEB-EC7BFEE62A3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099C0BA7-BBEE-5F3A-DA73-E400638C1923}"/>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sp>
        <p:nvSpPr>
          <p:cNvPr id="15" name="TextBox 14">
            <a:extLst>
              <a:ext uri="{FF2B5EF4-FFF2-40B4-BE49-F238E27FC236}">
                <a16:creationId xmlns:a16="http://schemas.microsoft.com/office/drawing/2014/main" id="{0C1D4319-CD60-6FA6-072C-B45EB0D6BEB5}"/>
              </a:ext>
            </a:extLst>
          </p:cNvPr>
          <p:cNvSpPr txBox="1"/>
          <p:nvPr/>
        </p:nvSpPr>
        <p:spPr>
          <a:xfrm>
            <a:off x="586318" y="529806"/>
            <a:ext cx="7214073" cy="938719"/>
          </a:xfrm>
          <a:prstGeom prst="rect">
            <a:avLst/>
          </a:prstGeom>
          <a:noFill/>
        </p:spPr>
        <p:txBody>
          <a:bodyPr wrap="square" rtlCol="0">
            <a:spAutoFit/>
          </a:bodyPr>
          <a:lstStyle/>
          <a:p>
            <a:r>
              <a:rPr lang="en-US" sz="4000" b="1" dirty="0">
                <a:solidFill>
                  <a:srgbClr val="FFC000"/>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t>Activity from Skills Book </a:t>
            </a:r>
            <a:br>
              <a:rPr lang="en-US" sz="4000" b="1" dirty="0">
                <a:solidFill>
                  <a:srgbClr val="FFC000"/>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br>
            <a:endParaRPr lang="ar-SA" sz="15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endParaRPr>
          </a:p>
        </p:txBody>
      </p:sp>
      <p:sp>
        <p:nvSpPr>
          <p:cNvPr id="5" name="TextBox 4">
            <a:extLst>
              <a:ext uri="{FF2B5EF4-FFF2-40B4-BE49-F238E27FC236}">
                <a16:creationId xmlns:a16="http://schemas.microsoft.com/office/drawing/2014/main" id="{42E52596-5557-CB17-BB65-4C7210ED4508}"/>
              </a:ext>
            </a:extLst>
          </p:cNvPr>
          <p:cNvSpPr txBox="1"/>
          <p:nvPr/>
        </p:nvSpPr>
        <p:spPr>
          <a:xfrm>
            <a:off x="6424170" y="656557"/>
            <a:ext cx="5229764" cy="523220"/>
          </a:xfrm>
          <a:prstGeom prst="rect">
            <a:avLst/>
          </a:prstGeom>
          <a:noFill/>
        </p:spPr>
        <p:txBody>
          <a:bodyPr wrap="square">
            <a:spAutoFit/>
          </a:bodyPr>
          <a:lstStyle/>
          <a:p>
            <a:r>
              <a:rPr lang="en-US" sz="14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t>Read the text for activity 1 on page 4 of the Class book and then tick the correct answers in the space provided.</a:t>
            </a:r>
            <a:endParaRPr lang="ar-SA" sz="14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endParaRPr>
          </a:p>
        </p:txBody>
      </p:sp>
      <p:pic>
        <p:nvPicPr>
          <p:cNvPr id="18" name="Picture 17">
            <a:extLst>
              <a:ext uri="{FF2B5EF4-FFF2-40B4-BE49-F238E27FC236}">
                <a16:creationId xmlns:a16="http://schemas.microsoft.com/office/drawing/2014/main" id="{A4A6E90C-C878-6BC5-89BC-2AA4C2118557}"/>
              </a:ext>
            </a:extLst>
          </p:cNvPr>
          <p:cNvPicPr>
            <a:picLocks noChangeAspect="1"/>
          </p:cNvPicPr>
          <p:nvPr/>
        </p:nvPicPr>
        <p:blipFill rotWithShape="1">
          <a:blip r:embed="rId5">
            <a:duotone>
              <a:schemeClr val="accent2">
                <a:shade val="45000"/>
                <a:satMod val="135000"/>
              </a:schemeClr>
              <a:prstClr val="white"/>
            </a:duotone>
          </a:blip>
          <a:srcRect b="47987"/>
          <a:stretch/>
        </p:blipFill>
        <p:spPr>
          <a:xfrm>
            <a:off x="2810331" y="1306528"/>
            <a:ext cx="6403116" cy="4800292"/>
          </a:xfrm>
          <a:prstGeom prst="rect">
            <a:avLst/>
          </a:prstGeom>
        </p:spPr>
      </p:pic>
      <p:pic>
        <p:nvPicPr>
          <p:cNvPr id="22" name="Graphic 21" descr="Checkbox Checked with solid fill">
            <a:extLst>
              <a:ext uri="{FF2B5EF4-FFF2-40B4-BE49-F238E27FC236}">
                <a16:creationId xmlns:a16="http://schemas.microsoft.com/office/drawing/2014/main" id="{FA48CBBA-2666-F2C8-1A9F-766A5860554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496300" y="1560463"/>
            <a:ext cx="662169" cy="662169"/>
          </a:xfrm>
          <a:prstGeom prst="rect">
            <a:avLst/>
          </a:prstGeom>
        </p:spPr>
      </p:pic>
      <p:pic>
        <p:nvPicPr>
          <p:cNvPr id="23" name="Graphic 22" descr="Checkbox Checked with solid fill">
            <a:extLst>
              <a:ext uri="{FF2B5EF4-FFF2-40B4-BE49-F238E27FC236}">
                <a16:creationId xmlns:a16="http://schemas.microsoft.com/office/drawing/2014/main" id="{E4CAE42B-799F-5FB0-225F-E74B320D9E0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496300" y="3587383"/>
            <a:ext cx="662169" cy="662169"/>
          </a:xfrm>
          <a:prstGeom prst="rect">
            <a:avLst/>
          </a:prstGeom>
        </p:spPr>
      </p:pic>
      <p:pic>
        <p:nvPicPr>
          <p:cNvPr id="24" name="Graphic 23" descr="Checkbox Checked with solid fill">
            <a:extLst>
              <a:ext uri="{FF2B5EF4-FFF2-40B4-BE49-F238E27FC236}">
                <a16:creationId xmlns:a16="http://schemas.microsoft.com/office/drawing/2014/main" id="{B1733DC8-38AC-F99E-0095-FAE42B43494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496300" y="4814213"/>
            <a:ext cx="662169" cy="662169"/>
          </a:xfrm>
          <a:prstGeom prst="rect">
            <a:avLst/>
          </a:prstGeom>
        </p:spPr>
      </p:pic>
    </p:spTree>
    <p:extLst>
      <p:ext uri="{BB962C8B-B14F-4D97-AF65-F5344CB8AC3E}">
        <p14:creationId xmlns:p14="http://schemas.microsoft.com/office/powerpoint/2010/main" val="2656851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out)">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out)">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ou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grpSp>
        <p:nvGrpSpPr>
          <p:cNvPr id="8" name="Google Shape;202;p9">
            <a:extLst>
              <a:ext uri="{FF2B5EF4-FFF2-40B4-BE49-F238E27FC236}">
                <a16:creationId xmlns:a16="http://schemas.microsoft.com/office/drawing/2014/main" id="{4ACB7B34-E094-41D4-679A-05C544E57ED6}"/>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5D9C0200-64AE-68F0-5792-0020ACC401A8}"/>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D0D06564-99DC-17A6-957D-FD062109D8D3}"/>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3CA15EB5-8F7A-DEEF-E829-10CFED8B38CB}"/>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642F1251-F5D1-0216-DF95-7097E6F93300}"/>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63EC932F-E70D-05EA-7BEB-EC7BFEE62A3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099C0BA7-BBEE-5F3A-DA73-E400638C1923}"/>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sp>
        <p:nvSpPr>
          <p:cNvPr id="15" name="TextBox 14">
            <a:extLst>
              <a:ext uri="{FF2B5EF4-FFF2-40B4-BE49-F238E27FC236}">
                <a16:creationId xmlns:a16="http://schemas.microsoft.com/office/drawing/2014/main" id="{0C1D4319-CD60-6FA6-072C-B45EB0D6BEB5}"/>
              </a:ext>
            </a:extLst>
          </p:cNvPr>
          <p:cNvSpPr txBox="1"/>
          <p:nvPr/>
        </p:nvSpPr>
        <p:spPr>
          <a:xfrm>
            <a:off x="586318" y="529806"/>
            <a:ext cx="7214073" cy="938719"/>
          </a:xfrm>
          <a:prstGeom prst="rect">
            <a:avLst/>
          </a:prstGeom>
          <a:noFill/>
        </p:spPr>
        <p:txBody>
          <a:bodyPr wrap="square" rtlCol="0">
            <a:spAutoFit/>
          </a:bodyPr>
          <a:lstStyle/>
          <a:p>
            <a:r>
              <a:rPr lang="en-US" sz="4000" b="1" dirty="0">
                <a:solidFill>
                  <a:srgbClr val="FFC000"/>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t>Activity from Skills Book </a:t>
            </a:r>
            <a:br>
              <a:rPr lang="en-US" sz="4000" b="1" dirty="0">
                <a:solidFill>
                  <a:srgbClr val="FFC000"/>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br>
            <a:endParaRPr lang="ar-SA" sz="15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endParaRPr>
          </a:p>
        </p:txBody>
      </p:sp>
      <p:sp>
        <p:nvSpPr>
          <p:cNvPr id="5" name="TextBox 4">
            <a:extLst>
              <a:ext uri="{FF2B5EF4-FFF2-40B4-BE49-F238E27FC236}">
                <a16:creationId xmlns:a16="http://schemas.microsoft.com/office/drawing/2014/main" id="{42E52596-5557-CB17-BB65-4C7210ED4508}"/>
              </a:ext>
            </a:extLst>
          </p:cNvPr>
          <p:cNvSpPr txBox="1"/>
          <p:nvPr/>
        </p:nvSpPr>
        <p:spPr>
          <a:xfrm>
            <a:off x="6424170" y="656557"/>
            <a:ext cx="5229764" cy="523220"/>
          </a:xfrm>
          <a:prstGeom prst="rect">
            <a:avLst/>
          </a:prstGeom>
          <a:noFill/>
        </p:spPr>
        <p:txBody>
          <a:bodyPr wrap="square">
            <a:spAutoFit/>
          </a:bodyPr>
          <a:lstStyle/>
          <a:p>
            <a:r>
              <a:rPr lang="en-US" sz="14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rPr>
              <a:t>Read the text for activity 1 on page 4 of the Class book and then tick the correct answers in the space provided.</a:t>
            </a:r>
            <a:endParaRPr lang="ar-SA" sz="1400" b="1" dirty="0">
              <a:solidFill>
                <a:schemeClr val="bg1"/>
              </a:solidFill>
              <a:effectLst>
                <a:outerShdw blurRad="38100" dist="38100" dir="2700000" algn="tl">
                  <a:srgbClr val="000000">
                    <a:alpha val="43137"/>
                  </a:srgbClr>
                </a:outerShdw>
              </a:effectLst>
              <a:latin typeface="Love Ya Like A Sister" panose="02000000000000000000" pitchFamily="2" charset="0"/>
              <a:cs typeface="Dubai" panose="020B0503030403030204" pitchFamily="34" charset="-78"/>
            </a:endParaRPr>
          </a:p>
        </p:txBody>
      </p:sp>
      <p:pic>
        <p:nvPicPr>
          <p:cNvPr id="18" name="Picture 17">
            <a:extLst>
              <a:ext uri="{FF2B5EF4-FFF2-40B4-BE49-F238E27FC236}">
                <a16:creationId xmlns:a16="http://schemas.microsoft.com/office/drawing/2014/main" id="{A4A6E90C-C878-6BC5-89BC-2AA4C2118557}"/>
              </a:ext>
            </a:extLst>
          </p:cNvPr>
          <p:cNvPicPr>
            <a:picLocks noChangeAspect="1"/>
          </p:cNvPicPr>
          <p:nvPr/>
        </p:nvPicPr>
        <p:blipFill rotWithShape="1">
          <a:blip r:embed="rId5">
            <a:duotone>
              <a:schemeClr val="accent2">
                <a:shade val="45000"/>
                <a:satMod val="135000"/>
              </a:schemeClr>
              <a:prstClr val="white"/>
            </a:duotone>
          </a:blip>
          <a:srcRect l="1865" t="53248" r="-1865" b="832"/>
          <a:stretch/>
        </p:blipFill>
        <p:spPr>
          <a:xfrm>
            <a:off x="2750528" y="1595275"/>
            <a:ext cx="6850672" cy="4534235"/>
          </a:xfrm>
          <a:prstGeom prst="rect">
            <a:avLst/>
          </a:prstGeom>
        </p:spPr>
      </p:pic>
      <p:pic>
        <p:nvPicPr>
          <p:cNvPr id="22" name="Graphic 21" descr="Checkbox Checked with solid fill">
            <a:extLst>
              <a:ext uri="{FF2B5EF4-FFF2-40B4-BE49-F238E27FC236}">
                <a16:creationId xmlns:a16="http://schemas.microsoft.com/office/drawing/2014/main" id="{FA48CBBA-2666-F2C8-1A9F-766A5860554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710723" y="1853039"/>
            <a:ext cx="707889" cy="707889"/>
          </a:xfrm>
          <a:prstGeom prst="rect">
            <a:avLst/>
          </a:prstGeom>
        </p:spPr>
      </p:pic>
      <p:pic>
        <p:nvPicPr>
          <p:cNvPr id="23" name="Graphic 22" descr="Checkbox Checked with solid fill">
            <a:extLst>
              <a:ext uri="{FF2B5EF4-FFF2-40B4-BE49-F238E27FC236}">
                <a16:creationId xmlns:a16="http://schemas.microsoft.com/office/drawing/2014/main" id="{E4CAE42B-799F-5FB0-225F-E74B320D9E0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695483" y="5262725"/>
            <a:ext cx="730749" cy="730749"/>
          </a:xfrm>
          <a:prstGeom prst="rect">
            <a:avLst/>
          </a:prstGeom>
        </p:spPr>
      </p:pic>
    </p:spTree>
    <p:extLst>
      <p:ext uri="{BB962C8B-B14F-4D97-AF65-F5344CB8AC3E}">
        <p14:creationId xmlns:p14="http://schemas.microsoft.com/office/powerpoint/2010/main" val="33357900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out)">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out)">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a brochure&#10;&#10;Description automatically generated">
            <a:extLst>
              <a:ext uri="{FF2B5EF4-FFF2-40B4-BE49-F238E27FC236}">
                <a16:creationId xmlns:a16="http://schemas.microsoft.com/office/drawing/2014/main" id="{CB77481B-DB8F-0E90-2EFB-F43FA785B5E1}"/>
              </a:ext>
            </a:extLst>
          </p:cNvPr>
          <p:cNvPicPr>
            <a:picLocks noChangeAspect="1"/>
          </p:cNvPicPr>
          <p:nvPr/>
        </p:nvPicPr>
        <p:blipFill>
          <a:blip r:embed="rId2"/>
          <a:stretch>
            <a:fillRect/>
          </a:stretch>
        </p:blipFill>
        <p:spPr>
          <a:xfrm>
            <a:off x="345103" y="1202514"/>
            <a:ext cx="11607405" cy="4802612"/>
          </a:xfrm>
          <a:prstGeom prst="rect">
            <a:avLst/>
          </a:prstGeom>
          <a:effectLst>
            <a:outerShdw blurRad="50800" dist="76200" dir="960000" sx="102000" sy="102000" algn="r" rotWithShape="0">
              <a:schemeClr val="bg1">
                <a:alpha val="40000"/>
              </a:schemeClr>
            </a:outerShdw>
          </a:effectLst>
        </p:spPr>
      </p:pic>
      <p:sp>
        <p:nvSpPr>
          <p:cNvPr id="9" name="TextBox 8">
            <a:extLst>
              <a:ext uri="{FF2B5EF4-FFF2-40B4-BE49-F238E27FC236}">
                <a16:creationId xmlns:a16="http://schemas.microsoft.com/office/drawing/2014/main" id="{D34FE1CB-3212-5633-2CA9-3DE66EA50314}"/>
              </a:ext>
            </a:extLst>
          </p:cNvPr>
          <p:cNvSpPr txBox="1"/>
          <p:nvPr/>
        </p:nvSpPr>
        <p:spPr>
          <a:xfrm>
            <a:off x="3047223" y="159660"/>
            <a:ext cx="6097554" cy="769441"/>
          </a:xfrm>
          <a:prstGeom prst="rect">
            <a:avLst/>
          </a:prstGeom>
          <a:noFill/>
        </p:spPr>
        <p:txBody>
          <a:bodyPr wrap="square">
            <a:spAutoFit/>
          </a:bodyPr>
          <a:lstStyle/>
          <a:p>
            <a:pPr algn="ctr"/>
            <a:r>
              <a:rPr kumimoji="0" lang="en-US" sz="4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Tourism in Oman</a:t>
            </a:r>
            <a:endParaRPr lang="en-US" sz="2800" dirty="0"/>
          </a:p>
        </p:txBody>
      </p:sp>
      <p:sp>
        <p:nvSpPr>
          <p:cNvPr id="10" name="TextBox 9">
            <a:extLst>
              <a:ext uri="{FF2B5EF4-FFF2-40B4-BE49-F238E27FC236}">
                <a16:creationId xmlns:a16="http://schemas.microsoft.com/office/drawing/2014/main" id="{1023CFB7-345F-74D3-B7C8-B7534377839C}"/>
              </a:ext>
            </a:extLst>
          </p:cNvPr>
          <p:cNvSpPr txBox="1"/>
          <p:nvPr/>
        </p:nvSpPr>
        <p:spPr>
          <a:xfrm>
            <a:off x="1528664" y="803917"/>
            <a:ext cx="9750489" cy="400110"/>
          </a:xfrm>
          <a:prstGeom prst="rect">
            <a:avLst/>
          </a:prstGeom>
          <a:noFill/>
        </p:spPr>
        <p:txBody>
          <a:bodyPr wrap="square">
            <a:spAutoFit/>
          </a:bodyPr>
          <a:lstStyle/>
          <a:p>
            <a:pPr algn="ctr"/>
            <a:r>
              <a:rPr kumimoji="0" lang="en-US" sz="20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Read the newspaper article and complete activity 3 on page 4 of the Skills Book.</a:t>
            </a:r>
            <a:endParaRPr lang="en-US" sz="2000" dirty="0"/>
          </a:p>
        </p:txBody>
      </p:sp>
      <p:sp>
        <p:nvSpPr>
          <p:cNvPr id="15" name="TextBox 14">
            <a:extLst>
              <a:ext uri="{FF2B5EF4-FFF2-40B4-BE49-F238E27FC236}">
                <a16:creationId xmlns:a16="http://schemas.microsoft.com/office/drawing/2014/main" id="{A5A0F8BB-3221-D8AB-8F21-A6A7F46C0993}"/>
              </a:ext>
            </a:extLst>
          </p:cNvPr>
          <p:cNvSpPr txBox="1"/>
          <p:nvPr/>
        </p:nvSpPr>
        <p:spPr>
          <a:xfrm>
            <a:off x="3536302" y="391886"/>
            <a:ext cx="307910"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2</a:t>
            </a:r>
          </a:p>
        </p:txBody>
      </p:sp>
      <p:grpSp>
        <p:nvGrpSpPr>
          <p:cNvPr id="16" name="Google Shape;202;p9">
            <a:extLst>
              <a:ext uri="{FF2B5EF4-FFF2-40B4-BE49-F238E27FC236}">
                <a16:creationId xmlns:a16="http://schemas.microsoft.com/office/drawing/2014/main" id="{5DEC698F-5725-26E3-5E35-8716882FABD8}"/>
              </a:ext>
            </a:extLst>
          </p:cNvPr>
          <p:cNvGrpSpPr/>
          <p:nvPr/>
        </p:nvGrpSpPr>
        <p:grpSpPr>
          <a:xfrm>
            <a:off x="314623" y="6098139"/>
            <a:ext cx="11532774" cy="759861"/>
            <a:chOff x="397996" y="5844521"/>
            <a:chExt cx="11532774" cy="759861"/>
          </a:xfrm>
        </p:grpSpPr>
        <p:sp>
          <p:nvSpPr>
            <p:cNvPr id="17" name="Google Shape;203;p9">
              <a:extLst>
                <a:ext uri="{FF2B5EF4-FFF2-40B4-BE49-F238E27FC236}">
                  <a16:creationId xmlns:a16="http://schemas.microsoft.com/office/drawing/2014/main" id="{7B029B2E-FBB6-7170-7358-7C2167799DCB}"/>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8" name="Google Shape;204;p9" descr="A blue and yellow logo&#10;&#10;Description automatically generated">
              <a:extLst>
                <a:ext uri="{FF2B5EF4-FFF2-40B4-BE49-F238E27FC236}">
                  <a16:creationId xmlns:a16="http://schemas.microsoft.com/office/drawing/2014/main" id="{68BED737-1895-536A-7663-88F34A7D81F2}"/>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20" name="Google Shape;205;p9">
              <a:extLst>
                <a:ext uri="{FF2B5EF4-FFF2-40B4-BE49-F238E27FC236}">
                  <a16:creationId xmlns:a16="http://schemas.microsoft.com/office/drawing/2014/main" id="{1E9C648C-0987-C5A2-4D34-DDCC27EB5714}"/>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22" name="Google Shape;206;p9">
              <a:extLst>
                <a:ext uri="{FF2B5EF4-FFF2-40B4-BE49-F238E27FC236}">
                  <a16:creationId xmlns:a16="http://schemas.microsoft.com/office/drawing/2014/main" id="{615EEA11-639F-9551-6883-6238B8BC6838}"/>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4" name="Google Shape;207;p9">
              <a:extLst>
                <a:ext uri="{FF2B5EF4-FFF2-40B4-BE49-F238E27FC236}">
                  <a16:creationId xmlns:a16="http://schemas.microsoft.com/office/drawing/2014/main" id="{255BFAED-7192-16E3-3127-A7C8CF9C749D}"/>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26" name="Google Shape;208;p9">
              <a:extLst>
                <a:ext uri="{FF2B5EF4-FFF2-40B4-BE49-F238E27FC236}">
                  <a16:creationId xmlns:a16="http://schemas.microsoft.com/office/drawing/2014/main" id="{D216A1AF-8632-8BF6-FEDF-247D96B05955}"/>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spTree>
    <p:extLst>
      <p:ext uri="{BB962C8B-B14F-4D97-AF65-F5344CB8AC3E}">
        <p14:creationId xmlns:p14="http://schemas.microsoft.com/office/powerpoint/2010/main" val="2067440447"/>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50"/>
        <p:cNvGrpSpPr/>
        <p:nvPr/>
      </p:nvGrpSpPr>
      <p:grpSpPr>
        <a:xfrm>
          <a:off x="0" y="0"/>
          <a:ext cx="0" cy="0"/>
          <a:chOff x="0" y="0"/>
          <a:chExt cx="0" cy="0"/>
        </a:xfrm>
      </p:grpSpPr>
      <p:sp>
        <p:nvSpPr>
          <p:cNvPr id="2" name="TextBox 1">
            <a:extLst>
              <a:ext uri="{FF2B5EF4-FFF2-40B4-BE49-F238E27FC236}">
                <a16:creationId xmlns:a16="http://schemas.microsoft.com/office/drawing/2014/main" id="{88B90EF6-73E0-9C0A-B0CD-111229DAB984}"/>
              </a:ext>
            </a:extLst>
          </p:cNvPr>
          <p:cNvSpPr txBox="1"/>
          <p:nvPr/>
        </p:nvSpPr>
        <p:spPr>
          <a:xfrm>
            <a:off x="3047223" y="218450"/>
            <a:ext cx="6097554" cy="769441"/>
          </a:xfrm>
          <a:prstGeom prst="rect">
            <a:avLst/>
          </a:prstGeom>
          <a:noFill/>
        </p:spPr>
        <p:txBody>
          <a:bodyPr wrap="square">
            <a:spAutoFit/>
          </a:bodyPr>
          <a:lstStyle/>
          <a:p>
            <a:pPr algn="ctr"/>
            <a:r>
              <a:rPr kumimoji="0" lang="en-US" sz="4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Tourism in Oman</a:t>
            </a:r>
            <a:endParaRPr lang="en-US" sz="2800" dirty="0"/>
          </a:p>
        </p:txBody>
      </p:sp>
      <p:sp>
        <p:nvSpPr>
          <p:cNvPr id="3" name="Google Shape;832;p21">
            <a:extLst>
              <a:ext uri="{FF2B5EF4-FFF2-40B4-BE49-F238E27FC236}">
                <a16:creationId xmlns:a16="http://schemas.microsoft.com/office/drawing/2014/main" id="{D3D13CE5-1459-DF1F-7832-A1D96A3F74FA}"/>
              </a:ext>
            </a:extLst>
          </p:cNvPr>
          <p:cNvSpPr/>
          <p:nvPr/>
        </p:nvSpPr>
        <p:spPr>
          <a:xfrm>
            <a:off x="1104757" y="1485159"/>
            <a:ext cx="9982485" cy="4766033"/>
          </a:xfrm>
          <a:prstGeom prst="roundRect">
            <a:avLst>
              <a:gd name="adj" fmla="val 5074"/>
            </a:avLst>
          </a:prstGeom>
          <a:solidFill>
            <a:schemeClr val="tx1">
              <a:lumMod val="85000"/>
              <a:lumOff val="15000"/>
              <a:alpha val="57000"/>
            </a:schemeClr>
          </a:solidFill>
          <a:ln>
            <a:noFill/>
          </a:ln>
          <a:effectLst>
            <a:outerShdw blurRad="171450" dist="85725" dir="5400000" algn="bl" rotWithShape="0">
              <a:schemeClr val="bg1">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 name="TextBox 3">
            <a:extLst>
              <a:ext uri="{FF2B5EF4-FFF2-40B4-BE49-F238E27FC236}">
                <a16:creationId xmlns:a16="http://schemas.microsoft.com/office/drawing/2014/main" id="{50E0013E-AAC2-D192-21E4-40FC97B89A92}"/>
              </a:ext>
            </a:extLst>
          </p:cNvPr>
          <p:cNvSpPr txBox="1"/>
          <p:nvPr/>
        </p:nvSpPr>
        <p:spPr>
          <a:xfrm>
            <a:off x="1528664" y="803917"/>
            <a:ext cx="9750489" cy="400110"/>
          </a:xfrm>
          <a:prstGeom prst="rect">
            <a:avLst/>
          </a:prstGeom>
          <a:noFill/>
        </p:spPr>
        <p:txBody>
          <a:bodyPr wrap="square">
            <a:spAutoFit/>
          </a:bodyPr>
          <a:lstStyle/>
          <a:p>
            <a:pPr algn="ctr"/>
            <a:r>
              <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Read the newspaper article and complete activity 3 on page 4 of the Skills Book.</a:t>
            </a:r>
            <a:endParaRPr lang="en-US" sz="2000" dirty="0"/>
          </a:p>
        </p:txBody>
      </p:sp>
      <p:sp>
        <p:nvSpPr>
          <p:cNvPr id="5" name="TextBox 4">
            <a:extLst>
              <a:ext uri="{FF2B5EF4-FFF2-40B4-BE49-F238E27FC236}">
                <a16:creationId xmlns:a16="http://schemas.microsoft.com/office/drawing/2014/main" id="{A2361D12-ADB8-1681-4DFB-8E5CB0AF66BF}"/>
              </a:ext>
            </a:extLst>
          </p:cNvPr>
          <p:cNvSpPr txBox="1"/>
          <p:nvPr/>
        </p:nvSpPr>
        <p:spPr>
          <a:xfrm>
            <a:off x="1651518" y="1713741"/>
            <a:ext cx="5568819" cy="584775"/>
          </a:xfrm>
          <a:prstGeom prst="rect">
            <a:avLst/>
          </a:prstGeom>
          <a:noFill/>
        </p:spPr>
        <p:txBody>
          <a:bodyPr wrap="square">
            <a:spAutoFit/>
          </a:bodyPr>
          <a:lstStyle/>
          <a:p>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Jobs</a:t>
            </a:r>
            <a:endParaRPr lang="en-US" sz="3200" dirty="0"/>
          </a:p>
        </p:txBody>
      </p:sp>
      <p:sp>
        <p:nvSpPr>
          <p:cNvPr id="6" name="TextBox 5">
            <a:extLst>
              <a:ext uri="{FF2B5EF4-FFF2-40B4-BE49-F238E27FC236}">
                <a16:creationId xmlns:a16="http://schemas.microsoft.com/office/drawing/2014/main" id="{8A470DA3-7F1C-F4F2-725D-53FF0626AA3E}"/>
              </a:ext>
            </a:extLst>
          </p:cNvPr>
          <p:cNvSpPr txBox="1"/>
          <p:nvPr/>
        </p:nvSpPr>
        <p:spPr>
          <a:xfrm>
            <a:off x="1651518" y="2298516"/>
            <a:ext cx="4109201" cy="3416320"/>
          </a:xfrm>
          <a:prstGeom prst="rect">
            <a:avLst/>
          </a:prstGeom>
          <a:noFill/>
        </p:spPr>
        <p:txBody>
          <a:bodyPr wrap="square">
            <a:spAutoFit/>
          </a:bodyPr>
          <a:lstStyle/>
          <a:p>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Ticket takers needed for Muscat Festival. Are you good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maths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Love Ya Like A Sister" panose="02000000000000000000" pitchFamily="2" charset="0"/>
                <a:ea typeface="+mn-ea"/>
                <a:cs typeface="+mn-cs"/>
                <a:sym typeface="Arial"/>
              </a:rPr>
              <a:t> and looking after money? Do you speak good Arabic and English? Can you deal politely with large numbers of people? If so, we want you! Contact: Maya on 24834522.New jobs for waiters in big five-star hotel in Salalah for Khareef Season. Must be fluent in Arabic and English. Should be polite and have experience of working in hotels. </a:t>
            </a:r>
            <a:endParaRPr lang="en-US" sz="1800" dirty="0"/>
          </a:p>
        </p:txBody>
      </p:sp>
      <p:sp>
        <p:nvSpPr>
          <p:cNvPr id="7" name="TextBox 6">
            <a:extLst>
              <a:ext uri="{FF2B5EF4-FFF2-40B4-BE49-F238E27FC236}">
                <a16:creationId xmlns:a16="http://schemas.microsoft.com/office/drawing/2014/main" id="{A27D13B3-868C-3512-1D6E-47BF29DDFBAA}"/>
              </a:ext>
            </a:extLst>
          </p:cNvPr>
          <p:cNvSpPr txBox="1"/>
          <p:nvPr/>
        </p:nvSpPr>
        <p:spPr>
          <a:xfrm>
            <a:off x="3536302" y="391886"/>
            <a:ext cx="307910" cy="400110"/>
          </a:xfrm>
          <a:prstGeom prst="rect">
            <a:avLst/>
          </a:prstGeom>
          <a:noFill/>
          <a:ln w="31750">
            <a:solidFill>
              <a:schemeClr val="bg1"/>
            </a:solidFill>
          </a:ln>
        </p:spPr>
        <p:txBody>
          <a:bodyPr wrap="square" rtlCol="0">
            <a:spAutoFit/>
          </a:bodyPr>
          <a:lstStyle/>
          <a:p>
            <a:pPr algn="ctr"/>
            <a:r>
              <a:rPr lang="en-US" sz="2000" b="1" dirty="0">
                <a:solidFill>
                  <a:srgbClr val="FFC000"/>
                </a:solidFill>
                <a:latin typeface="aref_ graffiti" panose="02000500000000000000" pitchFamily="2" charset="-78"/>
                <a:cs typeface="aref_ graffiti" panose="02000500000000000000" pitchFamily="2" charset="-78"/>
              </a:rPr>
              <a:t>3</a:t>
            </a:r>
          </a:p>
        </p:txBody>
      </p:sp>
      <p:grpSp>
        <p:nvGrpSpPr>
          <p:cNvPr id="8" name="Google Shape;202;p9">
            <a:extLst>
              <a:ext uri="{FF2B5EF4-FFF2-40B4-BE49-F238E27FC236}">
                <a16:creationId xmlns:a16="http://schemas.microsoft.com/office/drawing/2014/main" id="{4ACB7B34-E094-41D4-679A-05C544E57ED6}"/>
              </a:ext>
            </a:extLst>
          </p:cNvPr>
          <p:cNvGrpSpPr/>
          <p:nvPr/>
        </p:nvGrpSpPr>
        <p:grpSpPr>
          <a:xfrm>
            <a:off x="314623" y="6098139"/>
            <a:ext cx="11532774" cy="759861"/>
            <a:chOff x="397996" y="5844521"/>
            <a:chExt cx="11532774" cy="759861"/>
          </a:xfrm>
        </p:grpSpPr>
        <p:sp>
          <p:nvSpPr>
            <p:cNvPr id="9" name="Google Shape;203;p9">
              <a:extLst>
                <a:ext uri="{FF2B5EF4-FFF2-40B4-BE49-F238E27FC236}">
                  <a16:creationId xmlns:a16="http://schemas.microsoft.com/office/drawing/2014/main" id="{5D9C0200-64AE-68F0-5792-0020ACC401A8}"/>
                </a:ext>
              </a:extLst>
            </p:cNvPr>
            <p:cNvSpPr/>
            <p:nvPr/>
          </p:nvSpPr>
          <p:spPr>
            <a:xfrm>
              <a:off x="428476" y="6256748"/>
              <a:ext cx="10281343" cy="266454"/>
            </a:xfrm>
            <a:prstGeom prst="rect">
              <a:avLst/>
            </a:prstGeom>
            <a:solidFill>
              <a:srgbClr val="FFC000"/>
            </a:solidFill>
            <a:ln w="12700" cap="flat" cmpd="sng">
              <a:solidFill>
                <a:srgbClr val="F7B2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Grade : </a:t>
              </a:r>
              <a:r>
                <a:rPr lang="en-US" sz="1200" b="1" dirty="0">
                  <a:solidFill>
                    <a:schemeClr val="dk1"/>
                  </a:solidFill>
                </a:rPr>
                <a:t>9</a:t>
              </a:r>
              <a:r>
                <a:rPr lang="en-US" sz="1200" b="1" i="0" u="none" strike="noStrike" cap="none" dirty="0">
                  <a:solidFill>
                    <a:schemeClr val="dk1"/>
                  </a:solidFill>
                  <a:latin typeface="Arial"/>
                  <a:ea typeface="Arial"/>
                  <a:cs typeface="Arial"/>
                  <a:sym typeface="Arial"/>
                </a:rPr>
                <a:t>B        English </a:t>
              </a:r>
              <a:endParaRPr sz="1400" b="0" i="0" u="none" strike="noStrike" cap="none" dirty="0">
                <a:solidFill>
                  <a:srgbClr val="000000"/>
                </a:solidFill>
                <a:latin typeface="Arial"/>
                <a:ea typeface="Arial"/>
                <a:cs typeface="Arial"/>
                <a:sym typeface="Arial"/>
              </a:endParaRPr>
            </a:p>
          </p:txBody>
        </p:sp>
        <p:pic>
          <p:nvPicPr>
            <p:cNvPr id="10" name="Google Shape;204;p9" descr="A blue and yellow logo&#10;&#10;Description automatically generated">
              <a:extLst>
                <a:ext uri="{FF2B5EF4-FFF2-40B4-BE49-F238E27FC236}">
                  <a16:creationId xmlns:a16="http://schemas.microsoft.com/office/drawing/2014/main" id="{D0D06564-99DC-17A6-957D-FD062109D8D3}"/>
                </a:ext>
              </a:extLst>
            </p:cNvPr>
            <p:cNvPicPr preferRelativeResize="0"/>
            <p:nvPr/>
          </p:nvPicPr>
          <p:blipFill rotWithShape="1">
            <a:blip r:embed="rId3">
              <a:alphaModFix/>
            </a:blip>
            <a:srcRect/>
            <a:stretch/>
          </p:blipFill>
          <p:spPr>
            <a:xfrm>
              <a:off x="10770552" y="5844521"/>
              <a:ext cx="1160218" cy="759861"/>
            </a:xfrm>
            <a:prstGeom prst="rect">
              <a:avLst/>
            </a:prstGeom>
            <a:noFill/>
            <a:ln>
              <a:noFill/>
            </a:ln>
          </p:spPr>
        </p:pic>
        <p:pic>
          <p:nvPicPr>
            <p:cNvPr id="11" name="Google Shape;205;p9">
              <a:extLst>
                <a:ext uri="{FF2B5EF4-FFF2-40B4-BE49-F238E27FC236}">
                  <a16:creationId xmlns:a16="http://schemas.microsoft.com/office/drawing/2014/main" id="{3CA15EB5-8F7A-DEEF-E829-10CFED8B38CB}"/>
                </a:ext>
              </a:extLst>
            </p:cNvPr>
            <p:cNvPicPr preferRelativeResize="0"/>
            <p:nvPr/>
          </p:nvPicPr>
          <p:blipFill rotWithShape="1">
            <a:blip r:embed="rId4">
              <a:alphaModFix/>
            </a:blip>
            <a:srcRect/>
            <a:stretch/>
          </p:blipFill>
          <p:spPr>
            <a:xfrm>
              <a:off x="473721" y="6263857"/>
              <a:ext cx="3327845" cy="274320"/>
            </a:xfrm>
            <a:prstGeom prst="rect">
              <a:avLst/>
            </a:prstGeom>
            <a:noFill/>
            <a:ln>
              <a:noFill/>
            </a:ln>
          </p:spPr>
        </p:pic>
        <p:sp>
          <p:nvSpPr>
            <p:cNvPr id="12" name="Google Shape;206;p9">
              <a:extLst>
                <a:ext uri="{FF2B5EF4-FFF2-40B4-BE49-F238E27FC236}">
                  <a16:creationId xmlns:a16="http://schemas.microsoft.com/office/drawing/2014/main" id="{642F1251-F5D1-0216-DF95-7097E6F93300}"/>
                </a:ext>
              </a:extLst>
            </p:cNvPr>
            <p:cNvSpPr/>
            <p:nvPr/>
          </p:nvSpPr>
          <p:spPr>
            <a:xfrm>
              <a:off x="10552392" y="6255039"/>
              <a:ext cx="332702" cy="266454"/>
            </a:xfrm>
            <a:prstGeom prst="triangle">
              <a:avLst>
                <a:gd name="adj"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3" name="Google Shape;207;p9">
              <a:extLst>
                <a:ext uri="{FF2B5EF4-FFF2-40B4-BE49-F238E27FC236}">
                  <a16:creationId xmlns:a16="http://schemas.microsoft.com/office/drawing/2014/main" id="{63EC932F-E70D-05EA-7BEB-EC7BFEE62A3F}"/>
                </a:ext>
              </a:extLst>
            </p:cNvPr>
            <p:cNvCxnSpPr/>
            <p:nvPr/>
          </p:nvCxnSpPr>
          <p:spPr>
            <a:xfrm>
              <a:off x="9962577" y="6278878"/>
              <a:ext cx="0" cy="182880"/>
            </a:xfrm>
            <a:prstGeom prst="straightConnector1">
              <a:avLst/>
            </a:prstGeom>
            <a:noFill/>
            <a:ln w="19050" cap="flat" cmpd="sng">
              <a:solidFill>
                <a:schemeClr val="dk1"/>
              </a:solidFill>
              <a:prstDash val="solid"/>
              <a:miter lim="800000"/>
              <a:headEnd type="none" w="sm" len="sm"/>
              <a:tailEnd type="none" w="sm" len="sm"/>
            </a:ln>
          </p:spPr>
        </p:cxnSp>
        <p:sp>
          <p:nvSpPr>
            <p:cNvPr id="14" name="Google Shape;208;p9">
              <a:extLst>
                <a:ext uri="{FF2B5EF4-FFF2-40B4-BE49-F238E27FC236}">
                  <a16:creationId xmlns:a16="http://schemas.microsoft.com/office/drawing/2014/main" id="{099C0BA7-BBEE-5F3A-DA73-E400638C1923}"/>
                </a:ext>
              </a:extLst>
            </p:cNvPr>
            <p:cNvSpPr txBox="1"/>
            <p:nvPr/>
          </p:nvSpPr>
          <p:spPr>
            <a:xfrm>
              <a:off x="397996" y="5963497"/>
              <a:ext cx="358503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FFC000"/>
                  </a:solidFill>
                  <a:latin typeface="Love Ya Like A Sister" panose="02000000000000000000" pitchFamily="2" charset="0"/>
                  <a:sym typeface="Arial"/>
                </a:rPr>
                <a:t>Unit 1 :  </a:t>
              </a:r>
              <a:r>
                <a:rPr lang="en-US" sz="1600" b="1" i="0" u="none" strike="noStrike" cap="none" dirty="0">
                  <a:solidFill>
                    <a:schemeClr val="lt1"/>
                  </a:solidFill>
                  <a:latin typeface="Love Ya Like A Sister" panose="02000000000000000000" pitchFamily="2" charset="0"/>
                  <a:sym typeface="Arial"/>
                </a:rPr>
                <a:t>Tourism</a:t>
              </a:r>
              <a:endParaRPr sz="1600" b="1" i="0" u="none" strike="noStrike" cap="none" dirty="0">
                <a:solidFill>
                  <a:schemeClr val="lt1"/>
                </a:solidFill>
                <a:latin typeface="Love Ya Like A Sister" panose="02000000000000000000" pitchFamily="2" charset="0"/>
                <a:sym typeface="Arial"/>
              </a:endParaRPr>
            </a:p>
          </p:txBody>
        </p:sp>
      </p:grpSp>
      <p:pic>
        <p:nvPicPr>
          <p:cNvPr id="4098" name="Picture 2" descr="Muscat Oman line city skyline Stroke vector illustration Business travel and tourism concept with modern buildings Image for banner or website">
            <a:extLst>
              <a:ext uri="{FF2B5EF4-FFF2-40B4-BE49-F238E27FC236}">
                <a16:creationId xmlns:a16="http://schemas.microsoft.com/office/drawing/2014/main" id="{E9D71231-057D-89DA-D453-FF9F21794DF1}"/>
              </a:ext>
            </a:extLst>
          </p:cNvPr>
          <p:cNvPicPr>
            <a:picLocks noChangeAspect="1" noChangeArrowheads="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17413" r="21676"/>
          <a:stretch/>
        </p:blipFill>
        <p:spPr bwMode="auto">
          <a:xfrm>
            <a:off x="5760719" y="1497278"/>
            <a:ext cx="5326523" cy="4763581"/>
          </a:xfrm>
          <a:prstGeom prst="roundRect">
            <a:avLst>
              <a:gd name="adj" fmla="val 371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62885"/>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687</Words>
  <Application>Microsoft Office PowerPoint</Application>
  <PresentationFormat>Widescreen</PresentationFormat>
  <Paragraphs>65</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Times New Roman</vt:lpstr>
      <vt:lpstr>aref_ graffiti</vt:lpstr>
      <vt:lpstr>Dubai</vt:lpstr>
      <vt:lpstr>Arial</vt:lpstr>
      <vt:lpstr>Tajawal</vt:lpstr>
      <vt:lpstr>Love Ya Like A Sister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Oubay Shalati</dc:creator>
  <cp:lastModifiedBy>Mahmoud</cp:lastModifiedBy>
  <cp:revision>26</cp:revision>
  <dcterms:created xsi:type="dcterms:W3CDTF">2023-11-17T15:18:40Z</dcterms:created>
  <dcterms:modified xsi:type="dcterms:W3CDTF">2024-12-08T13:38:28Z</dcterms:modified>
</cp:coreProperties>
</file>