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77" r:id="rId2"/>
    <p:sldId id="257" r:id="rId3"/>
    <p:sldId id="278" r:id="rId4"/>
    <p:sldId id="282" r:id="rId5"/>
    <p:sldId id="283" r:id="rId6"/>
    <p:sldId id="280" r:id="rId7"/>
    <p:sldId id="284" r:id="rId8"/>
    <p:sldId id="285" r:id="rId9"/>
    <p:sldId id="281" r:id="rId10"/>
    <p:sldId id="289" r:id="rId11"/>
    <p:sldId id="286" r:id="rId12"/>
  </p:sldIdLst>
  <p:sldSz cx="12192000" cy="6858000"/>
  <p:notesSz cx="6858000" cy="9144000"/>
  <p:embeddedFontLst>
    <p:embeddedFont>
      <p:font typeface="Dubai" panose="020B0503030403030204" pitchFamily="34" charset="-78"/>
      <p:regular r:id="rId14"/>
      <p:bold r:id="rId15"/>
    </p:embeddedFont>
    <p:embeddedFont>
      <p:font typeface="Calibri" panose="020F0502020204030204" pitchFamily="34" charset="0"/>
      <p:regular r:id="rId16"/>
      <p:bold r:id="rId17"/>
      <p:italic r:id="rId18"/>
      <p:boldItalic r:id="rId19"/>
    </p:embeddedFont>
    <p:embeddedFont>
      <p:font typeface="Tajawal" panose="020B0604020202020204" charset="-78"/>
      <p:regular r:id="rId20"/>
      <p:bold r:id="rId21"/>
    </p:embeddedFont>
    <p:embeddedFont>
      <p:font typeface="Love Ya Like A Sister" panose="020B0604020202020204" charset="0"/>
      <p:regular r:id="rId22"/>
    </p:embeddedFont>
    <p:embeddedFont>
      <p:font typeface="aref_ graffiti" panose="02000500000000000000" charset="-78"/>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kQ9RLgE2WLxpUg3c/d8aXI/ql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754014"/>
    <a:srgbClr val="37343B"/>
    <a:srgbClr val="613512"/>
    <a:srgbClr val="06F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C1408E-84CF-40C7-9961-4F9B1FB7E5B7}">
  <a:tblStyle styleId="{0EC1408E-84CF-40C7-9961-4F9B1FB7E5B7}"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D3A26A9-6194-4952-AAD4-23D940487550}"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249" autoAdjust="0"/>
  </p:normalViewPr>
  <p:slideViewPr>
    <p:cSldViewPr snapToGrid="0">
      <p:cViewPr varScale="1">
        <p:scale>
          <a:sx n="87" d="100"/>
          <a:sy n="87" d="100"/>
        </p:scale>
        <p:origin x="8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077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4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856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690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83E7-0635-8554-30DF-37686DE4FC27}"/>
              </a:ext>
            </a:extLst>
          </p:cNvPr>
          <p:cNvSpPr/>
          <p:nvPr/>
        </p:nvSpPr>
        <p:spPr>
          <a:xfrm>
            <a:off x="1014640" y="3014856"/>
            <a:ext cx="10057492" cy="605422"/>
          </a:xfrm>
          <a:prstGeom prst="rect">
            <a:avLst/>
          </a:prstGeom>
          <a:solidFill>
            <a:srgbClr val="06FA12">
              <a:alpha val="40000"/>
            </a:srgbClr>
          </a:solidFill>
          <a:ln>
            <a:solidFill>
              <a:srgbClr val="06FA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F761AAC-2776-D710-3C83-5F10A4C6CDDC}"/>
              </a:ext>
            </a:extLst>
          </p:cNvPr>
          <p:cNvSpPr txBox="1"/>
          <p:nvPr/>
        </p:nvSpPr>
        <p:spPr>
          <a:xfrm>
            <a:off x="3644153" y="680747"/>
            <a:ext cx="4671465"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t>Content</a:t>
            </a:r>
            <a:endParaRPr lang="ar-SA" sz="60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endParaRPr>
          </a:p>
        </p:txBody>
      </p:sp>
      <p:sp>
        <p:nvSpPr>
          <p:cNvPr id="6" name="Rectangle: Rounded Corners 5">
            <a:extLst>
              <a:ext uri="{FF2B5EF4-FFF2-40B4-BE49-F238E27FC236}">
                <a16:creationId xmlns:a16="http://schemas.microsoft.com/office/drawing/2014/main" id="{13ACB98C-BC00-4F61-3B9B-B3B4B33DAC51}"/>
              </a:ext>
            </a:extLst>
          </p:cNvPr>
          <p:cNvSpPr/>
          <p:nvPr/>
        </p:nvSpPr>
        <p:spPr>
          <a:xfrm>
            <a:off x="420913" y="341086"/>
            <a:ext cx="11335657" cy="6139543"/>
          </a:xfrm>
          <a:prstGeom prst="roundRect">
            <a:avLst>
              <a:gd name="adj" fmla="val 4374"/>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85255E67-46F8-988B-6D03-D1F2E855C3FD}"/>
              </a:ext>
            </a:extLst>
          </p:cNvPr>
          <p:cNvGraphicFramePr>
            <a:graphicFrameLocks noGrp="1"/>
          </p:cNvGraphicFramePr>
          <p:nvPr>
            <p:extLst>
              <p:ext uri="{D42A27DB-BD31-4B8C-83A1-F6EECF244321}">
                <p14:modId xmlns:p14="http://schemas.microsoft.com/office/powerpoint/2010/main" val="790807056"/>
              </p:ext>
            </p:extLst>
          </p:nvPr>
        </p:nvGraphicFramePr>
        <p:xfrm>
          <a:off x="1014640" y="1717275"/>
          <a:ext cx="10057492" cy="4042286"/>
        </p:xfrm>
        <a:graphic>
          <a:graphicData uri="http://schemas.openxmlformats.org/drawingml/2006/table">
            <a:tbl>
              <a:tblPr firstRow="1" bandRow="1">
                <a:tableStyleId>{2D5ABB26-0587-4C30-8999-92F81FD0307C}</a:tableStyleId>
              </a:tblPr>
              <a:tblGrid>
                <a:gridCol w="8425565">
                  <a:extLst>
                    <a:ext uri="{9D8B030D-6E8A-4147-A177-3AD203B41FA5}">
                      <a16:colId xmlns:a16="http://schemas.microsoft.com/office/drawing/2014/main" val="4015961798"/>
                    </a:ext>
                  </a:extLst>
                </a:gridCol>
                <a:gridCol w="1631927">
                  <a:extLst>
                    <a:ext uri="{9D8B030D-6E8A-4147-A177-3AD203B41FA5}">
                      <a16:colId xmlns:a16="http://schemas.microsoft.com/office/drawing/2014/main" val="1038113716"/>
                    </a:ext>
                  </a:extLst>
                </a:gridCol>
              </a:tblGrid>
              <a:tr h="709554">
                <a:tc>
                  <a:txBody>
                    <a:bodyPr/>
                    <a:lstStyle/>
                    <a:p>
                      <a:r>
                        <a:rPr lang="en-US" sz="3200" b="1" dirty="0">
                          <a:solidFill>
                            <a:srgbClr val="FFC000"/>
                          </a:solidFill>
                          <a:effectLst/>
                          <a:latin typeface="Love Ya Like A Sister" panose="02000000000000000000" pitchFamily="2" charset="0"/>
                        </a:rPr>
                        <a:t>Contents Map</a:t>
                      </a:r>
                    </a:p>
                    <a:p>
                      <a:endParaRPr lang="en-US" sz="1200" dirty="0">
                        <a:latin typeface="Love Ya Like A Sister" panose="02000000000000000000" pitchFamily="2" charset="0"/>
                      </a:endParaRPr>
                    </a:p>
                  </a:txBody>
                  <a:tcPr>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latin typeface="Love Ya Like A Sister" panose="02000000000000000000" pitchFamily="2" charset="0"/>
                        </a:rPr>
                        <a:t>page 1</a:t>
                      </a:r>
                      <a:endParaRPr lang="en-US" sz="2600" b="0" dirty="0">
                        <a:latin typeface="Love Ya Like A Sister" panose="02000000000000000000" pitchFamily="2" charset="0"/>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19732517"/>
                  </a:ext>
                </a:extLst>
              </a:tr>
              <a:tr h="526088">
                <a:tc>
                  <a:txBody>
                    <a:bodyPr/>
                    <a:lstStyle/>
                    <a:p>
                      <a:r>
                        <a:rPr lang="en-US" sz="2600" b="0" dirty="0">
                          <a:solidFill>
                            <a:srgbClr val="FF3399"/>
                          </a:solidFill>
                          <a:effectLst/>
                          <a:latin typeface="Love Ya Like A Sister" panose="02000000000000000000" pitchFamily="2" charset="0"/>
                        </a:rPr>
                        <a:t>Learning Objectives for Grade</a:t>
                      </a:r>
                      <a:r>
                        <a:rPr lang="ar-EG" sz="2600" b="0" dirty="0">
                          <a:solidFill>
                            <a:srgbClr val="FF3399"/>
                          </a:solidFill>
                          <a:effectLst/>
                          <a:latin typeface="Love Ya Like A Sister" panose="02000000000000000000" pitchFamily="2" charset="0"/>
                        </a:rPr>
                        <a:t> </a:t>
                      </a:r>
                      <a:r>
                        <a:rPr lang="en-US" sz="2600" b="0" dirty="0">
                          <a:solidFill>
                            <a:srgbClr val="FF3399"/>
                          </a:solidFill>
                          <a:effectLst/>
                          <a:latin typeface="Love Ya Like A Sister" panose="02000000000000000000" pitchFamily="2" charset="0"/>
                        </a:rPr>
                        <a:t>9</a:t>
                      </a:r>
                      <a:r>
                        <a:rPr lang="ar-EG" sz="1100" b="0" dirty="0">
                          <a:solidFill>
                            <a:srgbClr val="FF3399"/>
                          </a:solidFill>
                          <a:effectLst/>
                          <a:latin typeface="Love Ya Like A Sister" panose="02000000000000000000" pitchFamily="2" charset="0"/>
                        </a:rPr>
                        <a:t> </a:t>
                      </a:r>
                      <a:r>
                        <a:rPr lang="en-US" sz="2600" b="0" dirty="0">
                          <a:solidFill>
                            <a:srgbClr val="FF3399"/>
                          </a:solidFill>
                          <a:effectLst/>
                          <a:latin typeface="Love Ya Like A Sister" panose="02000000000000000000" pitchFamily="2" charset="0"/>
                        </a:rPr>
                        <a:t>B</a:t>
                      </a:r>
                      <a:endParaRPr lang="en-US" sz="2600" b="0" dirty="0">
                        <a:solidFill>
                          <a:srgbClr val="FF3399"/>
                        </a:solidFill>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588036820"/>
                  </a:ext>
                </a:extLst>
              </a:tr>
              <a:tr h="633576">
                <a:tc>
                  <a:txBody>
                    <a:bodyPr/>
                    <a:lstStyle/>
                    <a:p>
                      <a:r>
                        <a:rPr lang="en-US" sz="2600" b="1" dirty="0">
                          <a:solidFill>
                            <a:srgbClr val="FF3399"/>
                          </a:solidFill>
                          <a:effectLst>
                            <a:outerShdw blurRad="38100" dist="38100" dir="2700000" algn="tl">
                              <a:srgbClr val="000000">
                                <a:alpha val="43137"/>
                              </a:srgbClr>
                            </a:outerShdw>
                          </a:effectLst>
                          <a:latin typeface="Love Ya Like A Sister" panose="02000000000000000000" pitchFamily="2" charset="0"/>
                        </a:rPr>
                        <a:t>Unit I</a:t>
                      </a:r>
                      <a:r>
                        <a:rPr lang="en-US" sz="2600" b="1" dirty="0">
                          <a:solidFill>
                            <a:schemeClr val="bg1"/>
                          </a:solidFill>
                          <a:effectLst>
                            <a:outerShdw blurRad="38100" dist="38100" dir="2700000" algn="tl">
                              <a:srgbClr val="000000">
                                <a:alpha val="43137"/>
                              </a:srgbClr>
                            </a:outerShdw>
                          </a:effectLst>
                          <a:latin typeface="Love Ya Like A Sister" panose="02000000000000000000" pitchFamily="2" charset="0"/>
                        </a:rPr>
                        <a:t> </a:t>
                      </a:r>
                      <a:r>
                        <a:rPr lang="ar-EG" sz="1800" b="1" dirty="0">
                          <a:solidFill>
                            <a:schemeClr val="bg1"/>
                          </a:solidFill>
                          <a:effectLst>
                            <a:outerShdw blurRad="38100" dist="38100" dir="2700000" algn="tl">
                              <a:srgbClr val="000000">
                                <a:alpha val="43137"/>
                              </a:srgbClr>
                            </a:outerShdw>
                          </a:effectLst>
                          <a:latin typeface="Love Ya Like A Sister" panose="02000000000000000000" pitchFamily="2" charset="0"/>
                        </a:rPr>
                        <a:t> </a:t>
                      </a:r>
                      <a:r>
                        <a:rPr lang="en-US" sz="2600" b="1" dirty="0">
                          <a:solidFill>
                            <a:schemeClr val="bg1"/>
                          </a:solidFill>
                          <a:effectLst>
                            <a:outerShdw blurRad="38100" dist="38100" dir="2700000" algn="tl">
                              <a:srgbClr val="000000">
                                <a:alpha val="43137"/>
                              </a:srgbClr>
                            </a:outerShdw>
                          </a:effectLst>
                          <a:latin typeface="Love Ya Like A Sister" panose="02000000000000000000" pitchFamily="2" charset="0"/>
                        </a:rPr>
                        <a:t>: </a:t>
                      </a:r>
                      <a:r>
                        <a:rPr lang="en-US" sz="2600" b="0" dirty="0">
                          <a:solidFill>
                            <a:schemeClr val="bg1"/>
                          </a:solidFill>
                          <a:effectLst>
                            <a:outerShdw blurRad="38100" dist="38100" dir="2700000" algn="tl">
                              <a:srgbClr val="000000">
                                <a:alpha val="43137"/>
                              </a:srgbClr>
                            </a:outerShdw>
                          </a:effectLst>
                          <a:latin typeface="Love Ya Like A Sister" panose="02000000000000000000" pitchFamily="2" charset="0"/>
                        </a:rPr>
                        <a:t>Tourism</a:t>
                      </a:r>
                      <a:endParaRPr lang="en-US" sz="2600" b="0" dirty="0">
                        <a:effectLst>
                          <a:outerShdw blurRad="38100" dist="38100" dir="2700000" algn="tl">
                            <a:srgbClr val="000000">
                              <a:alpha val="43137"/>
                            </a:srgbClr>
                          </a:outerShdw>
                        </a:effectLst>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outerShdw blurRad="38100" dist="38100" dir="2700000" algn="tl">
                              <a:srgbClr val="000000">
                                <a:alpha val="43137"/>
                              </a:srgbClr>
                            </a:outerShdw>
                          </a:effectLst>
                          <a:latin typeface="Love Ya Like A Sister" panose="02000000000000000000" pitchFamily="2" charset="0"/>
                        </a:rPr>
                        <a:t>page I</a:t>
                      </a:r>
                      <a:endParaRPr lang="en-US" sz="2600" b="0" dirty="0">
                        <a:effectLst>
                          <a:outerShdw blurRad="38100" dist="38100" dir="2700000" algn="tl">
                            <a:srgbClr val="000000">
                              <a:alpha val="43137"/>
                            </a:srgbClr>
                          </a:outerShdw>
                        </a:effectLst>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56560606"/>
                  </a:ext>
                </a:extLst>
              </a:tr>
              <a:tr h="569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FF3399"/>
                          </a:solidFill>
                          <a:effectLst>
                            <a:outerShdw blurRad="38100" dist="38100" dir="2700000" algn="tl">
                              <a:srgbClr val="000000">
                                <a:alpha val="43137"/>
                              </a:srgbClr>
                            </a:outerShdw>
                          </a:effectLst>
                          <a:latin typeface="Love Ya Like A Sister" panose="02000000000000000000" pitchFamily="2" charset="0"/>
                        </a:rPr>
                        <a:t>Unit</a:t>
                      </a:r>
                      <a:r>
                        <a:rPr lang="en-US" sz="2600" b="1" dirty="0">
                          <a:solidFill>
                            <a:srgbClr val="FF3399"/>
                          </a:solidFill>
                          <a:effectLst/>
                          <a:latin typeface="Love Ya Like A Sister" panose="02000000000000000000" pitchFamily="2" charset="0"/>
                        </a:rPr>
                        <a:t> 2</a:t>
                      </a:r>
                      <a:r>
                        <a:rPr lang="en-US" sz="2600" b="1" dirty="0">
                          <a:solidFill>
                            <a:schemeClr val="bg1"/>
                          </a:solidFill>
                          <a:effectLst/>
                          <a:latin typeface="Love Ya Like A Sister" panose="02000000000000000000" pitchFamily="2" charset="0"/>
                        </a:rPr>
                        <a:t> : </a:t>
                      </a:r>
                      <a:r>
                        <a:rPr lang="en-US" sz="2600" b="0" dirty="0">
                          <a:solidFill>
                            <a:schemeClr val="bg1"/>
                          </a:solidFill>
                          <a:effectLst/>
                          <a:latin typeface="Love Ya Like A Sister" panose="02000000000000000000" pitchFamily="2" charset="0"/>
                        </a:rPr>
                        <a:t>Life and Culture</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latin typeface="Love Ya Like A Sister" panose="02000000000000000000" pitchFamily="2" charset="0"/>
                        </a:rPr>
                        <a:t>page 11</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83803959"/>
                  </a:ext>
                </a:extLst>
              </a:tr>
              <a:tr h="575819">
                <a:tc>
                  <a:txBody>
                    <a:bodyPr/>
                    <a:lstStyle/>
                    <a:p>
                      <a:r>
                        <a:rPr lang="en-US" sz="2600" b="1" dirty="0">
                          <a:solidFill>
                            <a:srgbClr val="FF3399"/>
                          </a:solidFill>
                          <a:effectLst>
                            <a:outerShdw blurRad="38100" dist="38100" dir="2700000" algn="tl">
                              <a:srgbClr val="000000">
                                <a:alpha val="43137"/>
                              </a:srgbClr>
                            </a:outerShdw>
                          </a:effectLst>
                          <a:latin typeface="Love Ya Like A Sister" panose="02000000000000000000" pitchFamily="2" charset="0"/>
                        </a:rPr>
                        <a:t>Unit</a:t>
                      </a:r>
                      <a:r>
                        <a:rPr lang="en-US" sz="2600" b="1" dirty="0">
                          <a:solidFill>
                            <a:srgbClr val="FF3399"/>
                          </a:solidFill>
                          <a:effectLst/>
                          <a:latin typeface="Love Ya Like A Sister" panose="02000000000000000000" pitchFamily="2" charset="0"/>
                        </a:rPr>
                        <a:t> 3 </a:t>
                      </a:r>
                      <a:r>
                        <a:rPr lang="en-US" sz="2600" b="1" dirty="0">
                          <a:solidFill>
                            <a:schemeClr val="bg1"/>
                          </a:solidFill>
                          <a:effectLst/>
                          <a:latin typeface="Love Ya Like A Sister" panose="02000000000000000000" pitchFamily="2" charset="0"/>
                        </a:rPr>
                        <a:t>: </a:t>
                      </a:r>
                      <a:r>
                        <a:rPr lang="en-US" sz="2600" b="0" dirty="0">
                          <a:solidFill>
                            <a:schemeClr val="bg1"/>
                          </a:solidFill>
                          <a:effectLst/>
                          <a:latin typeface="Love Ya Like A Sister" panose="02000000000000000000" pitchFamily="2" charset="0"/>
                        </a:rPr>
                        <a:t>it’s Showtime!</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latin typeface="Love Ya Like A Sister" panose="02000000000000000000" pitchFamily="2" charset="0"/>
                        </a:rPr>
                        <a:t>page 21</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37124609"/>
                  </a:ext>
                </a:extLst>
              </a:tr>
              <a:tr h="293734">
                <a:tc>
                  <a:txBody>
                    <a:bodyPr/>
                    <a:lstStyle/>
                    <a:p>
                      <a:r>
                        <a:rPr lang="en-US" sz="2600" b="1" dirty="0">
                          <a:solidFill>
                            <a:srgbClr val="FF3399"/>
                          </a:solidFill>
                          <a:effectLst>
                            <a:outerShdw blurRad="38100" dist="38100" dir="2700000" algn="tl">
                              <a:srgbClr val="000000">
                                <a:alpha val="43137"/>
                              </a:srgbClr>
                            </a:outerShdw>
                          </a:effectLst>
                          <a:latin typeface="Love Ya Like A Sister" panose="02000000000000000000" pitchFamily="2" charset="0"/>
                        </a:rPr>
                        <a:t>Unit</a:t>
                      </a:r>
                      <a:r>
                        <a:rPr lang="en-US" sz="2600" b="1" dirty="0">
                          <a:solidFill>
                            <a:srgbClr val="FF3399"/>
                          </a:solidFill>
                          <a:effectLst/>
                          <a:latin typeface="Love Ya Like A Sister" panose="02000000000000000000" pitchFamily="2" charset="0"/>
                        </a:rPr>
                        <a:t> 4 </a:t>
                      </a:r>
                      <a:r>
                        <a:rPr lang="en-US" sz="2600" b="1" dirty="0">
                          <a:solidFill>
                            <a:schemeClr val="bg1"/>
                          </a:solidFill>
                          <a:effectLst/>
                          <a:latin typeface="Love Ya Like A Sister" panose="02000000000000000000" pitchFamily="2" charset="0"/>
                        </a:rPr>
                        <a:t>: </a:t>
                      </a:r>
                      <a:r>
                        <a:rPr lang="en-US" sz="2600" b="0" dirty="0">
                          <a:solidFill>
                            <a:schemeClr val="bg1"/>
                          </a:solidFill>
                          <a:effectLst/>
                          <a:latin typeface="Love Ya Like A Sister" panose="02000000000000000000" pitchFamily="2" charset="0"/>
                        </a:rPr>
                        <a:t> Jobs</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latin typeface="Love Ya Like A Sister" panose="02000000000000000000" pitchFamily="2" charset="0"/>
                        </a:rPr>
                        <a:t>page 31</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890201138"/>
                  </a:ext>
                </a:extLst>
              </a:tr>
              <a:tr h="454115">
                <a:tc>
                  <a:txBody>
                    <a:bodyPr/>
                    <a:lstStyle/>
                    <a:p>
                      <a:pPr algn="l"/>
                      <a:r>
                        <a:rPr lang="en-US" sz="2600" b="0" dirty="0">
                          <a:solidFill>
                            <a:srgbClr val="FF3399"/>
                          </a:solidFill>
                          <a:effectLst/>
                          <a:latin typeface="Love Ya Like A Sister" panose="02000000000000000000" pitchFamily="2" charset="0"/>
                        </a:rPr>
                        <a:t>Club Corner</a:t>
                      </a:r>
                      <a:endParaRPr lang="en-US" sz="2600" b="0" dirty="0">
                        <a:solidFill>
                          <a:srgbClr val="FF3399"/>
                        </a:solidFill>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latin typeface="Love Ya Like A Sister" panose="02000000000000000000" pitchFamily="2" charset="0"/>
                        </a:rPr>
                        <a:t>page 41</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35695941"/>
                  </a:ext>
                </a:extLst>
              </a:tr>
            </a:tbl>
          </a:graphicData>
        </a:graphic>
      </p:graphicFrame>
    </p:spTree>
    <p:extLst>
      <p:ext uri="{BB962C8B-B14F-4D97-AF65-F5344CB8AC3E}">
        <p14:creationId xmlns:p14="http://schemas.microsoft.com/office/powerpoint/2010/main" val="403767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3" name="Google Shape;832;p21">
            <a:extLst>
              <a:ext uri="{FF2B5EF4-FFF2-40B4-BE49-F238E27FC236}">
                <a16:creationId xmlns:a16="http://schemas.microsoft.com/office/drawing/2014/main" id="{D3D13CE5-1459-DF1F-7832-A1D96A3F74FA}"/>
              </a:ext>
            </a:extLst>
          </p:cNvPr>
          <p:cNvSpPr/>
          <p:nvPr/>
        </p:nvSpPr>
        <p:spPr>
          <a:xfrm>
            <a:off x="399661" y="1661758"/>
            <a:ext cx="11486908" cy="4307486"/>
          </a:xfrm>
          <a:prstGeom prst="roundRect">
            <a:avLst>
              <a:gd name="adj" fmla="val 442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C000"/>
              </a:solidFill>
            </a:endParaRPr>
          </a:p>
        </p:txBody>
      </p:sp>
      <p:sp>
        <p:nvSpPr>
          <p:cNvPr id="6" name="TextBox 5">
            <a:extLst>
              <a:ext uri="{FF2B5EF4-FFF2-40B4-BE49-F238E27FC236}">
                <a16:creationId xmlns:a16="http://schemas.microsoft.com/office/drawing/2014/main" id="{8A470DA3-7F1C-F4F2-725D-53FF0626AA3E}"/>
              </a:ext>
            </a:extLst>
          </p:cNvPr>
          <p:cNvSpPr txBox="1"/>
          <p:nvPr/>
        </p:nvSpPr>
        <p:spPr>
          <a:xfrm>
            <a:off x="493893" y="1861120"/>
            <a:ext cx="7035911" cy="3908762"/>
          </a:xfrm>
          <a:prstGeom prst="rect">
            <a:avLst/>
          </a:prstGeom>
          <a:noFill/>
        </p:spPr>
        <p:txBody>
          <a:bodyPr wrap="square">
            <a:spAutoFit/>
          </a:bodyPr>
          <a:lstStyle/>
          <a:p>
            <a:r>
              <a:rPr kumimoji="0" lang="en-US" sz="2600" b="0"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d</a:t>
            </a: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The plane took off from Sydney and Zing felt really happy. He had spent three wonderful months touring Australia and now he was on his way to Italy, where he was going to meet a friend.</a:t>
            </a:r>
          </a:p>
          <a:p>
            <a:r>
              <a:rPr kumimoji="0" lang="en-US" sz="2600" b="0"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e</a:t>
            </a: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Suddenly, Zing woke up. One of the cabin crew was tapping his shoulder and asking him if he wanted to eat something. He was relieved to find that the angry crowd had gone and he was still on the plane.</a:t>
            </a:r>
          </a:p>
          <a:p>
            <a:r>
              <a:rPr kumimoji="0" lang="en-US" sz="2600" b="0"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f</a:t>
            </a: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He looked around the airport, but his friend was not there to meet him. After waiting for an hour, Zing decided to leave the airport and find his friend's house by himself.</a:t>
            </a:r>
          </a:p>
          <a:p>
            <a:r>
              <a:rPr kumimoji="0" lang="en-US" sz="2600" b="0"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g</a:t>
            </a:r>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Soon a noisy crowd gathered around Zing and the lady. Zing felt scared and started shouting back at the crowd. The crowd moved closer and closer and they started pushing him and shaking him. Then, he felt a sharp tap on his shoulder. </a:t>
            </a:r>
          </a:p>
        </p:txBody>
      </p:sp>
      <p:grpSp>
        <p:nvGrpSpPr>
          <p:cNvPr id="8" name="Google Shape;202;p9">
            <a:extLst>
              <a:ext uri="{FF2B5EF4-FFF2-40B4-BE49-F238E27FC236}">
                <a16:creationId xmlns:a16="http://schemas.microsoft.com/office/drawing/2014/main" id="{4ACB7B34-E094-41D4-679A-05C544E57ED6}"/>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5D9C0200-64AE-68F0-5792-0020ACC401A8}"/>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D0D06564-99DC-17A6-957D-FD062109D8D3}"/>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3CA15EB5-8F7A-DEEF-E829-10CFED8B38CB}"/>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642F1251-F5D1-0216-DF95-7097E6F93300}"/>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63EC932F-E70D-05EA-7BEB-EC7BFEE62A3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099C0BA7-BBEE-5F3A-DA73-E400638C1923}"/>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sp>
        <p:nvSpPr>
          <p:cNvPr id="15" name="TextBox 14">
            <a:extLst>
              <a:ext uri="{FF2B5EF4-FFF2-40B4-BE49-F238E27FC236}">
                <a16:creationId xmlns:a16="http://schemas.microsoft.com/office/drawing/2014/main" id="{79A3D839-1EB0-8EB8-49EC-EEAC3CB1A100}"/>
              </a:ext>
            </a:extLst>
          </p:cNvPr>
          <p:cNvSpPr txBox="1"/>
          <p:nvPr/>
        </p:nvSpPr>
        <p:spPr>
          <a:xfrm>
            <a:off x="345103" y="293446"/>
            <a:ext cx="6097554" cy="769441"/>
          </a:xfrm>
          <a:prstGeom prst="rect">
            <a:avLst/>
          </a:prstGeom>
          <a:noFill/>
        </p:spPr>
        <p:txBody>
          <a:bodyPr wrap="square">
            <a:spAutoFit/>
          </a:bodyPr>
          <a:lstStyle/>
          <a:p>
            <a:pPr algn="ctr"/>
            <a:r>
              <a:rPr kumimoji="0" lang="en-US" sz="4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Tourist troubles</a:t>
            </a:r>
            <a:endParaRPr lang="en-US" sz="2800" dirty="0"/>
          </a:p>
        </p:txBody>
      </p:sp>
      <p:sp>
        <p:nvSpPr>
          <p:cNvPr id="16" name="TextBox 15">
            <a:extLst>
              <a:ext uri="{FF2B5EF4-FFF2-40B4-BE49-F238E27FC236}">
                <a16:creationId xmlns:a16="http://schemas.microsoft.com/office/drawing/2014/main" id="{5AE5DEB4-28A9-8288-3F4E-97FCEE725F51}"/>
              </a:ext>
            </a:extLst>
          </p:cNvPr>
          <p:cNvSpPr txBox="1"/>
          <p:nvPr/>
        </p:nvSpPr>
        <p:spPr>
          <a:xfrm>
            <a:off x="1293816" y="919037"/>
            <a:ext cx="4004389" cy="523220"/>
          </a:xfrm>
          <a:prstGeom prst="rect">
            <a:avLst/>
          </a:prstGeom>
          <a:noFill/>
        </p:spPr>
        <p:txBody>
          <a:bodyPr wrap="square">
            <a:spAutoFit/>
          </a:bodyPr>
          <a:lstStyle/>
          <a:p>
            <a:pPr algn="ct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Zing’s Nightmare</a:t>
            </a:r>
            <a:endParaRPr lang="en-US" sz="2800" dirty="0"/>
          </a:p>
        </p:txBody>
      </p:sp>
      <p:sp>
        <p:nvSpPr>
          <p:cNvPr id="17" name="TextBox 16">
            <a:extLst>
              <a:ext uri="{FF2B5EF4-FFF2-40B4-BE49-F238E27FC236}">
                <a16:creationId xmlns:a16="http://schemas.microsoft.com/office/drawing/2014/main" id="{83BBEC56-2140-C484-99C2-15DAA8ADB631}"/>
              </a:ext>
            </a:extLst>
          </p:cNvPr>
          <p:cNvSpPr txBox="1"/>
          <p:nvPr/>
        </p:nvSpPr>
        <p:spPr>
          <a:xfrm>
            <a:off x="1365324" y="999913"/>
            <a:ext cx="379499" cy="400110"/>
          </a:xfrm>
          <a:prstGeom prst="rect">
            <a:avLst/>
          </a:prstGeom>
          <a:noFill/>
          <a:ln w="31750">
            <a:solidFill>
              <a:schemeClr val="bg1"/>
            </a:solidFill>
          </a:ln>
        </p:spPr>
        <p:txBody>
          <a:bodyPr wrap="square" rtlCol="0">
            <a:spAutoFit/>
          </a:bodyPr>
          <a:lstStyle/>
          <a:p>
            <a:pPr algn="ctr"/>
            <a:r>
              <a:rPr lang="en-US" sz="2000" b="1" dirty="0">
                <a:solidFill>
                  <a:srgbClr val="FFC000"/>
                </a:solidFill>
                <a:latin typeface="aref_ graffiti" panose="02000500000000000000" pitchFamily="2" charset="-78"/>
                <a:cs typeface="aref_ graffiti" panose="02000500000000000000" pitchFamily="2" charset="-78"/>
              </a:rPr>
              <a:t>2</a:t>
            </a:r>
          </a:p>
        </p:txBody>
      </p:sp>
      <p:pic>
        <p:nvPicPr>
          <p:cNvPr id="2" name="Picture 2" descr="Beautiful Panoramic view of Duomo square in Milan with big stree">
            <a:extLst>
              <a:ext uri="{FF2B5EF4-FFF2-40B4-BE49-F238E27FC236}">
                <a16:creationId xmlns:a16="http://schemas.microsoft.com/office/drawing/2014/main" id="{3028413A-6936-F8F6-9D6E-DC413C48D4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39" r="20628"/>
          <a:stretch/>
        </p:blipFill>
        <p:spPr bwMode="auto">
          <a:xfrm>
            <a:off x="8016857" y="1631995"/>
            <a:ext cx="3869712" cy="4337249"/>
          </a:xfrm>
          <a:prstGeom prst="roundRect">
            <a:avLst>
              <a:gd name="adj" fmla="val 4946"/>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4669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02;p9">
            <a:extLst>
              <a:ext uri="{FF2B5EF4-FFF2-40B4-BE49-F238E27FC236}">
                <a16:creationId xmlns:a16="http://schemas.microsoft.com/office/drawing/2014/main" id="{A6745F85-0845-23A5-F35C-28CE8122532A}"/>
              </a:ext>
            </a:extLst>
          </p:cNvPr>
          <p:cNvGrpSpPr/>
          <p:nvPr/>
        </p:nvGrpSpPr>
        <p:grpSpPr>
          <a:xfrm>
            <a:off x="314623" y="6098139"/>
            <a:ext cx="11532774" cy="759861"/>
            <a:chOff x="397996" y="5844521"/>
            <a:chExt cx="11532774" cy="759861"/>
          </a:xfrm>
        </p:grpSpPr>
        <p:sp>
          <p:nvSpPr>
            <p:cNvPr id="3" name="Google Shape;203;p9">
              <a:extLst>
                <a:ext uri="{FF2B5EF4-FFF2-40B4-BE49-F238E27FC236}">
                  <a16:creationId xmlns:a16="http://schemas.microsoft.com/office/drawing/2014/main" id="{764342B2-B42B-33C5-009E-290229758F50}"/>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4" name="Google Shape;204;p9" descr="A blue and yellow logo&#10;&#10;Description automatically generated">
              <a:extLst>
                <a:ext uri="{FF2B5EF4-FFF2-40B4-BE49-F238E27FC236}">
                  <a16:creationId xmlns:a16="http://schemas.microsoft.com/office/drawing/2014/main" id="{80CA603B-3498-F86D-72E7-8712B098B0B0}"/>
                </a:ext>
              </a:extLst>
            </p:cNvPr>
            <p:cNvPicPr preferRelativeResize="0"/>
            <p:nvPr/>
          </p:nvPicPr>
          <p:blipFill rotWithShape="1">
            <a:blip r:embed="rId2">
              <a:alphaModFix/>
            </a:blip>
            <a:srcRect/>
            <a:stretch/>
          </p:blipFill>
          <p:spPr>
            <a:xfrm>
              <a:off x="10770552" y="5844521"/>
              <a:ext cx="1160218" cy="759861"/>
            </a:xfrm>
            <a:prstGeom prst="rect">
              <a:avLst/>
            </a:prstGeom>
            <a:noFill/>
            <a:ln>
              <a:noFill/>
            </a:ln>
          </p:spPr>
        </p:pic>
        <p:pic>
          <p:nvPicPr>
            <p:cNvPr id="5" name="Google Shape;205;p9">
              <a:extLst>
                <a:ext uri="{FF2B5EF4-FFF2-40B4-BE49-F238E27FC236}">
                  <a16:creationId xmlns:a16="http://schemas.microsoft.com/office/drawing/2014/main" id="{D7C219D5-ED27-86BB-241C-BF43639212F1}"/>
                </a:ext>
              </a:extLst>
            </p:cNvPr>
            <p:cNvPicPr preferRelativeResize="0"/>
            <p:nvPr/>
          </p:nvPicPr>
          <p:blipFill rotWithShape="1">
            <a:blip r:embed="rId3">
              <a:alphaModFix/>
            </a:blip>
            <a:srcRect/>
            <a:stretch/>
          </p:blipFill>
          <p:spPr>
            <a:xfrm>
              <a:off x="473721" y="6263857"/>
              <a:ext cx="3327845" cy="274320"/>
            </a:xfrm>
            <a:prstGeom prst="rect">
              <a:avLst/>
            </a:prstGeom>
            <a:noFill/>
            <a:ln>
              <a:noFill/>
            </a:ln>
          </p:spPr>
        </p:pic>
        <p:sp>
          <p:nvSpPr>
            <p:cNvPr id="6" name="Google Shape;206;p9">
              <a:extLst>
                <a:ext uri="{FF2B5EF4-FFF2-40B4-BE49-F238E27FC236}">
                  <a16:creationId xmlns:a16="http://schemas.microsoft.com/office/drawing/2014/main" id="{C1833435-440E-09E8-21ED-AB8F2ED85991}"/>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 name="Google Shape;207;p9">
              <a:extLst>
                <a:ext uri="{FF2B5EF4-FFF2-40B4-BE49-F238E27FC236}">
                  <a16:creationId xmlns:a16="http://schemas.microsoft.com/office/drawing/2014/main" id="{D52F7074-09CB-84CE-40E2-25C1B4D95B71}"/>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8" name="Google Shape;208;p9">
              <a:extLst>
                <a:ext uri="{FF2B5EF4-FFF2-40B4-BE49-F238E27FC236}">
                  <a16:creationId xmlns:a16="http://schemas.microsoft.com/office/drawing/2014/main" id="{2DA129D9-DD7E-B4A0-387E-EE578296CA4C}"/>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pic>
        <p:nvPicPr>
          <p:cNvPr id="9" name="Picture 4" descr="Thank You Lettering">
            <a:extLst>
              <a:ext uri="{FF2B5EF4-FFF2-40B4-BE49-F238E27FC236}">
                <a16:creationId xmlns:a16="http://schemas.microsoft.com/office/drawing/2014/main" id="{7380312E-3783-D2C8-1492-449C7BDF42EE}"/>
              </a:ext>
            </a:extLst>
          </p:cNvPr>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9932" b="94357" l="9904" r="89936">
                        <a14:foregroundMark x1="31470" y1="33183" x2="31949" y2="33634"/>
                        <a14:foregroundMark x1="36901" y1="18962" x2="36901" y2="18962"/>
                        <a14:foregroundMark x1="70927" y1="49436" x2="70927" y2="49436"/>
                        <a14:foregroundMark x1="68530" y1="65011" x2="68530" y2="65011"/>
                        <a14:foregroundMark x1="62939" y1="63431" x2="62939" y2="63431"/>
                        <a14:foregroundMark x1="43131" y1="62754" x2="43131" y2="62754"/>
                        <a14:foregroundMark x1="24920" y1="79684" x2="24920" y2="79684"/>
                        <a14:foregroundMark x1="31150" y1="94357" x2="31150" y2="94357"/>
                        <a14:foregroundMark x1="31949" y1="94357" x2="31949" y2="94357"/>
                        <a14:backgroundMark x1="38339" y1="38826" x2="38339" y2="38826"/>
                        <a14:backgroundMark x1="38498" y1="38600" x2="38498" y2="38600"/>
                        <a14:backgroundMark x1="41693" y1="34537" x2="41693" y2="34537"/>
                        <a14:backgroundMark x1="60383" y1="30248" x2="60383" y2="30248"/>
                        <a14:backgroundMark x1="60224" y1="31151" x2="60224" y2="31151"/>
                        <a14:backgroundMark x1="70447" y1="28894" x2="70447" y2="28894"/>
                        <a14:backgroundMark x1="60703" y1="62528" x2="60703" y2="62528"/>
                        <a14:backgroundMark x1="40256" y1="69977" x2="40256" y2="69977"/>
                      </a14:backgroundRemoval>
                    </a14:imgEffect>
                    <a14:imgEffect>
                      <a14:colorTemperature colorTemp="5359"/>
                    </a14:imgEffect>
                  </a14:imgLayer>
                </a14:imgProps>
              </a:ext>
              <a:ext uri="{28A0092B-C50C-407E-A947-70E740481C1C}">
                <a14:useLocalDpi xmlns:a14="http://schemas.microsoft.com/office/drawing/2010/main" val="0"/>
              </a:ext>
            </a:extLst>
          </a:blip>
          <a:srcRect/>
          <a:stretch>
            <a:fillRect/>
          </a:stretch>
        </p:blipFill>
        <p:spPr bwMode="auto">
          <a:xfrm>
            <a:off x="2733341" y="787397"/>
            <a:ext cx="6725318" cy="475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0810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8198" name="Picture 6" descr="Front view of letters on cubes with defocused tutoring session in the back">
            <a:extLst>
              <a:ext uri="{FF2B5EF4-FFF2-40B4-BE49-F238E27FC236}">
                <a16:creationId xmlns:a16="http://schemas.microsoft.com/office/drawing/2014/main" id="{0ACD8857-F34D-EBC6-5837-FBDE9AD837B8}"/>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12192000" cy="7167182"/>
          </a:xfrm>
          <a:prstGeom prst="rect">
            <a:avLst/>
          </a:prstGeom>
          <a:noFill/>
          <a:extLst>
            <a:ext uri="{909E8E84-426E-40DD-AFC4-6F175D3DCCD1}">
              <a14:hiddenFill xmlns:a14="http://schemas.microsoft.com/office/drawing/2010/main">
                <a:solidFill>
                  <a:srgbClr val="FFFFFF"/>
                </a:solidFill>
              </a14:hiddenFill>
            </a:ext>
          </a:extLst>
        </p:spPr>
      </p:pic>
      <p:sp>
        <p:nvSpPr>
          <p:cNvPr id="92" name="Google Shape;92;p4"/>
          <p:cNvSpPr txBox="1"/>
          <p:nvPr/>
        </p:nvSpPr>
        <p:spPr>
          <a:xfrm>
            <a:off x="2551414" y="3029613"/>
            <a:ext cx="7089172" cy="1107955"/>
          </a:xfrm>
          <a:prstGeom prst="rect">
            <a:avLst/>
          </a:prstGeom>
          <a:noFill/>
          <a:ln>
            <a:noFill/>
          </a:ln>
        </p:spPr>
        <p:txBody>
          <a:bodyPr spcFirstLastPara="1" wrap="square" lIns="91425" tIns="45700" rIns="91425" bIns="45700" anchor="t" anchorCtr="0">
            <a:spAutoFit/>
          </a:bodyPr>
          <a:lstStyle/>
          <a:p>
            <a:pPr marL="0" lvl="0" indent="0" algn="ctr">
              <a:buSzPts val="6600"/>
              <a:buFont typeface="Arial"/>
              <a:buNone/>
            </a:pPr>
            <a:r>
              <a:rPr lang="en-US" sz="6600" b="1" dirty="0">
                <a:solidFill>
                  <a:schemeClr val="bg1"/>
                </a:solidFill>
                <a:latin typeface="Love Ya Like A Sister" panose="02000000000000000000" pitchFamily="2" charset="0"/>
                <a:sym typeface="Love Ya Like A Sister"/>
              </a:rPr>
              <a:t>Unit (1) - </a:t>
            </a:r>
            <a:r>
              <a:rPr lang="en-US" sz="6600" b="1" dirty="0">
                <a:solidFill>
                  <a:schemeClr val="bg1"/>
                </a:solidFill>
                <a:latin typeface="Love Ya Like A Sister" panose="02000000000000000000" pitchFamily="2" charset="0"/>
              </a:rPr>
              <a:t>lesson 4</a:t>
            </a:r>
            <a:endParaRPr lang="ar-EG" sz="6600" dirty="0">
              <a:solidFill>
                <a:schemeClr val="bg1"/>
              </a:solidFill>
              <a:latin typeface="Love Ya Like A Sister" panose="02000000000000000000" pitchFamily="2" charset="0"/>
            </a:endParaRPr>
          </a:p>
        </p:txBody>
      </p:sp>
      <p:pic>
        <p:nvPicPr>
          <p:cNvPr id="93" name="Google Shape;93;p4" descr="A white text on a black background&#10;&#10;Description automatically generated"/>
          <p:cNvPicPr preferRelativeResize="0"/>
          <p:nvPr/>
        </p:nvPicPr>
        <p:blipFill rotWithShape="1">
          <a:blip r:embed="rId4">
            <a:alphaModFix/>
          </a:blip>
          <a:srcRect/>
          <a:stretch/>
        </p:blipFill>
        <p:spPr>
          <a:xfrm>
            <a:off x="5035160" y="791026"/>
            <a:ext cx="1396488" cy="660383"/>
          </a:xfrm>
          <a:prstGeom prst="rect">
            <a:avLst/>
          </a:prstGeom>
          <a:noFill/>
          <a:ln>
            <a:noFill/>
          </a:ln>
        </p:spPr>
      </p:pic>
      <p:sp>
        <p:nvSpPr>
          <p:cNvPr id="94" name="Google Shape;94;p4"/>
          <p:cNvSpPr/>
          <p:nvPr/>
        </p:nvSpPr>
        <p:spPr>
          <a:xfrm>
            <a:off x="420913" y="550947"/>
            <a:ext cx="11335657" cy="5705408"/>
          </a:xfrm>
          <a:prstGeom prst="roundRect">
            <a:avLst>
              <a:gd name="adj" fmla="val 4374"/>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4"/>
          <p:cNvSpPr txBox="1"/>
          <p:nvPr/>
        </p:nvSpPr>
        <p:spPr>
          <a:xfrm>
            <a:off x="5500468" y="5499951"/>
            <a:ext cx="6118047" cy="88505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Clr>
                <a:srgbClr val="000000"/>
              </a:buClr>
              <a:buSzPts val="1800"/>
              <a:buFont typeface="Arial"/>
              <a:buNone/>
            </a:pPr>
            <a:r>
              <a:rPr lang="en-US" sz="1800" b="1" i="0" u="none" strike="noStrike" cap="none" dirty="0" err="1">
                <a:solidFill>
                  <a:srgbClr val="00B0F0"/>
                </a:solidFill>
                <a:latin typeface="Tajawal" panose="00000500000000000000" pitchFamily="2" charset="-78"/>
                <a:cs typeface="Tajawal" panose="00000500000000000000" pitchFamily="2" charset="-78"/>
                <a:sym typeface="Arial"/>
              </a:rPr>
              <a:t>تقديم</a:t>
            </a:r>
            <a:r>
              <a:rPr lang="en-US" sz="1800" b="1" i="0" u="none" strike="noStrike" cap="none" dirty="0">
                <a:solidFill>
                  <a:srgbClr val="00B0F0"/>
                </a:solidFill>
                <a:latin typeface="Tajawal" panose="00000500000000000000" pitchFamily="2" charset="-78"/>
                <a:cs typeface="Tajawal" panose="00000500000000000000" pitchFamily="2" charset="-78"/>
                <a:sym typeface="Arial"/>
              </a:rPr>
              <a:t> </a:t>
            </a:r>
            <a:r>
              <a:rPr lang="en-US" sz="1800" b="1" i="0" u="none" strike="noStrike" cap="none" dirty="0" err="1">
                <a:solidFill>
                  <a:srgbClr val="00B0F0"/>
                </a:solidFill>
                <a:latin typeface="Tajawal" panose="00000500000000000000" pitchFamily="2" charset="-78"/>
                <a:cs typeface="Tajawal" panose="00000500000000000000" pitchFamily="2" charset="-78"/>
                <a:sym typeface="Arial"/>
              </a:rPr>
              <a:t>الأستاذ</a:t>
            </a:r>
            <a:r>
              <a:rPr lang="ar-SA" sz="1800" b="1" dirty="0">
                <a:solidFill>
                  <a:srgbClr val="00B0F0"/>
                </a:solidFill>
                <a:latin typeface="Tajawal" panose="00000500000000000000" pitchFamily="2" charset="-78"/>
                <a:cs typeface="Tajawal" panose="00000500000000000000" pitchFamily="2" charset="-78"/>
              </a:rPr>
              <a:t>ة </a:t>
            </a:r>
            <a:r>
              <a:rPr lang="en-US" sz="1800" b="1" i="0" u="none" strike="noStrike" cap="none" dirty="0">
                <a:solidFill>
                  <a:srgbClr val="00B0F0"/>
                </a:solidFill>
                <a:latin typeface="Tajawal" panose="00000500000000000000" pitchFamily="2" charset="-78"/>
                <a:cs typeface="Tajawal" panose="00000500000000000000" pitchFamily="2" charset="-78"/>
                <a:sym typeface="Arial"/>
              </a:rPr>
              <a:t>:</a:t>
            </a:r>
            <a:r>
              <a:rPr lang="ar-EG" sz="1800" b="1" i="0" u="none" strike="noStrike" cap="none" dirty="0">
                <a:solidFill>
                  <a:srgbClr val="00B0F0"/>
                </a:solidFill>
                <a:latin typeface="Tajawal" panose="00000500000000000000" pitchFamily="2" charset="-78"/>
                <a:cs typeface="Tajawal" panose="00000500000000000000" pitchFamily="2" charset="-78"/>
                <a:sym typeface="Arial"/>
              </a:rPr>
              <a:t> </a:t>
            </a:r>
            <a:r>
              <a:rPr lang="ar-EG" sz="1800" b="1" i="0" u="none" strike="noStrike" cap="none" dirty="0" smtClean="0">
                <a:solidFill>
                  <a:srgbClr val="00B0F0"/>
                </a:solidFill>
                <a:latin typeface="Tajawal" panose="00000500000000000000" pitchFamily="2" charset="-78"/>
                <a:cs typeface="Tajawal" panose="00000500000000000000" pitchFamily="2" charset="-78"/>
                <a:sym typeface="Arial"/>
              </a:rPr>
              <a:t> </a:t>
            </a:r>
            <a:r>
              <a:rPr lang="ar-EG" sz="1800" b="1" i="0" u="none" strike="noStrike" cap="none" dirty="0" smtClean="0">
                <a:solidFill>
                  <a:schemeClr val="bg1"/>
                </a:solidFill>
                <a:latin typeface="Tajawal" panose="00000500000000000000" pitchFamily="2" charset="-78"/>
                <a:cs typeface="+mj-cs"/>
                <a:sym typeface="Arial"/>
              </a:rPr>
              <a:t>امل احمد منازع</a:t>
            </a:r>
          </a:p>
          <a:p>
            <a:pPr marL="0" marR="0" lvl="0" indent="0" algn="r" rtl="1">
              <a:spcBef>
                <a:spcPts val="0"/>
              </a:spcBef>
              <a:spcAft>
                <a:spcPts val="0"/>
              </a:spcAft>
              <a:buClr>
                <a:srgbClr val="000000"/>
              </a:buClr>
              <a:buSzPts val="1800"/>
              <a:buFont typeface="Arial"/>
              <a:buNone/>
            </a:pPr>
            <a:r>
              <a:rPr lang="en-US" sz="1800" b="1" i="0" u="none" strike="noStrike" cap="none" dirty="0" err="1" smtClean="0">
                <a:solidFill>
                  <a:srgbClr val="00B0F0"/>
                </a:solidFill>
                <a:latin typeface="Tajawal" panose="00000500000000000000" pitchFamily="2" charset="-78"/>
                <a:cs typeface="Tajawal" panose="00000500000000000000" pitchFamily="2" charset="-78"/>
                <a:sym typeface="Arial"/>
              </a:rPr>
              <a:t>المؤهل</a:t>
            </a:r>
            <a:r>
              <a:rPr lang="en-US" sz="1800" b="1" i="0" u="none" strike="noStrike" cap="none" dirty="0" smtClean="0">
                <a:solidFill>
                  <a:srgbClr val="00B0F0"/>
                </a:solidFill>
                <a:latin typeface="Tajawal" panose="00000500000000000000" pitchFamily="2" charset="-78"/>
                <a:cs typeface="Tajawal" panose="00000500000000000000" pitchFamily="2" charset="-78"/>
                <a:sym typeface="Arial"/>
              </a:rPr>
              <a:t> </a:t>
            </a:r>
            <a:r>
              <a:rPr lang="en-US" sz="1800" b="1" i="0" u="none" strike="noStrike" cap="none" dirty="0" err="1">
                <a:solidFill>
                  <a:srgbClr val="00B0F0"/>
                </a:solidFill>
                <a:latin typeface="Tajawal" panose="00000500000000000000" pitchFamily="2" charset="-78"/>
                <a:cs typeface="Tajawal" panose="00000500000000000000" pitchFamily="2" charset="-78"/>
                <a:sym typeface="Arial"/>
              </a:rPr>
              <a:t>الدراسي</a:t>
            </a:r>
            <a:r>
              <a:rPr lang="en-US" sz="1800" b="1" i="0" u="none" strike="noStrike" cap="none" dirty="0">
                <a:solidFill>
                  <a:srgbClr val="00B0F0"/>
                </a:solidFill>
                <a:latin typeface="Tajawal" panose="00000500000000000000" pitchFamily="2" charset="-78"/>
                <a:cs typeface="Tajawal" panose="00000500000000000000" pitchFamily="2" charset="-78"/>
                <a:sym typeface="Arial"/>
              </a:rPr>
              <a:t> : </a:t>
            </a:r>
            <a:r>
              <a:rPr lang="ar-EG" sz="1800" b="1" i="0" u="none" strike="noStrike" cap="none" dirty="0">
                <a:solidFill>
                  <a:srgbClr val="00B0F0"/>
                </a:solidFill>
                <a:latin typeface="Tajawal" panose="00000500000000000000" pitchFamily="2" charset="-78"/>
                <a:cs typeface="Tajawal" panose="00000500000000000000" pitchFamily="2" charset="-78"/>
                <a:sym typeface="Arial"/>
              </a:rPr>
              <a:t> </a:t>
            </a:r>
            <a:r>
              <a:rPr lang="ar-EG" sz="1800" b="0" i="0" u="none" strike="noStrike" cap="none">
                <a:solidFill>
                  <a:schemeClr val="lt1"/>
                </a:solidFill>
                <a:latin typeface="Tajawal" panose="00000500000000000000" pitchFamily="2" charset="-78"/>
                <a:cs typeface="Tajawal" panose="00000500000000000000" pitchFamily="2" charset="-78"/>
                <a:sym typeface="Arial"/>
              </a:rPr>
              <a:t>بكالوريوس </a:t>
            </a:r>
            <a:r>
              <a:rPr lang="ar-EG" sz="1800" smtClean="0">
                <a:solidFill>
                  <a:schemeClr val="lt1"/>
                </a:solidFill>
                <a:latin typeface="Tajawal" panose="00000500000000000000" pitchFamily="2" charset="-78"/>
                <a:cs typeface="Tajawal" panose="00000500000000000000" pitchFamily="2" charset="-78"/>
              </a:rPr>
              <a:t>ألسن</a:t>
            </a:r>
            <a:r>
              <a:rPr lang="ar-EG" sz="1800" b="0" i="0" u="none" strike="noStrike" cap="none" smtClean="0">
                <a:solidFill>
                  <a:schemeClr val="lt1"/>
                </a:solidFill>
                <a:latin typeface="Tajawal" panose="00000500000000000000" pitchFamily="2" charset="-78"/>
                <a:cs typeface="Tajawal" panose="00000500000000000000" pitchFamily="2" charset="-78"/>
                <a:sym typeface="Arial"/>
              </a:rPr>
              <a:t> </a:t>
            </a:r>
            <a:r>
              <a:rPr lang="ar-EG" sz="1800" b="0" i="0" u="none" strike="noStrike" cap="none" dirty="0">
                <a:solidFill>
                  <a:schemeClr val="lt1"/>
                </a:solidFill>
                <a:latin typeface="Tajawal" panose="00000500000000000000" pitchFamily="2" charset="-78"/>
                <a:cs typeface="Tajawal" panose="00000500000000000000" pitchFamily="2" charset="-78"/>
                <a:sym typeface="Arial"/>
              </a:rPr>
              <a:t>– تخصص </a:t>
            </a:r>
            <a:r>
              <a:rPr lang="en-US" sz="1800" b="0" i="0" u="none" strike="noStrike" cap="none" dirty="0">
                <a:solidFill>
                  <a:schemeClr val="lt1"/>
                </a:solidFill>
                <a:latin typeface="Tajawal" panose="00000500000000000000" pitchFamily="2" charset="-78"/>
                <a:cs typeface="Tajawal" panose="00000500000000000000" pitchFamily="2" charset="-78"/>
                <a:sym typeface="Arial"/>
              </a:rPr>
              <a:t>لغه إنجليزية</a:t>
            </a:r>
            <a:endParaRPr sz="1800" b="0" i="0" u="none" strike="noStrike" cap="none" dirty="0">
              <a:solidFill>
                <a:schemeClr val="lt1"/>
              </a:solidFill>
              <a:latin typeface="Tajawal" panose="00000500000000000000" pitchFamily="2" charset="-78"/>
              <a:cs typeface="Tajawal" panose="00000500000000000000" pitchFamily="2" charset="-78"/>
              <a:sym typeface="Arial"/>
            </a:endParaRPr>
          </a:p>
        </p:txBody>
      </p:sp>
      <p:grpSp>
        <p:nvGrpSpPr>
          <p:cNvPr id="7" name="Group 6">
            <a:extLst>
              <a:ext uri="{FF2B5EF4-FFF2-40B4-BE49-F238E27FC236}">
                <a16:creationId xmlns:a16="http://schemas.microsoft.com/office/drawing/2014/main" id="{BD4BB3CD-368C-5B78-2724-09C85FF22CAE}"/>
              </a:ext>
            </a:extLst>
          </p:cNvPr>
          <p:cNvGrpSpPr/>
          <p:nvPr/>
        </p:nvGrpSpPr>
        <p:grpSpPr>
          <a:xfrm>
            <a:off x="1737153" y="1903394"/>
            <a:ext cx="7992502" cy="372989"/>
            <a:chOff x="440788" y="786482"/>
            <a:chExt cx="7992502" cy="372989"/>
          </a:xfrm>
        </p:grpSpPr>
        <p:sp>
          <p:nvSpPr>
            <p:cNvPr id="3" name="Rectangle 2">
              <a:extLst>
                <a:ext uri="{FF2B5EF4-FFF2-40B4-BE49-F238E27FC236}">
                  <a16:creationId xmlns:a16="http://schemas.microsoft.com/office/drawing/2014/main" id="{881EF048-3D2C-7ADB-6C96-DE655B79D589}"/>
                </a:ext>
              </a:extLst>
            </p:cNvPr>
            <p:cNvSpPr/>
            <p:nvPr/>
          </p:nvSpPr>
          <p:spPr>
            <a:xfrm>
              <a:off x="440788" y="786482"/>
              <a:ext cx="7992502" cy="3729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ar-SA" sz="2000" b="1" dirty="0">
                  <a:solidFill>
                    <a:srgbClr val="FFC000"/>
                  </a:solidFill>
                  <a:latin typeface="Dubai" panose="020B0503030403030204" pitchFamily="34" charset="-78"/>
                  <a:cs typeface="Dubai" panose="020B0503030403030204" pitchFamily="34" charset="-78"/>
                </a:rPr>
                <a:t>ال</a:t>
              </a:r>
              <a:r>
                <a:rPr lang="ar-EG" sz="2000" b="1" dirty="0">
                  <a:solidFill>
                    <a:srgbClr val="FFC000"/>
                  </a:solidFill>
                  <a:latin typeface="Dubai" panose="020B0503030403030204" pitchFamily="34" charset="-78"/>
                  <a:cs typeface="Dubai" panose="020B0503030403030204" pitchFamily="34" charset="-78"/>
                </a:rPr>
                <a:t>ــ</a:t>
              </a:r>
              <a:r>
                <a:rPr lang="ar-SA" sz="2000" b="1" dirty="0">
                  <a:solidFill>
                    <a:srgbClr val="FFC000"/>
                  </a:solidFill>
                  <a:latin typeface="Dubai" panose="020B0503030403030204" pitchFamily="34" charset="-78"/>
                  <a:cs typeface="Dubai" panose="020B0503030403030204" pitchFamily="34" charset="-78"/>
                </a:rPr>
                <a:t>ص</a:t>
              </a:r>
              <a:r>
                <a:rPr lang="ar-EG" sz="2000" b="1" dirty="0">
                  <a:solidFill>
                    <a:srgbClr val="FFC000"/>
                  </a:solidFill>
                  <a:latin typeface="Dubai" panose="020B0503030403030204" pitchFamily="34" charset="-78"/>
                  <a:cs typeface="Dubai" panose="020B0503030403030204" pitchFamily="34" charset="-78"/>
                </a:rPr>
                <a:t>ــ</a:t>
              </a:r>
              <a:r>
                <a:rPr lang="ar-SA" sz="2000" b="1" dirty="0">
                  <a:solidFill>
                    <a:srgbClr val="FFC000"/>
                  </a:solidFill>
                  <a:latin typeface="Dubai" panose="020B0503030403030204" pitchFamily="34" charset="-78"/>
                  <a:cs typeface="Dubai" panose="020B0503030403030204" pitchFamily="34" charset="-78"/>
                </a:rPr>
                <a:t>ف : </a:t>
              </a:r>
              <a:r>
                <a:rPr lang="ar-EG" sz="2000" b="1" dirty="0">
                  <a:solidFill>
                    <a:schemeClr val="bg1"/>
                  </a:solidFill>
                  <a:latin typeface="Dubai" panose="020B0503030403030204" pitchFamily="34" charset="-78"/>
                  <a:cs typeface="Dubai" panose="020B0503030403030204" pitchFamily="34" charset="-78"/>
                </a:rPr>
                <a:t>الصف التاسع   </a:t>
              </a:r>
              <a:r>
                <a:rPr lang="ar-SA" sz="2000" b="1" dirty="0">
                  <a:solidFill>
                    <a:schemeClr val="bg1"/>
                  </a:solidFill>
                  <a:latin typeface="Dubai" panose="020B0503030403030204" pitchFamily="34" charset="-78"/>
                  <a:cs typeface="Dubai" panose="020B0503030403030204" pitchFamily="34" charset="-78"/>
                </a:rPr>
                <a:t>  </a:t>
              </a:r>
              <a:r>
                <a:rPr lang="en-US" sz="2000" b="1" dirty="0">
                  <a:solidFill>
                    <a:schemeClr val="bg1"/>
                  </a:solidFill>
                  <a:latin typeface="Dubai" panose="020B0503030403030204" pitchFamily="34" charset="-78"/>
                  <a:cs typeface="Dubai" panose="020B0503030403030204" pitchFamily="34" charset="-78"/>
                </a:rPr>
                <a:t>    </a:t>
              </a:r>
              <a:r>
                <a:rPr lang="ar-EG" sz="2000" b="1" dirty="0">
                  <a:solidFill>
                    <a:srgbClr val="FFC000"/>
                  </a:solidFill>
                  <a:latin typeface="Dubai" panose="020B0503030403030204" pitchFamily="34" charset="-78"/>
                  <a:cs typeface="Dubai" panose="020B0503030403030204" pitchFamily="34" charset="-78"/>
                </a:rPr>
                <a:t>المادة : </a:t>
              </a:r>
              <a:r>
                <a:rPr lang="ar-EG" sz="2000" b="1" dirty="0">
                  <a:solidFill>
                    <a:schemeClr val="bg1"/>
                  </a:solidFill>
                  <a:latin typeface="Dubai" panose="020B0503030403030204" pitchFamily="34" charset="-78"/>
                  <a:cs typeface="Dubai" panose="020B0503030403030204" pitchFamily="34" charset="-78"/>
                </a:rPr>
                <a:t>اللغة الإنجليزية</a:t>
              </a:r>
              <a:r>
                <a:rPr lang="ar-SA" sz="2000" b="1" dirty="0">
                  <a:solidFill>
                    <a:schemeClr val="bg1"/>
                  </a:solidFill>
                  <a:latin typeface="Dubai" panose="020B0503030403030204" pitchFamily="34" charset="-78"/>
                  <a:cs typeface="Dubai" panose="020B0503030403030204" pitchFamily="34" charset="-78"/>
                </a:rPr>
                <a:t>   </a:t>
              </a:r>
              <a:r>
                <a:rPr lang="ar-EG" sz="2000" b="1" dirty="0">
                  <a:solidFill>
                    <a:schemeClr val="bg1"/>
                  </a:solidFill>
                  <a:latin typeface="Dubai" panose="020B0503030403030204" pitchFamily="34" charset="-78"/>
                  <a:cs typeface="Dubai" panose="020B0503030403030204" pitchFamily="34" charset="-78"/>
                </a:rPr>
                <a:t>      </a:t>
              </a:r>
              <a:r>
                <a:rPr lang="ar-SA" sz="2000" b="1" dirty="0">
                  <a:solidFill>
                    <a:schemeClr val="bg1"/>
                  </a:solidFill>
                  <a:latin typeface="Dubai" panose="020B0503030403030204" pitchFamily="34" charset="-78"/>
                  <a:cs typeface="Dubai" panose="020B0503030403030204" pitchFamily="34" charset="-78"/>
                </a:rPr>
                <a:t> </a:t>
              </a:r>
              <a:r>
                <a:rPr lang="ar-SA" sz="2000" b="1" dirty="0">
                  <a:solidFill>
                    <a:srgbClr val="FFC000"/>
                  </a:solidFill>
                  <a:latin typeface="Dubai" panose="020B0503030403030204" pitchFamily="34" charset="-78"/>
                  <a:cs typeface="Dubai" panose="020B0503030403030204" pitchFamily="34" charset="-78"/>
                </a:rPr>
                <a:t>الفصل الدراسي</a:t>
              </a:r>
              <a:r>
                <a:rPr lang="en-US" sz="2000" b="1" dirty="0">
                  <a:solidFill>
                    <a:srgbClr val="FFC000"/>
                  </a:solidFill>
                  <a:latin typeface="Dubai" panose="020B0503030403030204" pitchFamily="34" charset="-78"/>
                  <a:cs typeface="Dubai" panose="020B0503030403030204" pitchFamily="34" charset="-78"/>
                </a:rPr>
                <a:t> </a:t>
              </a:r>
              <a:r>
                <a:rPr lang="ar-EG" sz="2000" b="1" dirty="0">
                  <a:solidFill>
                    <a:srgbClr val="FFC000"/>
                  </a:solidFill>
                  <a:latin typeface="Dubai" panose="020B0503030403030204" pitchFamily="34" charset="-78"/>
                  <a:cs typeface="Dubai" panose="020B0503030403030204" pitchFamily="34" charset="-78"/>
                </a:rPr>
                <a:t>: </a:t>
              </a:r>
              <a:r>
                <a:rPr lang="ar-SY" sz="2000" b="1" dirty="0">
                  <a:solidFill>
                    <a:schemeClr val="bg1"/>
                  </a:solidFill>
                  <a:latin typeface="Dubai" panose="020B0503030403030204" pitchFamily="34" charset="-78"/>
                  <a:cs typeface="Dubai" panose="020B0503030403030204" pitchFamily="34" charset="-78"/>
                </a:rPr>
                <a:t>الثاني</a:t>
              </a:r>
              <a:endParaRPr lang="en-US" sz="2000" b="1" dirty="0">
                <a:solidFill>
                  <a:schemeClr val="bg1"/>
                </a:solidFill>
                <a:latin typeface="Dubai" panose="020B0503030403030204" pitchFamily="34" charset="-78"/>
                <a:cs typeface="Dubai" panose="020B0503030403030204" pitchFamily="34" charset="-78"/>
              </a:endParaRPr>
            </a:p>
          </p:txBody>
        </p:sp>
        <p:cxnSp>
          <p:nvCxnSpPr>
            <p:cNvPr id="4" name="Straight Connector 3">
              <a:extLst>
                <a:ext uri="{FF2B5EF4-FFF2-40B4-BE49-F238E27FC236}">
                  <a16:creationId xmlns:a16="http://schemas.microsoft.com/office/drawing/2014/main" id="{44954F43-22AC-B213-5008-1AF01B9B9DB6}"/>
                </a:ext>
              </a:extLst>
            </p:cNvPr>
            <p:cNvCxnSpPr/>
            <p:nvPr/>
          </p:nvCxnSpPr>
          <p:spPr>
            <a:xfrm>
              <a:off x="5880296" y="800550"/>
              <a:ext cx="0" cy="28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92EC5D9-578E-8B51-9E0A-22AA5F1C4AFE}"/>
                </a:ext>
              </a:extLst>
            </p:cNvPr>
            <p:cNvCxnSpPr/>
            <p:nvPr/>
          </p:nvCxnSpPr>
          <p:spPr>
            <a:xfrm>
              <a:off x="3205091" y="798204"/>
              <a:ext cx="0" cy="28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34FE1CB-3212-5633-2CA9-3DE66EA50314}"/>
              </a:ext>
            </a:extLst>
          </p:cNvPr>
          <p:cNvSpPr txBox="1"/>
          <p:nvPr/>
        </p:nvSpPr>
        <p:spPr>
          <a:xfrm>
            <a:off x="766827" y="1271907"/>
            <a:ext cx="4533394" cy="1569660"/>
          </a:xfrm>
          <a:prstGeom prst="rect">
            <a:avLst/>
          </a:prstGeom>
          <a:noFill/>
        </p:spPr>
        <p:txBody>
          <a:bodyPr wrap="square">
            <a:spAutoFit/>
          </a:bodyPr>
          <a:lstStyle/>
          <a:p>
            <a:r>
              <a:rPr kumimoji="0" lang="en-US" sz="4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Touring Oman </a:t>
            </a:r>
            <a:r>
              <a:rPr lang="en-US" sz="4800" dirty="0">
                <a:solidFill>
                  <a:srgbClr val="FFFFFF"/>
                </a:solidFill>
                <a:effectLst>
                  <a:outerShdw blurRad="38100" dist="38100" dir="2700000" algn="tl">
                    <a:srgbClr val="000000">
                      <a:alpha val="43137"/>
                    </a:srgbClr>
                  </a:outerShdw>
                </a:effectLst>
                <a:latin typeface="Love Ya Like A Sister" panose="02000000000000000000" pitchFamily="2" charset="0"/>
                <a:ea typeface="+mn-ea"/>
                <a:cs typeface="+mn-cs"/>
              </a:rPr>
              <a:t>and Hotel Guide</a:t>
            </a:r>
            <a:endParaRPr lang="en-US" sz="3200" dirty="0"/>
          </a:p>
        </p:txBody>
      </p:sp>
      <p:grpSp>
        <p:nvGrpSpPr>
          <p:cNvPr id="16" name="Google Shape;202;p9">
            <a:extLst>
              <a:ext uri="{FF2B5EF4-FFF2-40B4-BE49-F238E27FC236}">
                <a16:creationId xmlns:a16="http://schemas.microsoft.com/office/drawing/2014/main" id="{5DEC698F-5725-26E3-5E35-8716882FABD8}"/>
              </a:ext>
            </a:extLst>
          </p:cNvPr>
          <p:cNvGrpSpPr/>
          <p:nvPr/>
        </p:nvGrpSpPr>
        <p:grpSpPr>
          <a:xfrm>
            <a:off x="314623" y="6098139"/>
            <a:ext cx="11532774" cy="759861"/>
            <a:chOff x="397996" y="5844521"/>
            <a:chExt cx="11532774" cy="759861"/>
          </a:xfrm>
        </p:grpSpPr>
        <p:sp>
          <p:nvSpPr>
            <p:cNvPr id="17" name="Google Shape;203;p9">
              <a:extLst>
                <a:ext uri="{FF2B5EF4-FFF2-40B4-BE49-F238E27FC236}">
                  <a16:creationId xmlns:a16="http://schemas.microsoft.com/office/drawing/2014/main" id="{7B029B2E-FBB6-7170-7358-7C2167799DCB}"/>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8" name="Google Shape;204;p9" descr="A blue and yellow logo&#10;&#10;Description automatically generated">
              <a:extLst>
                <a:ext uri="{FF2B5EF4-FFF2-40B4-BE49-F238E27FC236}">
                  <a16:creationId xmlns:a16="http://schemas.microsoft.com/office/drawing/2014/main" id="{68BED737-1895-536A-7663-88F34A7D81F2}"/>
                </a:ext>
              </a:extLst>
            </p:cNvPr>
            <p:cNvPicPr preferRelativeResize="0"/>
            <p:nvPr/>
          </p:nvPicPr>
          <p:blipFill rotWithShape="1">
            <a:blip r:embed="rId2">
              <a:alphaModFix/>
            </a:blip>
            <a:srcRect/>
            <a:stretch/>
          </p:blipFill>
          <p:spPr>
            <a:xfrm>
              <a:off x="10770552" y="5844521"/>
              <a:ext cx="1160218" cy="759861"/>
            </a:xfrm>
            <a:prstGeom prst="rect">
              <a:avLst/>
            </a:prstGeom>
            <a:noFill/>
            <a:ln>
              <a:noFill/>
            </a:ln>
          </p:spPr>
        </p:pic>
        <p:pic>
          <p:nvPicPr>
            <p:cNvPr id="20" name="Google Shape;205;p9">
              <a:extLst>
                <a:ext uri="{FF2B5EF4-FFF2-40B4-BE49-F238E27FC236}">
                  <a16:creationId xmlns:a16="http://schemas.microsoft.com/office/drawing/2014/main" id="{1E9C648C-0987-C5A2-4D34-DDCC27EB5714}"/>
                </a:ext>
              </a:extLst>
            </p:cNvPr>
            <p:cNvPicPr preferRelativeResize="0"/>
            <p:nvPr/>
          </p:nvPicPr>
          <p:blipFill rotWithShape="1">
            <a:blip r:embed="rId3">
              <a:alphaModFix/>
            </a:blip>
            <a:srcRect/>
            <a:stretch/>
          </p:blipFill>
          <p:spPr>
            <a:xfrm>
              <a:off x="473721" y="6263857"/>
              <a:ext cx="3327845" cy="274320"/>
            </a:xfrm>
            <a:prstGeom prst="rect">
              <a:avLst/>
            </a:prstGeom>
            <a:noFill/>
            <a:ln>
              <a:noFill/>
            </a:ln>
          </p:spPr>
        </p:pic>
        <p:sp>
          <p:nvSpPr>
            <p:cNvPr id="22" name="Google Shape;206;p9">
              <a:extLst>
                <a:ext uri="{FF2B5EF4-FFF2-40B4-BE49-F238E27FC236}">
                  <a16:creationId xmlns:a16="http://schemas.microsoft.com/office/drawing/2014/main" id="{615EEA11-639F-9551-6883-6238B8BC6838}"/>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4" name="Google Shape;207;p9">
              <a:extLst>
                <a:ext uri="{FF2B5EF4-FFF2-40B4-BE49-F238E27FC236}">
                  <a16:creationId xmlns:a16="http://schemas.microsoft.com/office/drawing/2014/main" id="{255BFAED-7192-16E3-3127-A7C8CF9C749D}"/>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26" name="Google Shape;208;p9">
              <a:extLst>
                <a:ext uri="{FF2B5EF4-FFF2-40B4-BE49-F238E27FC236}">
                  <a16:creationId xmlns:a16="http://schemas.microsoft.com/office/drawing/2014/main" id="{D216A1AF-8632-8BF6-FEDF-247D96B05955}"/>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pic>
        <p:nvPicPr>
          <p:cNvPr id="3" name="Picture 2">
            <a:extLst>
              <a:ext uri="{FF2B5EF4-FFF2-40B4-BE49-F238E27FC236}">
                <a16:creationId xmlns:a16="http://schemas.microsoft.com/office/drawing/2014/main" id="{A494E747-54EB-9F36-0263-1099D1D8F173}"/>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sharpenSoften amount="50000"/>
                    </a14:imgEffect>
                  </a14:imgLayer>
                </a14:imgProps>
              </a:ext>
            </a:extLst>
          </a:blip>
          <a:srcRect t="18321" b="3845"/>
          <a:stretch/>
        </p:blipFill>
        <p:spPr>
          <a:xfrm>
            <a:off x="5485774" y="214543"/>
            <a:ext cx="5381331" cy="5952926"/>
          </a:xfrm>
          <a:prstGeom prst="roundRect">
            <a:avLst>
              <a:gd name="adj" fmla="val 6463"/>
            </a:avLst>
          </a:prstGeom>
        </p:spPr>
      </p:pic>
      <p:sp>
        <p:nvSpPr>
          <p:cNvPr id="6" name="TextBox 5">
            <a:extLst>
              <a:ext uri="{FF2B5EF4-FFF2-40B4-BE49-F238E27FC236}">
                <a16:creationId xmlns:a16="http://schemas.microsoft.com/office/drawing/2014/main" id="{81A20FF1-0559-936E-123F-59C31C229987}"/>
              </a:ext>
            </a:extLst>
          </p:cNvPr>
          <p:cNvSpPr txBox="1"/>
          <p:nvPr/>
        </p:nvSpPr>
        <p:spPr>
          <a:xfrm>
            <a:off x="766827" y="2751075"/>
            <a:ext cx="4116338" cy="2308324"/>
          </a:xfrm>
          <a:prstGeom prst="rect">
            <a:avLst/>
          </a:prstGeom>
          <a:noFill/>
        </p:spPr>
        <p:txBody>
          <a:bodyPr wrap="square">
            <a:spAutoFit/>
          </a:bodyPr>
          <a:lstStyle/>
          <a:p>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It's got a hotel, a fort, diving and an airport.</a:t>
            </a:r>
          </a:p>
          <a:p>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It's got camping, a hotel and turtles.</a:t>
            </a:r>
          </a:p>
          <a:p>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It's got a fort and a nature reserve.</a:t>
            </a:r>
            <a:endParaRPr lang="en-US" sz="2400" dirty="0"/>
          </a:p>
        </p:txBody>
      </p:sp>
    </p:spTree>
    <p:extLst>
      <p:ext uri="{BB962C8B-B14F-4D97-AF65-F5344CB8AC3E}">
        <p14:creationId xmlns:p14="http://schemas.microsoft.com/office/powerpoint/2010/main" val="206744044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34FE1CB-3212-5633-2CA9-3DE66EA50314}"/>
              </a:ext>
            </a:extLst>
          </p:cNvPr>
          <p:cNvSpPr txBox="1"/>
          <p:nvPr/>
        </p:nvSpPr>
        <p:spPr>
          <a:xfrm>
            <a:off x="4370986" y="2004816"/>
            <a:ext cx="3575873" cy="2554545"/>
          </a:xfrm>
          <a:prstGeom prst="rect">
            <a:avLst/>
          </a:prstGeom>
          <a:noFill/>
        </p:spPr>
        <p:txBody>
          <a:bodyPr wrap="square">
            <a:spAutoFit/>
          </a:bodyPr>
          <a:lstStyle/>
          <a:p>
            <a:pPr algn="ctr"/>
            <a:r>
              <a:rPr kumimoji="0" lang="en-US" sz="4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Touring </a:t>
            </a:r>
            <a:br>
              <a:rPr kumimoji="0" lang="en-US" sz="4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br>
            <a:r>
              <a:rPr kumimoji="0" lang="en-US" sz="4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Oman </a:t>
            </a:r>
            <a:r>
              <a:rPr lang="en-US" sz="4000" dirty="0">
                <a:solidFill>
                  <a:srgbClr val="FFFFFF"/>
                </a:solidFill>
                <a:effectLst>
                  <a:outerShdw blurRad="38100" dist="38100" dir="2700000" algn="tl">
                    <a:srgbClr val="000000">
                      <a:alpha val="43137"/>
                    </a:srgbClr>
                  </a:outerShdw>
                </a:effectLst>
                <a:latin typeface="Love Ya Like A Sister" panose="02000000000000000000" pitchFamily="2" charset="0"/>
                <a:ea typeface="+mn-ea"/>
                <a:cs typeface="+mn-cs"/>
              </a:rPr>
              <a:t/>
            </a:r>
            <a:br>
              <a:rPr lang="en-US" sz="4000" dirty="0">
                <a:solidFill>
                  <a:srgbClr val="FFFFFF"/>
                </a:solidFill>
                <a:effectLst>
                  <a:outerShdw blurRad="38100" dist="38100" dir="2700000" algn="tl">
                    <a:srgbClr val="000000">
                      <a:alpha val="43137"/>
                    </a:srgbClr>
                  </a:outerShdw>
                </a:effectLst>
                <a:latin typeface="Love Ya Like A Sister" panose="02000000000000000000" pitchFamily="2" charset="0"/>
                <a:ea typeface="+mn-ea"/>
                <a:cs typeface="+mn-cs"/>
              </a:rPr>
            </a:br>
            <a:r>
              <a:rPr lang="en-US" sz="4000" dirty="0">
                <a:solidFill>
                  <a:srgbClr val="FFFFFF"/>
                </a:solidFill>
                <a:effectLst>
                  <a:outerShdw blurRad="38100" dist="38100" dir="2700000" algn="tl">
                    <a:srgbClr val="000000">
                      <a:alpha val="43137"/>
                    </a:srgbClr>
                  </a:outerShdw>
                </a:effectLst>
                <a:latin typeface="Love Ya Like A Sister" panose="02000000000000000000" pitchFamily="2" charset="0"/>
                <a:ea typeface="+mn-ea"/>
                <a:cs typeface="+mn-cs"/>
              </a:rPr>
              <a:t>and Hotel </a:t>
            </a:r>
            <a:br>
              <a:rPr lang="en-US" sz="4000" dirty="0">
                <a:solidFill>
                  <a:srgbClr val="FFFFFF"/>
                </a:solidFill>
                <a:effectLst>
                  <a:outerShdw blurRad="38100" dist="38100" dir="2700000" algn="tl">
                    <a:srgbClr val="000000">
                      <a:alpha val="43137"/>
                    </a:srgbClr>
                  </a:outerShdw>
                </a:effectLst>
                <a:latin typeface="Love Ya Like A Sister" panose="02000000000000000000" pitchFamily="2" charset="0"/>
                <a:ea typeface="+mn-ea"/>
                <a:cs typeface="+mn-cs"/>
              </a:rPr>
            </a:br>
            <a:r>
              <a:rPr lang="en-US" sz="4000" dirty="0">
                <a:solidFill>
                  <a:srgbClr val="FFFFFF"/>
                </a:solidFill>
                <a:effectLst>
                  <a:outerShdw blurRad="38100" dist="38100" dir="2700000" algn="tl">
                    <a:srgbClr val="000000">
                      <a:alpha val="43137"/>
                    </a:srgbClr>
                  </a:outerShdw>
                </a:effectLst>
                <a:latin typeface="Love Ya Like A Sister" panose="02000000000000000000" pitchFamily="2" charset="0"/>
                <a:ea typeface="+mn-ea"/>
                <a:cs typeface="+mn-cs"/>
              </a:rPr>
              <a:t>Guide</a:t>
            </a:r>
            <a:endParaRPr lang="en-US" sz="2400" dirty="0"/>
          </a:p>
        </p:txBody>
      </p:sp>
      <p:grpSp>
        <p:nvGrpSpPr>
          <p:cNvPr id="16" name="Google Shape;202;p9">
            <a:extLst>
              <a:ext uri="{FF2B5EF4-FFF2-40B4-BE49-F238E27FC236}">
                <a16:creationId xmlns:a16="http://schemas.microsoft.com/office/drawing/2014/main" id="{5DEC698F-5725-26E3-5E35-8716882FABD8}"/>
              </a:ext>
            </a:extLst>
          </p:cNvPr>
          <p:cNvGrpSpPr/>
          <p:nvPr/>
        </p:nvGrpSpPr>
        <p:grpSpPr>
          <a:xfrm>
            <a:off x="314623" y="6098139"/>
            <a:ext cx="11532774" cy="759861"/>
            <a:chOff x="397996" y="5844521"/>
            <a:chExt cx="11532774" cy="759861"/>
          </a:xfrm>
        </p:grpSpPr>
        <p:sp>
          <p:nvSpPr>
            <p:cNvPr id="17" name="Google Shape;203;p9">
              <a:extLst>
                <a:ext uri="{FF2B5EF4-FFF2-40B4-BE49-F238E27FC236}">
                  <a16:creationId xmlns:a16="http://schemas.microsoft.com/office/drawing/2014/main" id="{7B029B2E-FBB6-7170-7358-7C2167799DCB}"/>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8" name="Google Shape;204;p9" descr="A blue and yellow logo&#10;&#10;Description automatically generated">
              <a:extLst>
                <a:ext uri="{FF2B5EF4-FFF2-40B4-BE49-F238E27FC236}">
                  <a16:creationId xmlns:a16="http://schemas.microsoft.com/office/drawing/2014/main" id="{68BED737-1895-536A-7663-88F34A7D81F2}"/>
                </a:ext>
              </a:extLst>
            </p:cNvPr>
            <p:cNvPicPr preferRelativeResize="0"/>
            <p:nvPr/>
          </p:nvPicPr>
          <p:blipFill rotWithShape="1">
            <a:blip r:embed="rId2">
              <a:alphaModFix/>
            </a:blip>
            <a:srcRect/>
            <a:stretch/>
          </p:blipFill>
          <p:spPr>
            <a:xfrm>
              <a:off x="10770552" y="5844521"/>
              <a:ext cx="1160218" cy="759861"/>
            </a:xfrm>
            <a:prstGeom prst="rect">
              <a:avLst/>
            </a:prstGeom>
            <a:noFill/>
            <a:ln>
              <a:noFill/>
            </a:ln>
          </p:spPr>
        </p:pic>
        <p:pic>
          <p:nvPicPr>
            <p:cNvPr id="20" name="Google Shape;205;p9">
              <a:extLst>
                <a:ext uri="{FF2B5EF4-FFF2-40B4-BE49-F238E27FC236}">
                  <a16:creationId xmlns:a16="http://schemas.microsoft.com/office/drawing/2014/main" id="{1E9C648C-0987-C5A2-4D34-DDCC27EB5714}"/>
                </a:ext>
              </a:extLst>
            </p:cNvPr>
            <p:cNvPicPr preferRelativeResize="0"/>
            <p:nvPr/>
          </p:nvPicPr>
          <p:blipFill rotWithShape="1">
            <a:blip r:embed="rId3">
              <a:alphaModFix/>
            </a:blip>
            <a:srcRect/>
            <a:stretch/>
          </p:blipFill>
          <p:spPr>
            <a:xfrm>
              <a:off x="473721" y="6263857"/>
              <a:ext cx="3327845" cy="274320"/>
            </a:xfrm>
            <a:prstGeom prst="rect">
              <a:avLst/>
            </a:prstGeom>
            <a:noFill/>
            <a:ln>
              <a:noFill/>
            </a:ln>
          </p:spPr>
        </p:pic>
        <p:sp>
          <p:nvSpPr>
            <p:cNvPr id="22" name="Google Shape;206;p9">
              <a:extLst>
                <a:ext uri="{FF2B5EF4-FFF2-40B4-BE49-F238E27FC236}">
                  <a16:creationId xmlns:a16="http://schemas.microsoft.com/office/drawing/2014/main" id="{615EEA11-639F-9551-6883-6238B8BC6838}"/>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4" name="Google Shape;207;p9">
              <a:extLst>
                <a:ext uri="{FF2B5EF4-FFF2-40B4-BE49-F238E27FC236}">
                  <a16:creationId xmlns:a16="http://schemas.microsoft.com/office/drawing/2014/main" id="{255BFAED-7192-16E3-3127-A7C8CF9C749D}"/>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26" name="Google Shape;208;p9">
              <a:extLst>
                <a:ext uri="{FF2B5EF4-FFF2-40B4-BE49-F238E27FC236}">
                  <a16:creationId xmlns:a16="http://schemas.microsoft.com/office/drawing/2014/main" id="{D216A1AF-8632-8BF6-FEDF-247D96B05955}"/>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pic>
        <p:nvPicPr>
          <p:cNvPr id="3" name="Picture 2">
            <a:extLst>
              <a:ext uri="{FF2B5EF4-FFF2-40B4-BE49-F238E27FC236}">
                <a16:creationId xmlns:a16="http://schemas.microsoft.com/office/drawing/2014/main" id="{A494E747-54EB-9F36-0263-1099D1D8F173}"/>
              </a:ext>
            </a:extLst>
          </p:cNvPr>
          <p:cNvPicPr>
            <a:picLocks noChangeAspect="1"/>
          </p:cNvPicPr>
          <p:nvPr/>
        </p:nvPicPr>
        <p:blipFill>
          <a:blip r:embed="rId4">
            <a:alphaModFix amt="50000"/>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98171" y="379943"/>
            <a:ext cx="4023350" cy="5718196"/>
          </a:xfrm>
          <a:prstGeom prst="roundRect">
            <a:avLst>
              <a:gd name="adj" fmla="val 6463"/>
            </a:avLst>
          </a:prstGeom>
        </p:spPr>
      </p:pic>
      <p:pic>
        <p:nvPicPr>
          <p:cNvPr id="5" name="Picture 4">
            <a:extLst>
              <a:ext uri="{FF2B5EF4-FFF2-40B4-BE49-F238E27FC236}">
                <a16:creationId xmlns:a16="http://schemas.microsoft.com/office/drawing/2014/main" id="{A4B905B6-8E6C-C250-C6FE-66307F06AEB3}"/>
              </a:ext>
            </a:extLst>
          </p:cNvPr>
          <p:cNvPicPr>
            <a:picLocks noChangeAspect="1"/>
          </p:cNvPicPr>
          <p:nvPr/>
        </p:nvPicPr>
        <p:blipFill>
          <a:blip r:embed="rId6">
            <a:alphaModFix/>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7396324" y="347063"/>
            <a:ext cx="4079453" cy="5870052"/>
          </a:xfrm>
          <a:prstGeom prst="roundRect">
            <a:avLst>
              <a:gd name="adj" fmla="val 4773"/>
            </a:avLst>
          </a:prstGeom>
        </p:spPr>
      </p:pic>
    </p:spTree>
    <p:extLst>
      <p:ext uri="{BB962C8B-B14F-4D97-AF65-F5344CB8AC3E}">
        <p14:creationId xmlns:p14="http://schemas.microsoft.com/office/powerpoint/2010/main" val="5841315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34FE1CB-3212-5633-2CA9-3DE66EA50314}"/>
              </a:ext>
            </a:extLst>
          </p:cNvPr>
          <p:cNvSpPr txBox="1"/>
          <p:nvPr/>
        </p:nvSpPr>
        <p:spPr>
          <a:xfrm>
            <a:off x="1908493" y="808501"/>
            <a:ext cx="8464939" cy="769441"/>
          </a:xfrm>
          <a:prstGeom prst="rect">
            <a:avLst/>
          </a:prstGeom>
          <a:noFill/>
        </p:spPr>
        <p:txBody>
          <a:bodyPr wrap="square">
            <a:spAutoFit/>
          </a:bodyPr>
          <a:lstStyle/>
          <a:p>
            <a:pPr algn="ctr"/>
            <a:r>
              <a:rPr kumimoji="0" lang="en-US" sz="4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Touring Oman </a:t>
            </a:r>
            <a:r>
              <a:rPr lang="en-US" sz="4400" dirty="0">
                <a:solidFill>
                  <a:srgbClr val="FFFFFF"/>
                </a:solidFill>
                <a:effectLst>
                  <a:outerShdw blurRad="38100" dist="38100" dir="2700000" algn="tl">
                    <a:srgbClr val="000000">
                      <a:alpha val="43137"/>
                    </a:srgbClr>
                  </a:outerShdw>
                </a:effectLst>
                <a:latin typeface="Love Ya Like A Sister" panose="02000000000000000000" pitchFamily="2" charset="0"/>
                <a:ea typeface="+mn-ea"/>
                <a:cs typeface="+mn-cs"/>
              </a:rPr>
              <a:t>and Hotel Guide</a:t>
            </a:r>
            <a:endParaRPr lang="en-US" sz="2800" dirty="0"/>
          </a:p>
        </p:txBody>
      </p:sp>
      <p:grpSp>
        <p:nvGrpSpPr>
          <p:cNvPr id="16" name="Google Shape;202;p9">
            <a:extLst>
              <a:ext uri="{FF2B5EF4-FFF2-40B4-BE49-F238E27FC236}">
                <a16:creationId xmlns:a16="http://schemas.microsoft.com/office/drawing/2014/main" id="{5DEC698F-5725-26E3-5E35-8716882FABD8}"/>
              </a:ext>
            </a:extLst>
          </p:cNvPr>
          <p:cNvGrpSpPr/>
          <p:nvPr/>
        </p:nvGrpSpPr>
        <p:grpSpPr>
          <a:xfrm>
            <a:off x="314623" y="6098139"/>
            <a:ext cx="11532774" cy="759861"/>
            <a:chOff x="397996" y="5844521"/>
            <a:chExt cx="11532774" cy="759861"/>
          </a:xfrm>
        </p:grpSpPr>
        <p:sp>
          <p:nvSpPr>
            <p:cNvPr id="17" name="Google Shape;203;p9">
              <a:extLst>
                <a:ext uri="{FF2B5EF4-FFF2-40B4-BE49-F238E27FC236}">
                  <a16:creationId xmlns:a16="http://schemas.microsoft.com/office/drawing/2014/main" id="{7B029B2E-FBB6-7170-7358-7C2167799DCB}"/>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8" name="Google Shape;204;p9" descr="A blue and yellow logo&#10;&#10;Description automatically generated">
              <a:extLst>
                <a:ext uri="{FF2B5EF4-FFF2-40B4-BE49-F238E27FC236}">
                  <a16:creationId xmlns:a16="http://schemas.microsoft.com/office/drawing/2014/main" id="{68BED737-1895-536A-7663-88F34A7D81F2}"/>
                </a:ext>
              </a:extLst>
            </p:cNvPr>
            <p:cNvPicPr preferRelativeResize="0"/>
            <p:nvPr/>
          </p:nvPicPr>
          <p:blipFill rotWithShape="1">
            <a:blip r:embed="rId2">
              <a:alphaModFix/>
            </a:blip>
            <a:srcRect/>
            <a:stretch/>
          </p:blipFill>
          <p:spPr>
            <a:xfrm>
              <a:off x="10770552" y="5844521"/>
              <a:ext cx="1160218" cy="759861"/>
            </a:xfrm>
            <a:prstGeom prst="rect">
              <a:avLst/>
            </a:prstGeom>
            <a:noFill/>
            <a:ln>
              <a:noFill/>
            </a:ln>
          </p:spPr>
        </p:pic>
        <p:pic>
          <p:nvPicPr>
            <p:cNvPr id="20" name="Google Shape;205;p9">
              <a:extLst>
                <a:ext uri="{FF2B5EF4-FFF2-40B4-BE49-F238E27FC236}">
                  <a16:creationId xmlns:a16="http://schemas.microsoft.com/office/drawing/2014/main" id="{1E9C648C-0987-C5A2-4D34-DDCC27EB5714}"/>
                </a:ext>
              </a:extLst>
            </p:cNvPr>
            <p:cNvPicPr preferRelativeResize="0"/>
            <p:nvPr/>
          </p:nvPicPr>
          <p:blipFill rotWithShape="1">
            <a:blip r:embed="rId3">
              <a:alphaModFix/>
            </a:blip>
            <a:srcRect/>
            <a:stretch/>
          </p:blipFill>
          <p:spPr>
            <a:xfrm>
              <a:off x="473721" y="6263857"/>
              <a:ext cx="3327845" cy="274320"/>
            </a:xfrm>
            <a:prstGeom prst="rect">
              <a:avLst/>
            </a:prstGeom>
            <a:noFill/>
            <a:ln>
              <a:noFill/>
            </a:ln>
          </p:spPr>
        </p:pic>
        <p:sp>
          <p:nvSpPr>
            <p:cNvPr id="22" name="Google Shape;206;p9">
              <a:extLst>
                <a:ext uri="{FF2B5EF4-FFF2-40B4-BE49-F238E27FC236}">
                  <a16:creationId xmlns:a16="http://schemas.microsoft.com/office/drawing/2014/main" id="{615EEA11-639F-9551-6883-6238B8BC6838}"/>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4" name="Google Shape;207;p9">
              <a:extLst>
                <a:ext uri="{FF2B5EF4-FFF2-40B4-BE49-F238E27FC236}">
                  <a16:creationId xmlns:a16="http://schemas.microsoft.com/office/drawing/2014/main" id="{255BFAED-7192-16E3-3127-A7C8CF9C749D}"/>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26" name="Google Shape;208;p9">
              <a:extLst>
                <a:ext uri="{FF2B5EF4-FFF2-40B4-BE49-F238E27FC236}">
                  <a16:creationId xmlns:a16="http://schemas.microsoft.com/office/drawing/2014/main" id="{D216A1AF-8632-8BF6-FEDF-247D96B05955}"/>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pic>
        <p:nvPicPr>
          <p:cNvPr id="4" name="Picture 3">
            <a:extLst>
              <a:ext uri="{FF2B5EF4-FFF2-40B4-BE49-F238E27FC236}">
                <a16:creationId xmlns:a16="http://schemas.microsoft.com/office/drawing/2014/main" id="{9EAF840D-F49F-E113-83C4-39881C2EC985}"/>
              </a:ext>
            </a:extLst>
          </p:cNvPr>
          <p:cNvPicPr>
            <a:picLocks noChangeAspect="1"/>
          </p:cNvPicPr>
          <p:nvPr/>
        </p:nvPicPr>
        <p:blipFill>
          <a:blip r:embed="rId4"/>
          <a:stretch>
            <a:fillRect/>
          </a:stretch>
        </p:blipFill>
        <p:spPr>
          <a:xfrm>
            <a:off x="447744" y="2001822"/>
            <a:ext cx="5638379" cy="3701718"/>
          </a:xfrm>
          <a:prstGeom prst="roundRect">
            <a:avLst>
              <a:gd name="adj" fmla="val 4385"/>
            </a:avLst>
          </a:prstGeom>
        </p:spPr>
      </p:pic>
      <p:pic>
        <p:nvPicPr>
          <p:cNvPr id="7" name="Picture 6">
            <a:extLst>
              <a:ext uri="{FF2B5EF4-FFF2-40B4-BE49-F238E27FC236}">
                <a16:creationId xmlns:a16="http://schemas.microsoft.com/office/drawing/2014/main" id="{8AF80EFB-6A28-8B92-0FBD-89335FB5E281}"/>
              </a:ext>
            </a:extLst>
          </p:cNvPr>
          <p:cNvPicPr>
            <a:picLocks noChangeAspect="1"/>
          </p:cNvPicPr>
          <p:nvPr/>
        </p:nvPicPr>
        <p:blipFill>
          <a:blip r:embed="rId5"/>
          <a:stretch>
            <a:fillRect/>
          </a:stretch>
        </p:blipFill>
        <p:spPr>
          <a:xfrm>
            <a:off x="6326026" y="2001822"/>
            <a:ext cx="5364970" cy="3736844"/>
          </a:xfrm>
          <a:prstGeom prst="roundRect">
            <a:avLst>
              <a:gd name="adj" fmla="val 6679"/>
            </a:avLst>
          </a:prstGeom>
        </p:spPr>
      </p:pic>
    </p:spTree>
    <p:extLst>
      <p:ext uri="{BB962C8B-B14F-4D97-AF65-F5344CB8AC3E}">
        <p14:creationId xmlns:p14="http://schemas.microsoft.com/office/powerpoint/2010/main" val="3723112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2" name="TextBox 1">
            <a:extLst>
              <a:ext uri="{FF2B5EF4-FFF2-40B4-BE49-F238E27FC236}">
                <a16:creationId xmlns:a16="http://schemas.microsoft.com/office/drawing/2014/main" id="{88B90EF6-73E0-9C0A-B0CD-111229DAB984}"/>
              </a:ext>
            </a:extLst>
          </p:cNvPr>
          <p:cNvSpPr txBox="1"/>
          <p:nvPr/>
        </p:nvSpPr>
        <p:spPr>
          <a:xfrm>
            <a:off x="3047223" y="328087"/>
            <a:ext cx="6097554" cy="769441"/>
          </a:xfrm>
          <a:prstGeom prst="rect">
            <a:avLst/>
          </a:prstGeom>
          <a:noFill/>
        </p:spPr>
        <p:txBody>
          <a:bodyPr wrap="square">
            <a:spAutoFit/>
          </a:bodyPr>
          <a:lstStyle/>
          <a:p>
            <a:pPr algn="ctr"/>
            <a:r>
              <a:rPr kumimoji="0" lang="en-US" sz="4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Tourist troubles</a:t>
            </a:r>
            <a:endParaRPr lang="en-US" sz="2800" dirty="0"/>
          </a:p>
        </p:txBody>
      </p:sp>
      <p:sp>
        <p:nvSpPr>
          <p:cNvPr id="4" name="TextBox 3">
            <a:extLst>
              <a:ext uri="{FF2B5EF4-FFF2-40B4-BE49-F238E27FC236}">
                <a16:creationId xmlns:a16="http://schemas.microsoft.com/office/drawing/2014/main" id="{50E0013E-AAC2-D192-21E4-40FC97B89A92}"/>
              </a:ext>
            </a:extLst>
          </p:cNvPr>
          <p:cNvSpPr txBox="1"/>
          <p:nvPr/>
        </p:nvSpPr>
        <p:spPr>
          <a:xfrm>
            <a:off x="4410241" y="1028203"/>
            <a:ext cx="4004389" cy="523220"/>
          </a:xfrm>
          <a:prstGeom prst="rect">
            <a:avLst/>
          </a:prstGeom>
          <a:noFill/>
        </p:spPr>
        <p:txBody>
          <a:bodyPr wrap="square">
            <a:spAutoFit/>
          </a:bodyPr>
          <a:lstStyle/>
          <a:p>
            <a:pPr algn="ct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How can I help you ?</a:t>
            </a:r>
            <a:endParaRPr lang="en-US" sz="2800" dirty="0"/>
          </a:p>
        </p:txBody>
      </p:sp>
      <p:sp>
        <p:nvSpPr>
          <p:cNvPr id="7" name="TextBox 6">
            <a:extLst>
              <a:ext uri="{FF2B5EF4-FFF2-40B4-BE49-F238E27FC236}">
                <a16:creationId xmlns:a16="http://schemas.microsoft.com/office/drawing/2014/main" id="{3949F2AB-78ED-41C5-4851-F1B0480A9FBA}"/>
              </a:ext>
            </a:extLst>
          </p:cNvPr>
          <p:cNvSpPr txBox="1"/>
          <p:nvPr/>
        </p:nvSpPr>
        <p:spPr>
          <a:xfrm>
            <a:off x="4220492" y="1051286"/>
            <a:ext cx="379499" cy="400110"/>
          </a:xfrm>
          <a:prstGeom prst="rect">
            <a:avLst/>
          </a:prstGeom>
          <a:noFill/>
          <a:ln w="31750">
            <a:solidFill>
              <a:schemeClr val="bg1"/>
            </a:solidFill>
          </a:ln>
        </p:spPr>
        <p:txBody>
          <a:bodyPr wrap="square" rtlCol="0">
            <a:spAutoFit/>
          </a:bodyPr>
          <a:lstStyle/>
          <a:p>
            <a:pPr algn="ctr"/>
            <a:r>
              <a:rPr lang="en-US" sz="2000" b="1" dirty="0">
                <a:solidFill>
                  <a:srgbClr val="FFC000"/>
                </a:solidFill>
                <a:latin typeface="aref_ graffiti" panose="02000500000000000000" pitchFamily="2" charset="-78"/>
                <a:cs typeface="aref_ graffiti" panose="02000500000000000000" pitchFamily="2" charset="-78"/>
              </a:rPr>
              <a:t>1</a:t>
            </a:r>
          </a:p>
        </p:txBody>
      </p:sp>
      <p:grpSp>
        <p:nvGrpSpPr>
          <p:cNvPr id="8" name="Google Shape;202;p9">
            <a:extLst>
              <a:ext uri="{FF2B5EF4-FFF2-40B4-BE49-F238E27FC236}">
                <a16:creationId xmlns:a16="http://schemas.microsoft.com/office/drawing/2014/main" id="{118B4CA0-52E6-2702-F3CB-BE3F75BAD432}"/>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2EC5657D-41FD-0A5C-2F3F-1DCFB5521596}"/>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6C09ED74-A063-ADBF-437F-909A7B958470}"/>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1644351E-0C04-D6BE-DAA8-CE97E39E6030}"/>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0F06CE9D-4F5D-F1A8-0C69-249D777BD9B9}"/>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53348240-51AA-0343-FB69-950AFBD4D8E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35E73829-A7D3-2789-85F1-88D0BA31B5DA}"/>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sp>
        <p:nvSpPr>
          <p:cNvPr id="15" name="TextBox 14">
            <a:extLst>
              <a:ext uri="{FF2B5EF4-FFF2-40B4-BE49-F238E27FC236}">
                <a16:creationId xmlns:a16="http://schemas.microsoft.com/office/drawing/2014/main" id="{29CE45BA-56FD-2747-412A-92E822BF2244}"/>
              </a:ext>
            </a:extLst>
          </p:cNvPr>
          <p:cNvSpPr txBox="1"/>
          <p:nvPr/>
        </p:nvSpPr>
        <p:spPr>
          <a:xfrm>
            <a:off x="3221336" y="1566398"/>
            <a:ext cx="6429681" cy="584775"/>
          </a:xfrm>
          <a:prstGeom prst="rect">
            <a:avLst/>
          </a:prstGeom>
          <a:noFill/>
        </p:spPr>
        <p:txBody>
          <a:bodyPr wrap="square">
            <a:spAutoFit/>
          </a:bodyPr>
          <a:lstStyle/>
          <a:p>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In pairs, take turns to be the hotel receptionist and the tourist. Use polite requests to solve some of the problems below.</a:t>
            </a:r>
            <a:endParaRPr lang="en-US" sz="1600" dirty="0"/>
          </a:p>
        </p:txBody>
      </p:sp>
      <p:pic>
        <p:nvPicPr>
          <p:cNvPr id="1026" name="Picture 2" descr="Hotel receptionist at work">
            <a:extLst>
              <a:ext uri="{FF2B5EF4-FFF2-40B4-BE49-F238E27FC236}">
                <a16:creationId xmlns:a16="http://schemas.microsoft.com/office/drawing/2014/main" id="{C87C8E27-21DE-9B5E-A4E9-F37FD74803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867" b="9334"/>
          <a:stretch/>
        </p:blipFill>
        <p:spPr bwMode="auto">
          <a:xfrm>
            <a:off x="4154963" y="2263525"/>
            <a:ext cx="3882074" cy="3834614"/>
          </a:xfrm>
          <a:prstGeom prst="roundRect">
            <a:avLst>
              <a:gd name="adj" fmla="val 8394"/>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44C5B710-2819-FB94-BDD0-D1D9B58B4179}"/>
              </a:ext>
            </a:extLst>
          </p:cNvPr>
          <p:cNvSpPr/>
          <p:nvPr/>
        </p:nvSpPr>
        <p:spPr>
          <a:xfrm>
            <a:off x="4143246" y="4259533"/>
            <a:ext cx="3882074" cy="1846094"/>
          </a:xfrm>
          <a:prstGeom prst="roundRect">
            <a:avLst>
              <a:gd name="adj" fmla="val 16620"/>
            </a:avLst>
          </a:prstGeom>
          <a:solidFill>
            <a:schemeClr val="dk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361D12-ADB8-1681-4DFB-8E5CB0AF66BF}"/>
              </a:ext>
            </a:extLst>
          </p:cNvPr>
          <p:cNvSpPr txBox="1"/>
          <p:nvPr/>
        </p:nvSpPr>
        <p:spPr>
          <a:xfrm>
            <a:off x="4286724" y="4582415"/>
            <a:ext cx="3595117" cy="1200329"/>
          </a:xfrm>
          <a:prstGeom prst="rect">
            <a:avLst/>
          </a:prstGeom>
          <a:noFill/>
        </p:spPr>
        <p:txBody>
          <a:bodyPr wrap="square">
            <a:spAutoFit/>
          </a:bodyPr>
          <a:lstStyle/>
          <a:p>
            <a:pPr algn="ct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I've lost my key. Please could you give me a key for my room?</a:t>
            </a:r>
            <a:endParaRPr lang="en-US" sz="2400" dirty="0"/>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1030" name="Google Shape;832;p21">
            <a:extLst>
              <a:ext uri="{FF2B5EF4-FFF2-40B4-BE49-F238E27FC236}">
                <a16:creationId xmlns:a16="http://schemas.microsoft.com/office/drawing/2014/main" id="{A78F1493-CAE1-E585-853E-B58EC234C9C6}"/>
              </a:ext>
            </a:extLst>
          </p:cNvPr>
          <p:cNvSpPr/>
          <p:nvPr/>
        </p:nvSpPr>
        <p:spPr>
          <a:xfrm>
            <a:off x="748311" y="3066727"/>
            <a:ext cx="7839969" cy="523220"/>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2" name="TextBox 1">
            <a:extLst>
              <a:ext uri="{FF2B5EF4-FFF2-40B4-BE49-F238E27FC236}">
                <a16:creationId xmlns:a16="http://schemas.microsoft.com/office/drawing/2014/main" id="{88B90EF6-73E0-9C0A-B0CD-111229DAB984}"/>
              </a:ext>
            </a:extLst>
          </p:cNvPr>
          <p:cNvSpPr txBox="1"/>
          <p:nvPr/>
        </p:nvSpPr>
        <p:spPr>
          <a:xfrm>
            <a:off x="-218491" y="234531"/>
            <a:ext cx="6097554" cy="769441"/>
          </a:xfrm>
          <a:prstGeom prst="rect">
            <a:avLst/>
          </a:prstGeom>
          <a:noFill/>
        </p:spPr>
        <p:txBody>
          <a:bodyPr wrap="square">
            <a:spAutoFit/>
          </a:bodyPr>
          <a:lstStyle/>
          <a:p>
            <a:pPr algn="ctr"/>
            <a:r>
              <a:rPr kumimoji="0" lang="en-US" sz="4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Tourist troubles</a:t>
            </a:r>
            <a:endParaRPr lang="en-US" sz="2800" dirty="0"/>
          </a:p>
        </p:txBody>
      </p:sp>
      <p:sp>
        <p:nvSpPr>
          <p:cNvPr id="3" name="Google Shape;832;p21">
            <a:extLst>
              <a:ext uri="{FF2B5EF4-FFF2-40B4-BE49-F238E27FC236}">
                <a16:creationId xmlns:a16="http://schemas.microsoft.com/office/drawing/2014/main" id="{D3D13CE5-1459-DF1F-7832-A1D96A3F74FA}"/>
              </a:ext>
            </a:extLst>
          </p:cNvPr>
          <p:cNvSpPr/>
          <p:nvPr/>
        </p:nvSpPr>
        <p:spPr>
          <a:xfrm>
            <a:off x="758831" y="1778808"/>
            <a:ext cx="4770229" cy="523220"/>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 name="TextBox 3">
            <a:extLst>
              <a:ext uri="{FF2B5EF4-FFF2-40B4-BE49-F238E27FC236}">
                <a16:creationId xmlns:a16="http://schemas.microsoft.com/office/drawing/2014/main" id="{50E0013E-AAC2-D192-21E4-40FC97B89A92}"/>
              </a:ext>
            </a:extLst>
          </p:cNvPr>
          <p:cNvSpPr txBox="1"/>
          <p:nvPr/>
        </p:nvSpPr>
        <p:spPr>
          <a:xfrm>
            <a:off x="1023229" y="880862"/>
            <a:ext cx="4004389" cy="523220"/>
          </a:xfrm>
          <a:prstGeom prst="rect">
            <a:avLst/>
          </a:prstGeom>
          <a:noFill/>
        </p:spPr>
        <p:txBody>
          <a:bodyPr wrap="square">
            <a:spAutoFit/>
          </a:bodyPr>
          <a:lstStyle/>
          <a:p>
            <a:pPr algn="ct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How can I help you ?</a:t>
            </a:r>
            <a:endParaRPr lang="en-US" sz="2800" dirty="0"/>
          </a:p>
        </p:txBody>
      </p:sp>
      <p:sp>
        <p:nvSpPr>
          <p:cNvPr id="7" name="TextBox 6">
            <a:extLst>
              <a:ext uri="{FF2B5EF4-FFF2-40B4-BE49-F238E27FC236}">
                <a16:creationId xmlns:a16="http://schemas.microsoft.com/office/drawing/2014/main" id="{3949F2AB-78ED-41C5-4851-F1B0480A9FBA}"/>
              </a:ext>
            </a:extLst>
          </p:cNvPr>
          <p:cNvSpPr txBox="1"/>
          <p:nvPr/>
        </p:nvSpPr>
        <p:spPr>
          <a:xfrm>
            <a:off x="833480" y="903945"/>
            <a:ext cx="379499" cy="400110"/>
          </a:xfrm>
          <a:prstGeom prst="rect">
            <a:avLst/>
          </a:prstGeom>
          <a:noFill/>
          <a:ln w="31750">
            <a:solidFill>
              <a:schemeClr val="bg1"/>
            </a:solidFill>
          </a:ln>
        </p:spPr>
        <p:txBody>
          <a:bodyPr wrap="square" rtlCol="0">
            <a:spAutoFit/>
          </a:bodyPr>
          <a:lstStyle/>
          <a:p>
            <a:pPr algn="ctr"/>
            <a:r>
              <a:rPr lang="en-US" sz="2000" b="1" dirty="0">
                <a:solidFill>
                  <a:srgbClr val="FFC000"/>
                </a:solidFill>
                <a:latin typeface="aref_ graffiti" panose="02000500000000000000" pitchFamily="2" charset="-78"/>
                <a:cs typeface="aref_ graffiti" panose="02000500000000000000" pitchFamily="2" charset="-78"/>
              </a:rPr>
              <a:t>1</a:t>
            </a:r>
          </a:p>
        </p:txBody>
      </p:sp>
      <p:grpSp>
        <p:nvGrpSpPr>
          <p:cNvPr id="8" name="Google Shape;202;p9">
            <a:extLst>
              <a:ext uri="{FF2B5EF4-FFF2-40B4-BE49-F238E27FC236}">
                <a16:creationId xmlns:a16="http://schemas.microsoft.com/office/drawing/2014/main" id="{118B4CA0-52E6-2702-F3CB-BE3F75BAD432}"/>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2EC5657D-41FD-0A5C-2F3F-1DCFB5521596}"/>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6C09ED74-A063-ADBF-437F-909A7B958470}"/>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1644351E-0C04-D6BE-DAA8-CE97E39E6030}"/>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0F06CE9D-4F5D-F1A8-0C69-249D777BD9B9}"/>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53348240-51AA-0343-FB69-950AFBD4D8E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35E73829-A7D3-2789-85F1-88D0BA31B5DA}"/>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sp>
        <p:nvSpPr>
          <p:cNvPr id="15" name="TextBox 14">
            <a:extLst>
              <a:ext uri="{FF2B5EF4-FFF2-40B4-BE49-F238E27FC236}">
                <a16:creationId xmlns:a16="http://schemas.microsoft.com/office/drawing/2014/main" id="{29CE45BA-56FD-2747-412A-92E822BF2244}"/>
              </a:ext>
            </a:extLst>
          </p:cNvPr>
          <p:cNvSpPr txBox="1"/>
          <p:nvPr/>
        </p:nvSpPr>
        <p:spPr>
          <a:xfrm>
            <a:off x="4667581" y="855711"/>
            <a:ext cx="6429681" cy="584775"/>
          </a:xfrm>
          <a:prstGeom prst="rect">
            <a:avLst/>
          </a:prstGeom>
          <a:noFill/>
        </p:spPr>
        <p:txBody>
          <a:bodyPr wrap="square">
            <a:spAutoFit/>
          </a:bodyPr>
          <a:lstStyle/>
          <a:p>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In pairs, take turns to be the hotel receptionist and the tourist. Use polite requests to solve some of the problems below.</a:t>
            </a:r>
            <a:endParaRPr lang="en-US" sz="1600" dirty="0"/>
          </a:p>
        </p:txBody>
      </p:sp>
      <p:pic>
        <p:nvPicPr>
          <p:cNvPr id="1026" name="Picture 2" descr="Hotel receptionist at work">
            <a:extLst>
              <a:ext uri="{FF2B5EF4-FFF2-40B4-BE49-F238E27FC236}">
                <a16:creationId xmlns:a16="http://schemas.microsoft.com/office/drawing/2014/main" id="{C87C8E27-21DE-9B5E-A4E9-F37FD74803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83" b="-591"/>
          <a:stretch/>
        </p:blipFill>
        <p:spPr bwMode="auto">
          <a:xfrm>
            <a:off x="8955659" y="1825968"/>
            <a:ext cx="2669770" cy="4066912"/>
          </a:xfrm>
          <a:prstGeom prst="round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44C5B710-2819-FB94-BDD0-D1D9B58B4179}"/>
              </a:ext>
            </a:extLst>
          </p:cNvPr>
          <p:cNvSpPr/>
          <p:nvPr/>
        </p:nvSpPr>
        <p:spPr>
          <a:xfrm>
            <a:off x="8955659" y="4061158"/>
            <a:ext cx="2669770" cy="1831722"/>
          </a:xfrm>
          <a:prstGeom prst="roundRect">
            <a:avLst>
              <a:gd name="adj" fmla="val 21026"/>
            </a:avLst>
          </a:prstGeom>
          <a:solidFill>
            <a:schemeClr val="dk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361D12-ADB8-1681-4DFB-8E5CB0AF66BF}"/>
              </a:ext>
            </a:extLst>
          </p:cNvPr>
          <p:cNvSpPr txBox="1"/>
          <p:nvPr/>
        </p:nvSpPr>
        <p:spPr>
          <a:xfrm>
            <a:off x="9024074" y="4344906"/>
            <a:ext cx="2532939" cy="1200329"/>
          </a:xfrm>
          <a:prstGeom prst="rect">
            <a:avLst/>
          </a:prstGeom>
          <a:noFill/>
        </p:spPr>
        <p:txBody>
          <a:bodyPr wrap="square">
            <a:spAutoFit/>
          </a:bodyPr>
          <a:lstStyle/>
          <a:p>
            <a:pPr algn="ct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I've lost my key. Please could you give me a key for my room?</a:t>
            </a:r>
            <a:endParaRPr lang="en-US" sz="1800" dirty="0"/>
          </a:p>
        </p:txBody>
      </p:sp>
      <p:sp>
        <p:nvSpPr>
          <p:cNvPr id="16" name="Flowchart: Delay 15">
            <a:extLst>
              <a:ext uri="{FF2B5EF4-FFF2-40B4-BE49-F238E27FC236}">
                <a16:creationId xmlns:a16="http://schemas.microsoft.com/office/drawing/2014/main" id="{B87C8E91-C3C6-A479-EF83-D10432D589F0}"/>
              </a:ext>
            </a:extLst>
          </p:cNvPr>
          <p:cNvSpPr/>
          <p:nvPr/>
        </p:nvSpPr>
        <p:spPr>
          <a:xfrm>
            <a:off x="769351" y="1760778"/>
            <a:ext cx="504949" cy="523220"/>
          </a:xfrm>
          <a:prstGeom prst="flowChartDe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8431A2A-30A6-CB3D-61BE-A5190A66F462}"/>
              </a:ext>
            </a:extLst>
          </p:cNvPr>
          <p:cNvSpPr txBox="1"/>
          <p:nvPr/>
        </p:nvSpPr>
        <p:spPr>
          <a:xfrm>
            <a:off x="1377216" y="1840364"/>
            <a:ext cx="4076889"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You've lost the key to your room.</a:t>
            </a:r>
            <a:endParaRPr lang="en-US" sz="2000" dirty="0"/>
          </a:p>
        </p:txBody>
      </p:sp>
      <p:sp>
        <p:nvSpPr>
          <p:cNvPr id="19" name="Google Shape;832;p21">
            <a:extLst>
              <a:ext uri="{FF2B5EF4-FFF2-40B4-BE49-F238E27FC236}">
                <a16:creationId xmlns:a16="http://schemas.microsoft.com/office/drawing/2014/main" id="{771D0E4D-B540-7D16-3446-C1451843A0F5}"/>
              </a:ext>
            </a:extLst>
          </p:cNvPr>
          <p:cNvSpPr/>
          <p:nvPr/>
        </p:nvSpPr>
        <p:spPr>
          <a:xfrm>
            <a:off x="3815623" y="2419524"/>
            <a:ext cx="4770229" cy="523220"/>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21" name="Flowchart: Delay 20">
            <a:extLst>
              <a:ext uri="{FF2B5EF4-FFF2-40B4-BE49-F238E27FC236}">
                <a16:creationId xmlns:a16="http://schemas.microsoft.com/office/drawing/2014/main" id="{1097985D-B0E6-8897-3FA7-2BE0BE8EE310}"/>
              </a:ext>
            </a:extLst>
          </p:cNvPr>
          <p:cNvSpPr/>
          <p:nvPr/>
        </p:nvSpPr>
        <p:spPr>
          <a:xfrm flipH="1">
            <a:off x="8070383" y="2415725"/>
            <a:ext cx="515469" cy="523220"/>
          </a:xfrm>
          <a:prstGeom prst="flowChartDelay">
            <a:avLst/>
          </a:prstGeom>
          <a:solidFill>
            <a:srgbClr val="754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3512"/>
              </a:solidFill>
            </a:endParaRPr>
          </a:p>
        </p:txBody>
      </p:sp>
      <p:sp>
        <p:nvSpPr>
          <p:cNvPr id="22" name="TextBox 21">
            <a:extLst>
              <a:ext uri="{FF2B5EF4-FFF2-40B4-BE49-F238E27FC236}">
                <a16:creationId xmlns:a16="http://schemas.microsoft.com/office/drawing/2014/main" id="{7F1564EB-9F3E-6E05-1717-4193FDF3732C}"/>
              </a:ext>
            </a:extLst>
          </p:cNvPr>
          <p:cNvSpPr txBox="1"/>
          <p:nvPr/>
        </p:nvSpPr>
        <p:spPr>
          <a:xfrm>
            <a:off x="3899599" y="2494506"/>
            <a:ext cx="4338146"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You need help carrying your bags.</a:t>
            </a:r>
            <a:endParaRPr lang="en-US" sz="2000" dirty="0"/>
          </a:p>
        </p:txBody>
      </p:sp>
      <p:sp>
        <p:nvSpPr>
          <p:cNvPr id="25" name="TextBox 24">
            <a:extLst>
              <a:ext uri="{FF2B5EF4-FFF2-40B4-BE49-F238E27FC236}">
                <a16:creationId xmlns:a16="http://schemas.microsoft.com/office/drawing/2014/main" id="{C296FE3A-186A-6206-980C-909B5DDBC921}"/>
              </a:ext>
            </a:extLst>
          </p:cNvPr>
          <p:cNvSpPr txBox="1"/>
          <p:nvPr/>
        </p:nvSpPr>
        <p:spPr>
          <a:xfrm>
            <a:off x="1226686" y="3144634"/>
            <a:ext cx="7460807" cy="338554"/>
          </a:xfrm>
          <a:prstGeom prst="rect">
            <a:avLst/>
          </a:prstGeom>
          <a:noFill/>
        </p:spPr>
        <p:txBody>
          <a:bodyPr wrap="square">
            <a:spAutoFit/>
          </a:bodyPr>
          <a:lstStyle/>
          <a:p>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You need to order a taxi to collect you at 3 o'clock and take you to the shops.</a:t>
            </a:r>
            <a:endParaRPr lang="en-US" sz="1600" dirty="0"/>
          </a:p>
        </p:txBody>
      </p:sp>
      <p:sp>
        <p:nvSpPr>
          <p:cNvPr id="26" name="Google Shape;832;p21">
            <a:extLst>
              <a:ext uri="{FF2B5EF4-FFF2-40B4-BE49-F238E27FC236}">
                <a16:creationId xmlns:a16="http://schemas.microsoft.com/office/drawing/2014/main" id="{F0ADB559-4A3C-47ED-4D30-8382A866464C}"/>
              </a:ext>
            </a:extLst>
          </p:cNvPr>
          <p:cNvSpPr/>
          <p:nvPr/>
        </p:nvSpPr>
        <p:spPr>
          <a:xfrm>
            <a:off x="2933936" y="3700417"/>
            <a:ext cx="5651917" cy="523220"/>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27" name="Flowchart: Delay 26">
            <a:extLst>
              <a:ext uri="{FF2B5EF4-FFF2-40B4-BE49-F238E27FC236}">
                <a16:creationId xmlns:a16="http://schemas.microsoft.com/office/drawing/2014/main" id="{915DA983-059D-9B25-4988-16F254961704}"/>
              </a:ext>
            </a:extLst>
          </p:cNvPr>
          <p:cNvSpPr/>
          <p:nvPr/>
        </p:nvSpPr>
        <p:spPr>
          <a:xfrm flipH="1">
            <a:off x="8070383" y="3696618"/>
            <a:ext cx="515469" cy="523220"/>
          </a:xfrm>
          <a:prstGeom prst="flowChartDelay">
            <a:avLst/>
          </a:prstGeom>
          <a:solidFill>
            <a:srgbClr val="754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3512"/>
              </a:solidFill>
            </a:endParaRPr>
          </a:p>
        </p:txBody>
      </p:sp>
      <p:sp>
        <p:nvSpPr>
          <p:cNvPr id="28" name="TextBox 27">
            <a:extLst>
              <a:ext uri="{FF2B5EF4-FFF2-40B4-BE49-F238E27FC236}">
                <a16:creationId xmlns:a16="http://schemas.microsoft.com/office/drawing/2014/main" id="{FA381D00-01F1-03A6-651F-1D076BD4ACB8}"/>
              </a:ext>
            </a:extLst>
          </p:cNvPr>
          <p:cNvSpPr txBox="1"/>
          <p:nvPr/>
        </p:nvSpPr>
        <p:spPr>
          <a:xfrm>
            <a:off x="2936509" y="3744010"/>
            <a:ext cx="5194846"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You want to change some rials tow pounds.</a:t>
            </a:r>
            <a:endParaRPr lang="en-US" sz="2000" dirty="0"/>
          </a:p>
        </p:txBody>
      </p:sp>
      <p:sp>
        <p:nvSpPr>
          <p:cNvPr id="31" name="Google Shape;832;p21">
            <a:extLst>
              <a:ext uri="{FF2B5EF4-FFF2-40B4-BE49-F238E27FC236}">
                <a16:creationId xmlns:a16="http://schemas.microsoft.com/office/drawing/2014/main" id="{D8CB3527-3264-9ED9-4031-679225626364}"/>
              </a:ext>
            </a:extLst>
          </p:cNvPr>
          <p:cNvSpPr/>
          <p:nvPr/>
        </p:nvSpPr>
        <p:spPr>
          <a:xfrm>
            <a:off x="780856" y="4339642"/>
            <a:ext cx="5651917" cy="523220"/>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024" name="Flowchart: Delay 1023">
            <a:extLst>
              <a:ext uri="{FF2B5EF4-FFF2-40B4-BE49-F238E27FC236}">
                <a16:creationId xmlns:a16="http://schemas.microsoft.com/office/drawing/2014/main" id="{802D5A5B-6124-1F6D-5056-FC67F4E17713}"/>
              </a:ext>
            </a:extLst>
          </p:cNvPr>
          <p:cNvSpPr/>
          <p:nvPr/>
        </p:nvSpPr>
        <p:spPr>
          <a:xfrm>
            <a:off x="791376" y="4321612"/>
            <a:ext cx="504949" cy="523220"/>
          </a:xfrm>
          <a:prstGeom prst="flowChartDe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5459A1F6-FA51-01D2-6690-ABC889E27A06}"/>
              </a:ext>
            </a:extLst>
          </p:cNvPr>
          <p:cNvSpPr txBox="1"/>
          <p:nvPr/>
        </p:nvSpPr>
        <p:spPr>
          <a:xfrm>
            <a:off x="1343846" y="4392501"/>
            <a:ext cx="4748693"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You want directions to the museum.</a:t>
            </a:r>
            <a:endParaRPr lang="en-US" sz="2000" dirty="0"/>
          </a:p>
        </p:txBody>
      </p:sp>
      <p:sp>
        <p:nvSpPr>
          <p:cNvPr id="1027" name="Google Shape;832;p21">
            <a:extLst>
              <a:ext uri="{FF2B5EF4-FFF2-40B4-BE49-F238E27FC236}">
                <a16:creationId xmlns:a16="http://schemas.microsoft.com/office/drawing/2014/main" id="{F4048415-4ABD-8439-6F74-6ADBBBF73A81}"/>
              </a:ext>
            </a:extLst>
          </p:cNvPr>
          <p:cNvSpPr/>
          <p:nvPr/>
        </p:nvSpPr>
        <p:spPr>
          <a:xfrm>
            <a:off x="2933936" y="4957531"/>
            <a:ext cx="5651917" cy="523220"/>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1028" name="Flowchart: Delay 1027">
            <a:extLst>
              <a:ext uri="{FF2B5EF4-FFF2-40B4-BE49-F238E27FC236}">
                <a16:creationId xmlns:a16="http://schemas.microsoft.com/office/drawing/2014/main" id="{B5174D34-3B7F-DF45-48C9-8558188E62A1}"/>
              </a:ext>
            </a:extLst>
          </p:cNvPr>
          <p:cNvSpPr/>
          <p:nvPr/>
        </p:nvSpPr>
        <p:spPr>
          <a:xfrm flipH="1">
            <a:off x="8070383" y="4953732"/>
            <a:ext cx="515469" cy="523220"/>
          </a:xfrm>
          <a:prstGeom prst="flowChartDelay">
            <a:avLst/>
          </a:prstGeom>
          <a:solidFill>
            <a:srgbClr val="754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3512"/>
              </a:solidFill>
            </a:endParaRPr>
          </a:p>
        </p:txBody>
      </p:sp>
      <p:sp>
        <p:nvSpPr>
          <p:cNvPr id="1029" name="TextBox 1028">
            <a:extLst>
              <a:ext uri="{FF2B5EF4-FFF2-40B4-BE49-F238E27FC236}">
                <a16:creationId xmlns:a16="http://schemas.microsoft.com/office/drawing/2014/main" id="{01ED3FFF-093D-502F-12A9-DEF03A83D3F8}"/>
              </a:ext>
            </a:extLst>
          </p:cNvPr>
          <p:cNvSpPr txBox="1"/>
          <p:nvPr/>
        </p:nvSpPr>
        <p:spPr>
          <a:xfrm>
            <a:off x="2936509" y="5001124"/>
            <a:ext cx="5194846"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You want to change some rials tow pounds.</a:t>
            </a:r>
            <a:endParaRPr lang="en-US" sz="2000" dirty="0"/>
          </a:p>
        </p:txBody>
      </p:sp>
      <p:sp>
        <p:nvSpPr>
          <p:cNvPr id="1031" name="Flowchart: Delay 1030">
            <a:extLst>
              <a:ext uri="{FF2B5EF4-FFF2-40B4-BE49-F238E27FC236}">
                <a16:creationId xmlns:a16="http://schemas.microsoft.com/office/drawing/2014/main" id="{53C3A115-E0B2-B6BB-E37E-2B3E3A38D606}"/>
              </a:ext>
            </a:extLst>
          </p:cNvPr>
          <p:cNvSpPr/>
          <p:nvPr/>
        </p:nvSpPr>
        <p:spPr>
          <a:xfrm>
            <a:off x="758831" y="3048697"/>
            <a:ext cx="504949" cy="523220"/>
          </a:xfrm>
          <a:prstGeom prst="flowChartDe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3159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31"/>
                                        </p:tgtEl>
                                        <p:attrNameLst>
                                          <p:attrName>style.visibility</p:attrName>
                                        </p:attrNameLst>
                                      </p:cBhvr>
                                      <p:to>
                                        <p:strVal val="visible"/>
                                      </p:to>
                                    </p:set>
                                    <p:animEffect transition="in" filter="fade">
                                      <p:cBhvr>
                                        <p:cTn id="24" dur="500"/>
                                        <p:tgtEl>
                                          <p:spTgt spid="10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24"/>
                                        </p:tgtEl>
                                        <p:attrNameLst>
                                          <p:attrName>style.visibility</p:attrName>
                                        </p:attrNameLst>
                                      </p:cBhvr>
                                      <p:to>
                                        <p:strVal val="visible"/>
                                      </p:to>
                                    </p:set>
                                    <p:animEffect transition="in" filter="fade">
                                      <p:cBhvr>
                                        <p:cTn id="43" dur="500"/>
                                        <p:tgtEl>
                                          <p:spTgt spid="10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25"/>
                                        </p:tgtEl>
                                        <p:attrNameLst>
                                          <p:attrName>style.visibility</p:attrName>
                                        </p:attrNameLst>
                                      </p:cBhvr>
                                      <p:to>
                                        <p:strVal val="visible"/>
                                      </p:to>
                                    </p:set>
                                    <p:animEffect transition="in" filter="fade">
                                      <p:cBhvr>
                                        <p:cTn id="46" dur="500"/>
                                        <p:tgtEl>
                                          <p:spTgt spid="10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fade">
                                      <p:cBhvr>
                                        <p:cTn id="51" dur="500"/>
                                        <p:tgtEl>
                                          <p:spTgt spid="10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fade">
                                      <p:cBhvr>
                                        <p:cTn id="54" dur="500"/>
                                        <p:tgtEl>
                                          <p:spTgt spid="10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fade">
                                      <p:cBhvr>
                                        <p:cTn id="5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nimBg="1"/>
      <p:bldP spid="19" grpId="0" animBg="1"/>
      <p:bldP spid="21" grpId="0" animBg="1"/>
      <p:bldP spid="22" grpId="0"/>
      <p:bldP spid="25" grpId="0"/>
      <p:bldP spid="26" grpId="0" animBg="1"/>
      <p:bldP spid="27" grpId="0" animBg="1"/>
      <p:bldP spid="28" grpId="0"/>
      <p:bldP spid="31" grpId="0" animBg="1"/>
      <p:bldP spid="1024" grpId="0" animBg="1"/>
      <p:bldP spid="1025" grpId="0"/>
      <p:bldP spid="1027" grpId="0" animBg="1"/>
      <p:bldP spid="1028" grpId="0" animBg="1"/>
      <p:bldP spid="1029" grpId="0"/>
      <p:bldP spid="10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2" name="TextBox 1">
            <a:extLst>
              <a:ext uri="{FF2B5EF4-FFF2-40B4-BE49-F238E27FC236}">
                <a16:creationId xmlns:a16="http://schemas.microsoft.com/office/drawing/2014/main" id="{88B90EF6-73E0-9C0A-B0CD-111229DAB984}"/>
              </a:ext>
            </a:extLst>
          </p:cNvPr>
          <p:cNvSpPr txBox="1"/>
          <p:nvPr/>
        </p:nvSpPr>
        <p:spPr>
          <a:xfrm>
            <a:off x="-218491" y="234531"/>
            <a:ext cx="6097554" cy="769441"/>
          </a:xfrm>
          <a:prstGeom prst="rect">
            <a:avLst/>
          </a:prstGeom>
          <a:noFill/>
        </p:spPr>
        <p:txBody>
          <a:bodyPr wrap="square">
            <a:spAutoFit/>
          </a:bodyPr>
          <a:lstStyle/>
          <a:p>
            <a:pPr algn="ctr"/>
            <a:r>
              <a:rPr kumimoji="0" lang="en-US" sz="4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Tourist troubles</a:t>
            </a:r>
            <a:endParaRPr lang="en-US" sz="2800" dirty="0"/>
          </a:p>
        </p:txBody>
      </p:sp>
      <p:sp>
        <p:nvSpPr>
          <p:cNvPr id="3" name="Google Shape;832;p21">
            <a:extLst>
              <a:ext uri="{FF2B5EF4-FFF2-40B4-BE49-F238E27FC236}">
                <a16:creationId xmlns:a16="http://schemas.microsoft.com/office/drawing/2014/main" id="{D3D13CE5-1459-DF1F-7832-A1D96A3F74FA}"/>
              </a:ext>
            </a:extLst>
          </p:cNvPr>
          <p:cNvSpPr/>
          <p:nvPr/>
        </p:nvSpPr>
        <p:spPr>
          <a:xfrm>
            <a:off x="852189" y="3646720"/>
            <a:ext cx="7734624" cy="787472"/>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4" name="TextBox 3">
            <a:extLst>
              <a:ext uri="{FF2B5EF4-FFF2-40B4-BE49-F238E27FC236}">
                <a16:creationId xmlns:a16="http://schemas.microsoft.com/office/drawing/2014/main" id="{50E0013E-AAC2-D192-21E4-40FC97B89A92}"/>
              </a:ext>
            </a:extLst>
          </p:cNvPr>
          <p:cNvSpPr txBox="1"/>
          <p:nvPr/>
        </p:nvSpPr>
        <p:spPr>
          <a:xfrm>
            <a:off x="1023229" y="880862"/>
            <a:ext cx="4004389" cy="523220"/>
          </a:xfrm>
          <a:prstGeom prst="rect">
            <a:avLst/>
          </a:prstGeom>
          <a:noFill/>
        </p:spPr>
        <p:txBody>
          <a:bodyPr wrap="square">
            <a:spAutoFit/>
          </a:bodyPr>
          <a:lstStyle/>
          <a:p>
            <a:pPr algn="ct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How can I help you ?</a:t>
            </a:r>
            <a:endParaRPr lang="en-US" sz="2800" dirty="0"/>
          </a:p>
        </p:txBody>
      </p:sp>
      <p:sp>
        <p:nvSpPr>
          <p:cNvPr id="7" name="TextBox 6">
            <a:extLst>
              <a:ext uri="{FF2B5EF4-FFF2-40B4-BE49-F238E27FC236}">
                <a16:creationId xmlns:a16="http://schemas.microsoft.com/office/drawing/2014/main" id="{3949F2AB-78ED-41C5-4851-F1B0480A9FBA}"/>
              </a:ext>
            </a:extLst>
          </p:cNvPr>
          <p:cNvSpPr txBox="1"/>
          <p:nvPr/>
        </p:nvSpPr>
        <p:spPr>
          <a:xfrm>
            <a:off x="833480" y="903945"/>
            <a:ext cx="379499" cy="400110"/>
          </a:xfrm>
          <a:prstGeom prst="rect">
            <a:avLst/>
          </a:prstGeom>
          <a:noFill/>
          <a:ln w="31750">
            <a:solidFill>
              <a:schemeClr val="bg1"/>
            </a:solidFill>
          </a:ln>
        </p:spPr>
        <p:txBody>
          <a:bodyPr wrap="square" rtlCol="0">
            <a:spAutoFit/>
          </a:bodyPr>
          <a:lstStyle/>
          <a:p>
            <a:pPr algn="ctr"/>
            <a:r>
              <a:rPr lang="en-US" sz="2000" b="1" dirty="0">
                <a:solidFill>
                  <a:srgbClr val="FFC000"/>
                </a:solidFill>
                <a:latin typeface="aref_ graffiti" panose="02000500000000000000" pitchFamily="2" charset="-78"/>
                <a:cs typeface="aref_ graffiti" panose="02000500000000000000" pitchFamily="2" charset="-78"/>
              </a:rPr>
              <a:t>1</a:t>
            </a:r>
          </a:p>
        </p:txBody>
      </p:sp>
      <p:grpSp>
        <p:nvGrpSpPr>
          <p:cNvPr id="8" name="Google Shape;202;p9">
            <a:extLst>
              <a:ext uri="{FF2B5EF4-FFF2-40B4-BE49-F238E27FC236}">
                <a16:creationId xmlns:a16="http://schemas.microsoft.com/office/drawing/2014/main" id="{118B4CA0-52E6-2702-F3CB-BE3F75BAD432}"/>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2EC5657D-41FD-0A5C-2F3F-1DCFB5521596}"/>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6C09ED74-A063-ADBF-437F-909A7B958470}"/>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1644351E-0C04-D6BE-DAA8-CE97E39E6030}"/>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0F06CE9D-4F5D-F1A8-0C69-249D777BD9B9}"/>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53348240-51AA-0343-FB69-950AFBD4D8E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35E73829-A7D3-2789-85F1-88D0BA31B5DA}"/>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sp>
        <p:nvSpPr>
          <p:cNvPr id="15" name="TextBox 14">
            <a:extLst>
              <a:ext uri="{FF2B5EF4-FFF2-40B4-BE49-F238E27FC236}">
                <a16:creationId xmlns:a16="http://schemas.microsoft.com/office/drawing/2014/main" id="{29CE45BA-56FD-2747-412A-92E822BF2244}"/>
              </a:ext>
            </a:extLst>
          </p:cNvPr>
          <p:cNvSpPr txBox="1"/>
          <p:nvPr/>
        </p:nvSpPr>
        <p:spPr>
          <a:xfrm>
            <a:off x="4667581" y="855711"/>
            <a:ext cx="6429681" cy="584775"/>
          </a:xfrm>
          <a:prstGeom prst="rect">
            <a:avLst/>
          </a:prstGeom>
          <a:noFill/>
        </p:spPr>
        <p:txBody>
          <a:bodyPr wrap="square">
            <a:spAutoFit/>
          </a:bodyPr>
          <a:lstStyle/>
          <a:p>
            <a:r>
              <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In pairs, take turns to be the hotel receptionist and the tourist. Use polite requests to solve some of the problems below.</a:t>
            </a:r>
            <a:endParaRPr lang="en-US" sz="1600" dirty="0"/>
          </a:p>
        </p:txBody>
      </p:sp>
      <p:pic>
        <p:nvPicPr>
          <p:cNvPr id="1026" name="Picture 2" descr="Hotel receptionist at work">
            <a:extLst>
              <a:ext uri="{FF2B5EF4-FFF2-40B4-BE49-F238E27FC236}">
                <a16:creationId xmlns:a16="http://schemas.microsoft.com/office/drawing/2014/main" id="{C87C8E27-21DE-9B5E-A4E9-F37FD74803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83" b="-591"/>
          <a:stretch/>
        </p:blipFill>
        <p:spPr bwMode="auto">
          <a:xfrm>
            <a:off x="8955659" y="1825968"/>
            <a:ext cx="2669770" cy="4066912"/>
          </a:xfrm>
          <a:prstGeom prst="round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44C5B710-2819-FB94-BDD0-D1D9B58B4179}"/>
              </a:ext>
            </a:extLst>
          </p:cNvPr>
          <p:cNvSpPr/>
          <p:nvPr/>
        </p:nvSpPr>
        <p:spPr>
          <a:xfrm>
            <a:off x="8955659" y="4061158"/>
            <a:ext cx="2669770" cy="1831722"/>
          </a:xfrm>
          <a:prstGeom prst="roundRect">
            <a:avLst>
              <a:gd name="adj" fmla="val 21026"/>
            </a:avLst>
          </a:prstGeom>
          <a:solidFill>
            <a:schemeClr val="dk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361D12-ADB8-1681-4DFB-8E5CB0AF66BF}"/>
              </a:ext>
            </a:extLst>
          </p:cNvPr>
          <p:cNvSpPr txBox="1"/>
          <p:nvPr/>
        </p:nvSpPr>
        <p:spPr>
          <a:xfrm>
            <a:off x="9024074" y="4344906"/>
            <a:ext cx="2532939" cy="1200329"/>
          </a:xfrm>
          <a:prstGeom prst="rect">
            <a:avLst/>
          </a:prstGeom>
          <a:noFill/>
        </p:spPr>
        <p:txBody>
          <a:bodyPr wrap="square">
            <a:spAutoFit/>
          </a:bodyPr>
          <a:lstStyle/>
          <a:p>
            <a:pPr algn="ct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I've lost my key. Please could you give me a key for my room?</a:t>
            </a:r>
            <a:endParaRPr lang="en-US" sz="1800" dirty="0"/>
          </a:p>
        </p:txBody>
      </p:sp>
      <p:sp>
        <p:nvSpPr>
          <p:cNvPr id="16" name="Flowchart: Delay 15">
            <a:extLst>
              <a:ext uri="{FF2B5EF4-FFF2-40B4-BE49-F238E27FC236}">
                <a16:creationId xmlns:a16="http://schemas.microsoft.com/office/drawing/2014/main" id="{B87C8E91-C3C6-A479-EF83-D10432D589F0}"/>
              </a:ext>
            </a:extLst>
          </p:cNvPr>
          <p:cNvSpPr/>
          <p:nvPr/>
        </p:nvSpPr>
        <p:spPr>
          <a:xfrm>
            <a:off x="862709" y="3628689"/>
            <a:ext cx="691252" cy="797057"/>
          </a:xfrm>
          <a:prstGeom prst="flowChartDe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8431A2A-30A6-CB3D-61BE-A5190A66F462}"/>
              </a:ext>
            </a:extLst>
          </p:cNvPr>
          <p:cNvSpPr txBox="1"/>
          <p:nvPr/>
        </p:nvSpPr>
        <p:spPr>
          <a:xfrm>
            <a:off x="1553961" y="3708276"/>
            <a:ext cx="6484187" cy="707886"/>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You don't know when lunch is served. The people in the room next door are too noisy.</a:t>
            </a:r>
            <a:endParaRPr lang="en-US" sz="2000" dirty="0"/>
          </a:p>
        </p:txBody>
      </p:sp>
      <p:sp>
        <p:nvSpPr>
          <p:cNvPr id="19" name="Google Shape;832;p21">
            <a:extLst>
              <a:ext uri="{FF2B5EF4-FFF2-40B4-BE49-F238E27FC236}">
                <a16:creationId xmlns:a16="http://schemas.microsoft.com/office/drawing/2014/main" id="{771D0E4D-B540-7D16-3446-C1451843A0F5}"/>
              </a:ext>
            </a:extLst>
          </p:cNvPr>
          <p:cNvSpPr/>
          <p:nvPr/>
        </p:nvSpPr>
        <p:spPr>
          <a:xfrm>
            <a:off x="3166776" y="4555774"/>
            <a:ext cx="5420038" cy="523220"/>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21" name="Flowchart: Delay 20">
            <a:extLst>
              <a:ext uri="{FF2B5EF4-FFF2-40B4-BE49-F238E27FC236}">
                <a16:creationId xmlns:a16="http://schemas.microsoft.com/office/drawing/2014/main" id="{1097985D-B0E6-8897-3FA7-2BE0BE8EE310}"/>
              </a:ext>
            </a:extLst>
          </p:cNvPr>
          <p:cNvSpPr/>
          <p:nvPr/>
        </p:nvSpPr>
        <p:spPr>
          <a:xfrm flipH="1">
            <a:off x="8071345" y="4551975"/>
            <a:ext cx="515469" cy="523220"/>
          </a:xfrm>
          <a:prstGeom prst="flowChartDelay">
            <a:avLst/>
          </a:prstGeom>
          <a:solidFill>
            <a:srgbClr val="754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3512"/>
              </a:solidFill>
            </a:endParaRPr>
          </a:p>
        </p:txBody>
      </p:sp>
      <p:sp>
        <p:nvSpPr>
          <p:cNvPr id="22" name="TextBox 21">
            <a:extLst>
              <a:ext uri="{FF2B5EF4-FFF2-40B4-BE49-F238E27FC236}">
                <a16:creationId xmlns:a16="http://schemas.microsoft.com/office/drawing/2014/main" id="{7F1564EB-9F3E-6E05-1717-4193FDF3732C}"/>
              </a:ext>
            </a:extLst>
          </p:cNvPr>
          <p:cNvSpPr txBox="1"/>
          <p:nvPr/>
        </p:nvSpPr>
        <p:spPr>
          <a:xfrm>
            <a:off x="3322650" y="4636317"/>
            <a:ext cx="5264163"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You have forgotten your room number.</a:t>
            </a:r>
            <a:endParaRPr lang="en-US" sz="2000" dirty="0"/>
          </a:p>
        </p:txBody>
      </p:sp>
      <p:sp>
        <p:nvSpPr>
          <p:cNvPr id="6" name="Google Shape;832;p21">
            <a:extLst>
              <a:ext uri="{FF2B5EF4-FFF2-40B4-BE49-F238E27FC236}">
                <a16:creationId xmlns:a16="http://schemas.microsoft.com/office/drawing/2014/main" id="{D37A0836-7EF1-84B2-8283-E2336599FB7E}"/>
              </a:ext>
            </a:extLst>
          </p:cNvPr>
          <p:cNvSpPr/>
          <p:nvPr/>
        </p:nvSpPr>
        <p:spPr>
          <a:xfrm>
            <a:off x="833480" y="2324773"/>
            <a:ext cx="6766670" cy="523220"/>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20" name="Flowchart: Delay 19">
            <a:extLst>
              <a:ext uri="{FF2B5EF4-FFF2-40B4-BE49-F238E27FC236}">
                <a16:creationId xmlns:a16="http://schemas.microsoft.com/office/drawing/2014/main" id="{F5085042-80B6-FEA3-3961-829CDBF46DA6}"/>
              </a:ext>
            </a:extLst>
          </p:cNvPr>
          <p:cNvSpPr/>
          <p:nvPr/>
        </p:nvSpPr>
        <p:spPr>
          <a:xfrm>
            <a:off x="844000" y="2306743"/>
            <a:ext cx="504949" cy="523220"/>
          </a:xfrm>
          <a:prstGeom prst="flowChartDe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B4CAE35-BA45-9C64-214B-546DEEB8F9BE}"/>
              </a:ext>
            </a:extLst>
          </p:cNvPr>
          <p:cNvSpPr txBox="1"/>
          <p:nvPr/>
        </p:nvSpPr>
        <p:spPr>
          <a:xfrm>
            <a:off x="1396470" y="2377632"/>
            <a:ext cx="6272095"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You want to know where the nearest post office is.</a:t>
            </a:r>
            <a:endParaRPr lang="en-US" sz="2000" dirty="0"/>
          </a:p>
        </p:txBody>
      </p:sp>
      <p:sp>
        <p:nvSpPr>
          <p:cNvPr id="24" name="Google Shape;832;p21">
            <a:extLst>
              <a:ext uri="{FF2B5EF4-FFF2-40B4-BE49-F238E27FC236}">
                <a16:creationId xmlns:a16="http://schemas.microsoft.com/office/drawing/2014/main" id="{FD8D0EBF-0988-BD24-E7EE-48B6F2C6E5F4}"/>
              </a:ext>
            </a:extLst>
          </p:cNvPr>
          <p:cNvSpPr/>
          <p:nvPr/>
        </p:nvSpPr>
        <p:spPr>
          <a:xfrm>
            <a:off x="833481" y="2979580"/>
            <a:ext cx="7734626" cy="523220"/>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29" name="Flowchart: Delay 28">
            <a:extLst>
              <a:ext uri="{FF2B5EF4-FFF2-40B4-BE49-F238E27FC236}">
                <a16:creationId xmlns:a16="http://schemas.microsoft.com/office/drawing/2014/main" id="{2948597B-D6C7-5A36-C191-0D21B236B0BB}"/>
              </a:ext>
            </a:extLst>
          </p:cNvPr>
          <p:cNvSpPr/>
          <p:nvPr/>
        </p:nvSpPr>
        <p:spPr>
          <a:xfrm flipH="1">
            <a:off x="8052636" y="2975781"/>
            <a:ext cx="515469" cy="523220"/>
          </a:xfrm>
          <a:prstGeom prst="flowChartDelay">
            <a:avLst/>
          </a:prstGeom>
          <a:solidFill>
            <a:srgbClr val="754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3512"/>
              </a:solidFill>
            </a:endParaRPr>
          </a:p>
        </p:txBody>
      </p:sp>
      <p:sp>
        <p:nvSpPr>
          <p:cNvPr id="30" name="TextBox 29">
            <a:extLst>
              <a:ext uri="{FF2B5EF4-FFF2-40B4-BE49-F238E27FC236}">
                <a16:creationId xmlns:a16="http://schemas.microsoft.com/office/drawing/2014/main" id="{68CACB70-AAC5-6B25-DE42-6AB58D999C09}"/>
              </a:ext>
            </a:extLst>
          </p:cNvPr>
          <p:cNvSpPr txBox="1"/>
          <p:nvPr/>
        </p:nvSpPr>
        <p:spPr>
          <a:xfrm>
            <a:off x="1348949" y="3059668"/>
            <a:ext cx="6722396" cy="369332"/>
          </a:xfrm>
          <a:prstGeom prst="rect">
            <a:avLst/>
          </a:prstGeom>
          <a:noFill/>
        </p:spPr>
        <p:txBody>
          <a:bodyPr wrap="square">
            <a:spAutoFit/>
          </a:bodyPr>
          <a:lstStyle/>
          <a:p>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You need to get a doctor The telephone in your room is broken</a:t>
            </a:r>
            <a:endParaRPr lang="en-US" sz="1800" dirty="0"/>
          </a:p>
        </p:txBody>
      </p:sp>
    </p:spTree>
    <p:extLst>
      <p:ext uri="{BB962C8B-B14F-4D97-AF65-F5344CB8AC3E}">
        <p14:creationId xmlns:p14="http://schemas.microsoft.com/office/powerpoint/2010/main" val="28631755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8" grpId="0"/>
      <p:bldP spid="19" grpId="0" animBg="1"/>
      <p:bldP spid="21" grpId="0" animBg="1"/>
      <p:bldP spid="22" grpId="0"/>
      <p:bldP spid="24" grpId="0" animBg="1"/>
      <p:bldP spid="29"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3" name="Google Shape;832;p21">
            <a:extLst>
              <a:ext uri="{FF2B5EF4-FFF2-40B4-BE49-F238E27FC236}">
                <a16:creationId xmlns:a16="http://schemas.microsoft.com/office/drawing/2014/main" id="{D3D13CE5-1459-DF1F-7832-A1D96A3F74FA}"/>
              </a:ext>
            </a:extLst>
          </p:cNvPr>
          <p:cNvSpPr/>
          <p:nvPr/>
        </p:nvSpPr>
        <p:spPr>
          <a:xfrm>
            <a:off x="399661" y="1661758"/>
            <a:ext cx="11486908" cy="4307486"/>
          </a:xfrm>
          <a:prstGeom prst="roundRect">
            <a:avLst>
              <a:gd name="adj" fmla="val 442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C000"/>
              </a:solidFill>
            </a:endParaRPr>
          </a:p>
        </p:txBody>
      </p:sp>
      <p:sp>
        <p:nvSpPr>
          <p:cNvPr id="6" name="TextBox 5">
            <a:extLst>
              <a:ext uri="{FF2B5EF4-FFF2-40B4-BE49-F238E27FC236}">
                <a16:creationId xmlns:a16="http://schemas.microsoft.com/office/drawing/2014/main" id="{8A470DA3-7F1C-F4F2-725D-53FF0626AA3E}"/>
              </a:ext>
            </a:extLst>
          </p:cNvPr>
          <p:cNvSpPr txBox="1"/>
          <p:nvPr/>
        </p:nvSpPr>
        <p:spPr>
          <a:xfrm>
            <a:off x="493891" y="2571189"/>
            <a:ext cx="6084191" cy="3323987"/>
          </a:xfrm>
          <a:prstGeom prst="rect">
            <a:avLst/>
          </a:prstGeom>
          <a:noFill/>
        </p:spPr>
        <p:txBody>
          <a:bodyPr wrap="square">
            <a:spAutoFit/>
          </a:bodyPr>
          <a:lstStyle/>
          <a:p>
            <a:r>
              <a:rPr kumimoji="0" lang="en-US" sz="2800" b="0"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a</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Zing dreamed that the plane had landed in Italy. He got off the plane and went into the airport to meet his friend.</a:t>
            </a:r>
          </a:p>
          <a:p>
            <a:r>
              <a:rPr kumimoji="0" lang="en-US" sz="2800" b="0"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b</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While he sat on the plane, he thought about meeting his friend and doing some sightseeing. It was a long flight and he soon fell asleep.</a:t>
            </a:r>
          </a:p>
          <a:p>
            <a:r>
              <a:rPr kumimoji="0" lang="en-US" sz="2800" b="0"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c</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After he left the airport he soon got lost. He took out his Italian phrasebook and politely asked alary for directions to his friend's house. The lady looked very confused and started shouting at him in English.</a:t>
            </a:r>
          </a:p>
        </p:txBody>
      </p:sp>
      <p:grpSp>
        <p:nvGrpSpPr>
          <p:cNvPr id="8" name="Google Shape;202;p9">
            <a:extLst>
              <a:ext uri="{FF2B5EF4-FFF2-40B4-BE49-F238E27FC236}">
                <a16:creationId xmlns:a16="http://schemas.microsoft.com/office/drawing/2014/main" id="{4ACB7B34-E094-41D4-679A-05C544E57ED6}"/>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5D9C0200-64AE-68F0-5792-0020ACC401A8}"/>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D0D06564-99DC-17A6-957D-FD062109D8D3}"/>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3CA15EB5-8F7A-DEEF-E829-10CFED8B38CB}"/>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642F1251-F5D1-0216-DF95-7097E6F93300}"/>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63EC932F-E70D-05EA-7BEB-EC7BFEE62A3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099C0BA7-BBEE-5F3A-DA73-E400638C1923}"/>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sp>
        <p:nvSpPr>
          <p:cNvPr id="15" name="TextBox 14">
            <a:extLst>
              <a:ext uri="{FF2B5EF4-FFF2-40B4-BE49-F238E27FC236}">
                <a16:creationId xmlns:a16="http://schemas.microsoft.com/office/drawing/2014/main" id="{79A3D839-1EB0-8EB8-49EC-EEAC3CB1A100}"/>
              </a:ext>
            </a:extLst>
          </p:cNvPr>
          <p:cNvSpPr txBox="1"/>
          <p:nvPr/>
        </p:nvSpPr>
        <p:spPr>
          <a:xfrm>
            <a:off x="345103" y="293446"/>
            <a:ext cx="6097554" cy="769441"/>
          </a:xfrm>
          <a:prstGeom prst="rect">
            <a:avLst/>
          </a:prstGeom>
          <a:noFill/>
        </p:spPr>
        <p:txBody>
          <a:bodyPr wrap="square">
            <a:spAutoFit/>
          </a:bodyPr>
          <a:lstStyle/>
          <a:p>
            <a:pPr algn="ctr"/>
            <a:r>
              <a:rPr kumimoji="0" lang="en-US" sz="4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Tourist troubles</a:t>
            </a:r>
            <a:endParaRPr lang="en-US" sz="2800" dirty="0"/>
          </a:p>
        </p:txBody>
      </p:sp>
      <p:sp>
        <p:nvSpPr>
          <p:cNvPr id="16" name="TextBox 15">
            <a:extLst>
              <a:ext uri="{FF2B5EF4-FFF2-40B4-BE49-F238E27FC236}">
                <a16:creationId xmlns:a16="http://schemas.microsoft.com/office/drawing/2014/main" id="{5AE5DEB4-28A9-8288-3F4E-97FCEE725F51}"/>
              </a:ext>
            </a:extLst>
          </p:cNvPr>
          <p:cNvSpPr txBox="1"/>
          <p:nvPr/>
        </p:nvSpPr>
        <p:spPr>
          <a:xfrm>
            <a:off x="1293816" y="919037"/>
            <a:ext cx="4004389" cy="523220"/>
          </a:xfrm>
          <a:prstGeom prst="rect">
            <a:avLst/>
          </a:prstGeom>
          <a:noFill/>
        </p:spPr>
        <p:txBody>
          <a:bodyPr wrap="square">
            <a:spAutoFit/>
          </a:bodyPr>
          <a:lstStyle/>
          <a:p>
            <a:pPr algn="ct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Zing’s Nightmare</a:t>
            </a:r>
            <a:endParaRPr lang="en-US" sz="2800" dirty="0"/>
          </a:p>
        </p:txBody>
      </p:sp>
      <p:sp>
        <p:nvSpPr>
          <p:cNvPr id="17" name="TextBox 16">
            <a:extLst>
              <a:ext uri="{FF2B5EF4-FFF2-40B4-BE49-F238E27FC236}">
                <a16:creationId xmlns:a16="http://schemas.microsoft.com/office/drawing/2014/main" id="{83BBEC56-2140-C484-99C2-15DAA8ADB631}"/>
              </a:ext>
            </a:extLst>
          </p:cNvPr>
          <p:cNvSpPr txBox="1"/>
          <p:nvPr/>
        </p:nvSpPr>
        <p:spPr>
          <a:xfrm>
            <a:off x="1365324" y="999913"/>
            <a:ext cx="379499" cy="400110"/>
          </a:xfrm>
          <a:prstGeom prst="rect">
            <a:avLst/>
          </a:prstGeom>
          <a:noFill/>
          <a:ln w="31750">
            <a:solidFill>
              <a:schemeClr val="bg1"/>
            </a:solidFill>
          </a:ln>
        </p:spPr>
        <p:txBody>
          <a:bodyPr wrap="square" rtlCol="0">
            <a:spAutoFit/>
          </a:bodyPr>
          <a:lstStyle/>
          <a:p>
            <a:pPr algn="ctr"/>
            <a:r>
              <a:rPr lang="en-US" sz="2000" b="1" dirty="0">
                <a:solidFill>
                  <a:srgbClr val="FFC000"/>
                </a:solidFill>
                <a:latin typeface="aref_ graffiti" panose="02000500000000000000" pitchFamily="2" charset="-78"/>
                <a:cs typeface="aref_ graffiti" panose="02000500000000000000" pitchFamily="2" charset="-78"/>
              </a:rPr>
              <a:t>2</a:t>
            </a:r>
          </a:p>
        </p:txBody>
      </p:sp>
      <p:sp>
        <p:nvSpPr>
          <p:cNvPr id="18" name="TextBox 17">
            <a:extLst>
              <a:ext uri="{FF2B5EF4-FFF2-40B4-BE49-F238E27FC236}">
                <a16:creationId xmlns:a16="http://schemas.microsoft.com/office/drawing/2014/main" id="{66C05C63-9155-7842-8DFB-9935C6A120FE}"/>
              </a:ext>
            </a:extLst>
          </p:cNvPr>
          <p:cNvSpPr txBox="1"/>
          <p:nvPr/>
        </p:nvSpPr>
        <p:spPr>
          <a:xfrm>
            <a:off x="493891" y="1971439"/>
            <a:ext cx="8595495" cy="584775"/>
          </a:xfrm>
          <a:prstGeom prst="rect">
            <a:avLst/>
          </a:prstGeom>
          <a:noFill/>
        </p:spPr>
        <p:txBody>
          <a:bodyPr wrap="square">
            <a:spAutoFit/>
          </a:bodyPr>
          <a:lstStyle/>
          <a:p>
            <a:r>
              <a:rPr kumimoji="0" lang="en-US" sz="1600" b="0"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Mustafa has written a fictional travel story about a character called Zing. The story has got mixed up. Read the paragraphs and put them in order in your exercise book.</a:t>
            </a:r>
            <a:endParaRPr lang="en-US" sz="1600" dirty="0">
              <a:solidFill>
                <a:srgbClr val="FFC000"/>
              </a:solidFill>
            </a:endParaRPr>
          </a:p>
        </p:txBody>
      </p:sp>
      <p:pic>
        <p:nvPicPr>
          <p:cNvPr id="1026" name="Picture 2" descr="Beautiful Panoramic view of Duomo square in Milan with big stree">
            <a:extLst>
              <a:ext uri="{FF2B5EF4-FFF2-40B4-BE49-F238E27FC236}">
                <a16:creationId xmlns:a16="http://schemas.microsoft.com/office/drawing/2014/main" id="{F58AF4FF-F3E1-87E4-0F62-9CD776EE06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932" y="2588941"/>
            <a:ext cx="4739027" cy="3156827"/>
          </a:xfrm>
          <a:prstGeom prst="roundRect">
            <a:avLst>
              <a:gd name="adj" fmla="val 11938"/>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62885"/>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769</Words>
  <Application>Microsoft Office PowerPoint</Application>
  <PresentationFormat>Widescreen</PresentationFormat>
  <Paragraphs>81</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Dubai</vt:lpstr>
      <vt:lpstr>Times New Roman</vt:lpstr>
      <vt:lpstr>Calibri</vt:lpstr>
      <vt:lpstr>Tajawal</vt:lpstr>
      <vt:lpstr>Love Ya Like A Sister</vt:lpstr>
      <vt:lpstr>Arial</vt:lpstr>
      <vt:lpstr>aref_ graffiti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Oubay Shalati</dc:creator>
  <cp:lastModifiedBy>Mahmoud</cp:lastModifiedBy>
  <cp:revision>31</cp:revision>
  <dcterms:created xsi:type="dcterms:W3CDTF">2023-11-17T15:18:40Z</dcterms:created>
  <dcterms:modified xsi:type="dcterms:W3CDTF">2024-12-08T13:35:49Z</dcterms:modified>
</cp:coreProperties>
</file>