
<file path=[Content_Types].xml><?xml version="1.0" encoding="utf-8"?>
<Types xmlns="http://schemas.openxmlformats.org/package/2006/content-types">
  <Default ContentType="image/gif" Extension="gif"/>
  <Default ContentType="application/xml" Extension="xml"/>
  <Default ContentType="image/png" Extension="png"/>
  <Default ContentType="image/jpeg" Extension="jpeg"/>
  <Default ContentType="audio/x-wav" Extension="wav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6858000" cx="9144000"/>
  <p:notesSz cx="6858000" cy="9144000"/>
  <p:defaultTextStyle>
    <a:defPPr lvl="0">
      <a:defRPr lang="en-US"/>
    </a:defPPr>
    <a:lvl1pPr eaLnBrk="0" hangingPunct="0" lvl="0" rtl="0" algn="l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eaLnBrk="0" hangingPunct="0" lvl="1" marL="457200" rtl="0" algn="l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eaLnBrk="0" hangingPunct="0" lvl="2" marL="914400" rtl="0" algn="l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eaLnBrk="0" hangingPunct="0" lvl="3" marL="1371600" rtl="0" algn="l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eaLnBrk="0" hangingPunct="0" lvl="4" marL="1828800" rtl="0" algn="l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defTabSz="914400" eaLnBrk="1" hangingPunct="1" latinLnBrk="0" lvl="5" marL="2286000" rtl="0" algn="l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defTabSz="914400" eaLnBrk="1" hangingPunct="1" latinLnBrk="0" lvl="6" marL="2743200" rtl="0" algn="l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defTabSz="914400" eaLnBrk="1" hangingPunct="1" latinLnBrk="0" lvl="7" marL="3200400" rtl="0" algn="l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defTabSz="914400" eaLnBrk="1" hangingPunct="1" latinLnBrk="0" lvl="8" marL="3657600" rtl="0" algn="l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2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2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2.xml"/><Relationship Id="rId3" Type="http://schemas.openxmlformats.org/officeDocument/2006/relationships/presProps" Target="presProps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AA73FAB-2A6F-4299-9289-BBB5E3DD2B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AE4B9B8-79A8-4BF1-A997-CA71FCED07F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82AC4BA-9DD3-4A1D-868A-6C113E3C9D8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3E906F67-557E-412C-A53D-BDA46F75051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0697EE56-5C7B-4849-A21A-725CDD9B8C5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DE36EF3A-B6FB-4191-9D26-5F92A272D2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11CA0DEC-9CD1-462C-9FE8-754F77A9A0EE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56A3D43F-6016-4806-BBB1-6D33430130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67FCAEC-F02F-4018-B396-BA8C26C195F4}" type="slidenum">
              <a:rPr lang="ar-SA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8435" name="Header Placeholder 1">
            <a:extLst>
              <a:ext uri="{FF2B5EF4-FFF2-40B4-BE49-F238E27FC236}">
                <a16:creationId xmlns:a16="http://schemas.microsoft.com/office/drawing/2014/main" id="{C5D2D886-A6D6-44A6-9AC8-EB3AD1F20A2F}"/>
              </a:ext>
            </a:extLst>
          </p:cNvPr>
          <p:cNvSpPr txBox="1">
            <a:spLocks noGrp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ar-SA" altLang="en-US" b="0">
                <a:latin typeface="Calibri" panose="020F0502020204030204" pitchFamily="34" charset="0"/>
              </a:rPr>
              <a:t>استراتيجيات التقويم وأدواته</a:t>
            </a:r>
            <a:endParaRPr lang="en-US" altLang="en-US" b="0">
              <a:latin typeface="Calibri" panose="020F0502020204030204" pitchFamily="34" charset="0"/>
            </a:endParaRPr>
          </a:p>
        </p:txBody>
      </p:sp>
      <p:sp>
        <p:nvSpPr>
          <p:cNvPr id="18436" name="Slide Image Placeholder 1">
            <a:extLst>
              <a:ext uri="{FF2B5EF4-FFF2-40B4-BE49-F238E27FC236}">
                <a16:creationId xmlns:a16="http://schemas.microsoft.com/office/drawing/2014/main" id="{398B716D-D543-4EED-9EA7-3733DFC7F8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Notes Placeholder 2">
            <a:extLst>
              <a:ext uri="{FF2B5EF4-FFF2-40B4-BE49-F238E27FC236}">
                <a16:creationId xmlns:a16="http://schemas.microsoft.com/office/drawing/2014/main" id="{4DDF5A70-FBE3-4786-9C9E-8A24449E5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8" name="Slide Number Placeholder 3">
            <a:extLst>
              <a:ext uri="{FF2B5EF4-FFF2-40B4-BE49-F238E27FC236}">
                <a16:creationId xmlns:a16="http://schemas.microsoft.com/office/drawing/2014/main" id="{6F5223B8-8407-4CA8-A64B-C047213A975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FD3FE47-9D2D-4772-B4F7-83CA6645F115}" type="slidenum">
              <a:rPr lang="ar-SA" altLang="en-US" b="0">
                <a:latin typeface="Calibri" panose="020F050202020403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b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942B06DA-429C-4593-A4AD-0CCFF6D97C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6177A3-7E52-450A-A0C3-DB75625B6D3B}" type="slidenum">
              <a:rPr lang="ar-SA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92A3717-E4A9-461F-9120-2A2434EBAE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7A5C27B8-94BD-4D8F-8399-A00D8EFB5C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CB749D9-6BAA-4665-8D90-684458AC80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8414E7-D30C-47E6-9226-9AD86205C217}" type="slidenum">
              <a:rPr lang="ar-SA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B11DF2B0-B97C-4674-B5FC-0BB9E6321B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C1079C5-B397-40F5-A2EF-2BE3E2B755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1F6F7074-CC3A-43F2-837A-EDD9B053EF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4B3412-0638-4C47-86CA-937FA23393F0}" type="slidenum">
              <a:rPr lang="ar-SA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5D9E441A-5EFD-4FAA-83B7-8E96F4D19F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A0EF2D6E-0F6F-43FB-9BAE-8772B7455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69BAC587-0C76-42A2-BEF5-A786704DC4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4C3119-8F22-4E71-8F37-4DA409B7E78F}" type="slidenum">
              <a:rPr lang="ar-SA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4DA146EC-500B-4ED9-A17B-7BABFE7B59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A217FD43-0536-445D-8735-1A29AF16B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362044F7-C939-4D3F-A6A3-8CA9C8AB66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CDC9B2-E220-47F6-AFD5-9F5C574FD237}" type="slidenum">
              <a:rPr lang="ar-SA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9DBAF7E-E7A5-4D3B-8643-D2158ED37E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69E4320-5230-4FCC-9C5A-DFBB82A45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1BDD1488-4E31-4163-A803-2F39D9254E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FA9CE0-9BCC-43C9-A09A-4E2FA0C1017D}" type="slidenum">
              <a:rPr lang="ar-SA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F5D8612-794B-476A-BD01-7C8BA985B1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FC16270-CCF3-4AC8-9472-3E174A916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62731575-EA1B-4357-93D0-C7322C3B0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981E78-81DE-438A-AADE-171C9869F773}" type="slidenum">
              <a:rPr lang="ar-SA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D9DB522-21C3-461D-A43A-86843F8B9D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E53AE837-4B69-468B-873C-E60206BE4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3AECDE33-B41F-4634-81A2-930596519B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D57C36-934F-448B-9A63-6C89B84A32E3}" type="slidenum">
              <a:rPr lang="ar-SA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B2F9E9E-8F31-43B5-AFCA-8821FF17D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228B7A1F-1C45-489E-B6FE-B6F5DF8ADB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F2906875-FC30-44EB-9314-913F9C722A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98AB808-46FF-425C-95B0-C798461CFCB1}" type="slidenum">
              <a:rPr lang="ar-SA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F8579701-CD04-4BFA-8ECE-5178F556C8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D4AC80A8-EF4F-45C6-B140-98AF0F205E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19754A6B-5C08-4E51-BE0B-5859CCBA51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BEC988-68F8-4394-AD4C-8480C3A72756}" type="slidenum">
              <a:rPr lang="ar-SA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C0BF59A-DEEC-41DB-AEE4-8D7EE48346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5726D14-DB77-4FC5-96F6-A3D9455389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F51D40AE-56CB-4F8F-9D84-EB75719684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6C729D-42F3-486D-9C34-6DC6A8E7739C}" type="slidenum">
              <a:rPr lang="ar-SA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4764BD52-3552-457A-BCF2-415DDE6951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0EF49C9-A5C1-480A-BDEE-D002C775F1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ACD45689-2864-4F01-968B-34ECBEF2C7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DB0D93-9D74-45E6-90DF-C8FC491DEDB9}" type="slidenum">
              <a:rPr lang="ar-SA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D283E505-D27E-4A2F-8338-3B5392FE27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9E502518-8AE5-4622-BD98-E9CFD06C07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BH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audio" Target="../media/audio1.wav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F29B9A-1448-4B8F-A1EF-DAF29831A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0345E7-CD30-4F56-A901-B6D773E372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996702-271A-4E9F-836F-24F87015F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88F9D-90A0-413B-8DD6-0B5275D74A6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867333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2F2132-DDDC-4CEE-9291-C5602E6D4C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EEC8FB-FDAA-4EF2-9E1F-24D4B6BC7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269001-4E43-458D-A144-6848F96C98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C123A-4C1B-4D6E-ACD0-6D29C5A2539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927538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5FD0B9-66BE-4AA5-AEED-E22329F245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C5DDA2-10EC-487D-BA5A-E4D84B7B16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9F5B9F-5354-45CD-BF28-1BBBC225BC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E0479-05CE-4F64-A219-A4FA18CA846D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1978851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6775A4-38C7-4820-8D1E-92C7F42681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BDB06E-D228-44DE-B79B-ADF0789349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9AAD95-5D03-4C0F-B7B7-ED0F13DD35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F21DC-AAE8-4947-9469-E195DCE66A5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893619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3EA295-C022-429A-AE18-F0254C5F6F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F61502-BF17-4777-A372-2C11DB8066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D9A3A2-A893-4218-B670-37C6AB386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AE9D4-21D1-4A6E-BEE2-16F9265C673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665099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9D891-BB47-4F57-90AF-5D8CFE8954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88355-413B-48BF-8FFB-69C093726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056B4F-4DD2-41DD-8736-C5BDE5EB42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C1F4E-70E0-4237-87F7-4C5B7D70208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551832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4455CDB-CE6D-43CA-9FC9-EEBFAFDD6F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FC9F471-B0FF-477F-BB1B-916CFCC43D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BAE27B5-26FE-4E3C-A1F4-63C4C28249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F52C14-1650-4032-87D1-5C24E2B5048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908613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F777518-8BB3-43A4-9429-2910FAFF45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BE7324-E313-45D7-A12A-8AF7AAFE32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22C9E5-ADCA-4343-8F28-07B51F2E96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06B06-36D1-4698-97AC-4DD018A13EE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48193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4BE556E-74B3-4DC0-AC23-3295A8BE43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07E394E-4644-48D9-A2B8-63C3663EE6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721B32F-550A-4DFE-9EC0-7CFAA76BE7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4A995-678D-4285-893C-F0B81ADC0AB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043675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3BEF63-0832-4B49-A2B5-42B202A534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F4C56-4EFA-42B2-84BB-F0C3781D1D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BD479-7EF6-4B28-AC45-62E983131F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080C2-FD45-403D-BD27-39281FCEB5D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4878094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056114-C09F-47E8-88F6-F0033576FF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EC7BE-EDB3-4728-A4A2-BCF2A2547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8D5EB-A1BD-41FC-A514-334CDAB8FC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B63D99-6CE0-46DA-A7B7-3C25CE33157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8835419"/>
      </p:ext>
    </p:extLst>
  </p:cSld>
  <p:clrMapOvr>
    <a:masterClrMapping/>
  </p:clrMapOvr>
  <p:transition spd="slow">
    <p:circle/>
    <p:sndAc>
      <p:stSnd>
        <p:snd r:embed="rId1" name="typ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audio" Target="../media/audio1.wav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1.jpe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386C496-C777-4B91-80CC-C9AF723FC7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52F4C6B-EF4E-4345-81CC-92FCE04E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3556FC6-3FA6-4CEC-A795-D2DFB2EBEC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312FC80-2B7A-4F6B-B1A8-94CE484A3B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A39938B-2EA8-40F1-B84D-A3D7C12DFF5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348A25EF-5F12-4141-9529-495F9379BCC7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med">
    <p:wheel/>
    <p:sndAc>
      <p:stSnd>
        <p:snd r:embed="rId13" name="type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8.gif" /><Relationship Id="rId4" Type="http://schemas.openxmlformats.org/officeDocument/2006/relationships/image" Target="../media/image10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8.gif" /><Relationship Id="rId4" Type="http://schemas.openxmlformats.org/officeDocument/2006/relationships/image" Target="../media/image11.png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2.png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7.xml" /><Relationship Id="rId6" Type="http://schemas.openxmlformats.org/officeDocument/2006/relationships/image" Target="mhtml:file://F:\&#1589;&#1608;&#1585;%20&#1605;&#1578;&#1581;&#1585;&#1603;&#1577;\New%20Microsoft%20Word%20Document.mht!http://www.harrythecat.com/graphics/b/book12.gif" TargetMode="External" /><Relationship Id="rId5" Type="http://schemas.openxmlformats.org/officeDocument/2006/relationships/image" Target="../media/image13.gif" /><Relationship Id="rId4" Type="http://schemas.openxmlformats.org/officeDocument/2006/relationships/image" Target="../media/image4.png" 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 /><Relationship Id="rId3" Type="http://schemas.openxmlformats.org/officeDocument/2006/relationships/audio" Target="../media/audio1.wav" /><Relationship Id="rId7" Type="http://schemas.openxmlformats.org/officeDocument/2006/relationships/audio" Target="../media/audio6.wav" /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7.xml" /><Relationship Id="rId6" Type="http://schemas.openxmlformats.org/officeDocument/2006/relationships/audio" Target="../media/audio5.wav" /><Relationship Id="rId11" Type="http://schemas.openxmlformats.org/officeDocument/2006/relationships/image" Target="../media/image8.gif" /><Relationship Id="rId5" Type="http://schemas.openxmlformats.org/officeDocument/2006/relationships/audio" Target="../media/audio4.wav" /><Relationship Id="rId10" Type="http://schemas.openxmlformats.org/officeDocument/2006/relationships/audio" Target="../media/audio7.wav" /><Relationship Id="rId4" Type="http://schemas.openxmlformats.org/officeDocument/2006/relationships/image" Target="../media/image14.jpeg" /><Relationship Id="rId9" Type="http://schemas.openxmlformats.org/officeDocument/2006/relationships/image" Target="../media/image16.jpeg" 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 /><Relationship Id="rId3" Type="http://schemas.openxmlformats.org/officeDocument/2006/relationships/audio" Target="../media/audio1.wav" /><Relationship Id="rId7" Type="http://schemas.openxmlformats.org/officeDocument/2006/relationships/audio" Target="../media/audio8.wav" /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7.xml" /><Relationship Id="rId6" Type="http://schemas.openxmlformats.org/officeDocument/2006/relationships/audio" Target="../media/audio7.wav" /><Relationship Id="rId5" Type="http://schemas.openxmlformats.org/officeDocument/2006/relationships/audio" Target="../media/audio4.wav" /><Relationship Id="rId4" Type="http://schemas.openxmlformats.org/officeDocument/2006/relationships/audio" Target="../media/audio5.wav" /><Relationship Id="rId9" Type="http://schemas.openxmlformats.org/officeDocument/2006/relationships/image" Target="../media/image8.gif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8.gif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17.gif" /><Relationship Id="rId4" Type="http://schemas.openxmlformats.org/officeDocument/2006/relationships/slide" Target="slide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3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7" Type="http://schemas.openxmlformats.org/officeDocument/2006/relationships/image" Target="../media/image4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Relationship Id="rId6" Type="http://schemas.openxmlformats.org/officeDocument/2006/relationships/hyperlink" Target="&#1575;&#1604;&#1581;&#1575;&#1604;.ppt" TargetMode="External" /><Relationship Id="rId5" Type="http://schemas.openxmlformats.org/officeDocument/2006/relationships/audio" Target="../media/audio3.wav" /><Relationship Id="rId4" Type="http://schemas.openxmlformats.org/officeDocument/2006/relationships/audio" Target="../media/audio2.wav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5.gif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6.png" /><Relationship Id="rId4" Type="http://schemas.openxmlformats.org/officeDocument/2006/relationships/audio" Target="../media/audio3.wav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8.gif" /><Relationship Id="rId4" Type="http://schemas.openxmlformats.org/officeDocument/2006/relationships/image" Target="../media/image7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8.gif" /><Relationship Id="rId4" Type="http://schemas.openxmlformats.org/officeDocument/2006/relationships/image" Target="../media/image9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1464EB2-8339-4695-B279-36456730B531}"/>
              </a:ext>
            </a:extLst>
          </p:cNvPr>
          <p:cNvSpPr txBox="1"/>
          <p:nvPr/>
        </p:nvSpPr>
        <p:spPr>
          <a:xfrm>
            <a:off x="695951" y="1890167"/>
            <a:ext cx="7488832" cy="2653227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en-AE" sz="3200" u="sng" dirty="0">
                <a:solidFill>
                  <a:srgbClr val="FF0000"/>
                </a:solidFill>
                <a:highlight>
                  <a:srgbClr val="FFFF00"/>
                </a:highlight>
              </a:rPr>
              <a:t> إعراب جملة إن وأخواتها </a:t>
            </a:r>
            <a:endParaRPr lang="en-US" dirty="0"/>
          </a:p>
          <a:p>
            <a:pPr algn="ctr">
              <a:lnSpc>
                <a:spcPct val="200000"/>
              </a:lnSpc>
              <a:defRPr/>
            </a:pPr>
            <a:endParaRPr lang="en-US" dirty="0"/>
          </a:p>
          <a:p>
            <a:pPr algn="ctr">
              <a:lnSpc>
                <a:spcPct val="200000"/>
              </a:lnSpc>
              <a:defRPr/>
            </a:pPr>
            <a:r>
              <a:rPr lang="en-AE" u="sng" dirty="0">
                <a:solidFill>
                  <a:srgbClr val="FF0000"/>
                </a:solidFill>
                <a:highlight>
                  <a:srgbClr val="00FF00"/>
                </a:highlight>
              </a:rPr>
              <a:t>الأنشطة النحوية</a:t>
            </a:r>
            <a:endParaRPr lang="ar-BH" u="sng" dirty="0"/>
          </a:p>
          <a:p>
            <a:pPr algn="ctr">
              <a:lnSpc>
                <a:spcPct val="200000"/>
              </a:lnSpc>
              <a:defRPr/>
            </a:pPr>
            <a:endParaRPr lang="en-US" dirty="0"/>
          </a:p>
        </p:txBody>
      </p:sp>
      <p:pic>
        <p:nvPicPr>
          <p:cNvPr id="14340" name="Picture 7" descr="E:\المكتبة الرقمية\صور\creative commons.png">
            <a:extLst>
              <a:ext uri="{FF2B5EF4-FFF2-40B4-BE49-F238E27FC236}">
                <a16:creationId xmlns:a16="http://schemas.microsoft.com/office/drawing/2014/main" id="{82E214AE-ED36-42D6-8005-91CE4BCC18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86" t="67221"/>
          <a:stretch>
            <a:fillRect/>
          </a:stretch>
        </p:blipFill>
        <p:spPr bwMode="auto">
          <a:xfrm>
            <a:off x="0" y="6530975"/>
            <a:ext cx="865188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D85F611-0D94-4726-B202-C57780ACB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62000"/>
            <a:ext cx="5029200" cy="1524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400"/>
              <a:t>4- لعلّ النصر</a:t>
            </a:r>
            <a:r>
              <a:rPr lang="ar-BH" altLang="en-US" sz="6000">
                <a:solidFill>
                  <a:srgbClr val="FF0000"/>
                </a:solidFill>
              </a:rPr>
              <a:t>َ</a:t>
            </a:r>
            <a:r>
              <a:rPr lang="ar-BH" altLang="en-US" sz="4400"/>
              <a:t> قريب</a:t>
            </a:r>
            <a:r>
              <a:rPr lang="ar-BH" altLang="en-US" sz="6000">
                <a:solidFill>
                  <a:srgbClr val="FF0000"/>
                </a:solidFill>
              </a:rPr>
              <a:t>ٌ</a:t>
            </a:r>
            <a:r>
              <a:rPr lang="ar-BH" altLang="en-US" sz="4400"/>
              <a:t>.</a:t>
            </a:r>
            <a:endParaRPr lang="en-US" altLang="en-US" sz="4400"/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697B9091-67E6-4899-B276-D35B815A8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19400"/>
            <a:ext cx="693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لعلّ : من أخوات ( إنّ ) حرف يفيد الترجّي .</a:t>
            </a:r>
            <a:endParaRPr lang="en-US" altLang="en-US" sz="2800"/>
          </a:p>
        </p:txBody>
      </p:sp>
      <p:sp>
        <p:nvSpPr>
          <p:cNvPr id="64517" name="Text Box 5">
            <a:extLst>
              <a:ext uri="{FF2B5EF4-FFF2-40B4-BE49-F238E27FC236}">
                <a16:creationId xmlns:a16="http://schemas.microsoft.com/office/drawing/2014/main" id="{27BB8058-7B10-47FA-AF39-2456ECFB7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723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النصرَ : </a:t>
            </a:r>
            <a:r>
              <a:rPr lang="ar-BH" altLang="en-US" sz="2800">
                <a:solidFill>
                  <a:srgbClr val="FF0000"/>
                </a:solidFill>
              </a:rPr>
              <a:t>اسم ( لعلّ) </a:t>
            </a:r>
            <a:r>
              <a:rPr lang="ar-BH" altLang="en-US" sz="2800" u="sng">
                <a:solidFill>
                  <a:srgbClr val="FF0000"/>
                </a:solidFill>
              </a:rPr>
              <a:t>منصوب</a:t>
            </a:r>
            <a:r>
              <a:rPr lang="ar-BH" altLang="en-US" sz="2800"/>
              <a:t> وعلامة نصبه الفتحة الظاهرة على آخره . </a:t>
            </a:r>
            <a:endParaRPr lang="en-US" altLang="en-US" sz="2800"/>
          </a:p>
        </p:txBody>
      </p:sp>
      <p:sp>
        <p:nvSpPr>
          <p:cNvPr id="64518" name="Text Box 6">
            <a:extLst>
              <a:ext uri="{FF2B5EF4-FFF2-40B4-BE49-F238E27FC236}">
                <a16:creationId xmlns:a16="http://schemas.microsoft.com/office/drawing/2014/main" id="{D14DE0A5-3D99-42D6-AFAA-8C4F9DA85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4800600"/>
            <a:ext cx="8305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قريبٌ : </a:t>
            </a:r>
            <a:r>
              <a:rPr lang="ar-BH" altLang="en-US" sz="2800">
                <a:solidFill>
                  <a:srgbClr val="FF0000"/>
                </a:solidFill>
              </a:rPr>
              <a:t>خبر ( لعلّ ) </a:t>
            </a:r>
            <a:r>
              <a:rPr lang="ar-BH" altLang="en-US" sz="2800" u="sng">
                <a:solidFill>
                  <a:srgbClr val="FF0000"/>
                </a:solidFill>
              </a:rPr>
              <a:t>مرفوع</a:t>
            </a:r>
            <a:r>
              <a:rPr lang="ar-BH" altLang="en-US" sz="2800"/>
              <a:t> وعلامة رفعه الضمة الظاهرة على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 آخره .</a:t>
            </a:r>
            <a:endParaRPr lang="en-US" altLang="en-US" sz="2800"/>
          </a:p>
        </p:txBody>
      </p:sp>
      <p:sp>
        <p:nvSpPr>
          <p:cNvPr id="64519" name="Text Box 7">
            <a:extLst>
              <a:ext uri="{FF2B5EF4-FFF2-40B4-BE49-F238E27FC236}">
                <a16:creationId xmlns:a16="http://schemas.microsoft.com/office/drawing/2014/main" id="{3F1EE343-810E-457C-9DA4-7D10E70CF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أعرب الجملة التالية :</a:t>
            </a:r>
            <a:endParaRPr lang="en-US" altLang="en-US" sz="2400"/>
          </a:p>
        </p:txBody>
      </p:sp>
      <p:pic>
        <p:nvPicPr>
          <p:cNvPr id="64520" name="Picture 8" descr="6gwx3b[1]">
            <a:extLst>
              <a:ext uri="{FF2B5EF4-FFF2-40B4-BE49-F238E27FC236}">
                <a16:creationId xmlns:a16="http://schemas.microsoft.com/office/drawing/2014/main" id="{653C7F38-310A-4A83-8D52-113ABF153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075" y="5667375"/>
            <a:ext cx="282892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F1E7F1E8-1042-400D-B119-E6E6A34F3B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33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100"/>
                            </p:stCondLst>
                            <p:childTnLst>
                              <p:par>
                                <p:cTn id="4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nimBg="1"/>
      <p:bldP spid="64516" grpId="0"/>
      <p:bldP spid="64517" grpId="0"/>
      <p:bldP spid="64518" grpId="0"/>
      <p:bldP spid="645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ED70254-53A2-41A7-B094-E93F5D916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62000"/>
            <a:ext cx="5029200" cy="1524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400"/>
              <a:t>5- ليتَ القدس</a:t>
            </a:r>
            <a:r>
              <a:rPr lang="ar-BH" altLang="en-US" sz="6000">
                <a:solidFill>
                  <a:srgbClr val="FF0000"/>
                </a:solidFill>
              </a:rPr>
              <a:t>َ</a:t>
            </a:r>
            <a:r>
              <a:rPr lang="ar-BH" altLang="en-US" sz="4400"/>
              <a:t> محررة </a:t>
            </a:r>
            <a:r>
              <a:rPr lang="ar-BH" altLang="en-US" sz="6000">
                <a:solidFill>
                  <a:srgbClr val="FF0000"/>
                </a:solidFill>
              </a:rPr>
              <a:t>ٌ</a:t>
            </a:r>
            <a:r>
              <a:rPr lang="ar-BH" altLang="en-US" sz="4400"/>
              <a:t>.</a:t>
            </a:r>
            <a:endParaRPr lang="en-US" altLang="en-US" sz="4400"/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F35F1480-5221-417B-9558-B9E77F016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590800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ليتَ : من أخوات ( إنّ ) حرف يفيد التمني .</a:t>
            </a:r>
            <a:endParaRPr lang="en-US" altLang="en-US" sz="2800"/>
          </a:p>
        </p:txBody>
      </p:sp>
      <p:sp>
        <p:nvSpPr>
          <p:cNvPr id="65541" name="Text Box 5">
            <a:extLst>
              <a:ext uri="{FF2B5EF4-FFF2-40B4-BE49-F238E27FC236}">
                <a16:creationId xmlns:a16="http://schemas.microsoft.com/office/drawing/2014/main" id="{75ED268D-C21C-4EDD-999F-7B5AA6036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القدسَ : </a:t>
            </a:r>
            <a:r>
              <a:rPr lang="ar-BH" altLang="en-US" sz="2800">
                <a:solidFill>
                  <a:srgbClr val="FF0000"/>
                </a:solidFill>
              </a:rPr>
              <a:t>اسم ( ليتَ) </a:t>
            </a:r>
            <a:r>
              <a:rPr lang="ar-BH" altLang="en-US" sz="2800" u="sng">
                <a:solidFill>
                  <a:srgbClr val="FF0000"/>
                </a:solidFill>
              </a:rPr>
              <a:t>منصوب</a:t>
            </a:r>
            <a:r>
              <a:rPr lang="ar-BH" altLang="en-US" sz="2800"/>
              <a:t> وعلامة نصبه الفتحة الظاهرة على آخره .</a:t>
            </a:r>
            <a:endParaRPr lang="en-US" altLang="en-US" sz="2800"/>
          </a:p>
        </p:txBody>
      </p:sp>
      <p:sp>
        <p:nvSpPr>
          <p:cNvPr id="65542" name="Text Box 6">
            <a:extLst>
              <a:ext uri="{FF2B5EF4-FFF2-40B4-BE49-F238E27FC236}">
                <a16:creationId xmlns:a16="http://schemas.microsoft.com/office/drawing/2014/main" id="{4C1C5B4E-5FBE-4635-B1DD-8D33E3A24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800600"/>
            <a:ext cx="8305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محررةٌ: </a:t>
            </a:r>
            <a:r>
              <a:rPr lang="ar-BH" altLang="en-US" sz="2800">
                <a:solidFill>
                  <a:srgbClr val="FF0000"/>
                </a:solidFill>
              </a:rPr>
              <a:t>خبر ( ليتَ ) </a:t>
            </a:r>
            <a:r>
              <a:rPr lang="ar-BH" altLang="en-US" sz="2800" u="sng">
                <a:solidFill>
                  <a:srgbClr val="FF0000"/>
                </a:solidFill>
              </a:rPr>
              <a:t>مرفوع</a:t>
            </a:r>
            <a:r>
              <a:rPr lang="ar-BH" altLang="en-US" sz="2800"/>
              <a:t> وعلامة رفعه الضمة الظاهرة على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 آخره .</a:t>
            </a:r>
            <a:endParaRPr lang="en-US" altLang="en-US" sz="2800"/>
          </a:p>
        </p:txBody>
      </p:sp>
      <p:sp>
        <p:nvSpPr>
          <p:cNvPr id="65543" name="Text Box 7">
            <a:extLst>
              <a:ext uri="{FF2B5EF4-FFF2-40B4-BE49-F238E27FC236}">
                <a16:creationId xmlns:a16="http://schemas.microsoft.com/office/drawing/2014/main" id="{DF2BE5F0-3E0C-41F5-BCC5-579D3A407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أعرب الجملة التالية :</a:t>
            </a:r>
            <a:endParaRPr lang="en-US" altLang="en-US" sz="2400"/>
          </a:p>
        </p:txBody>
      </p:sp>
      <p:pic>
        <p:nvPicPr>
          <p:cNvPr id="65544" name="Picture 8" descr="20">
            <a:extLst>
              <a:ext uri="{FF2B5EF4-FFF2-40B4-BE49-F238E27FC236}">
                <a16:creationId xmlns:a16="http://schemas.microsoft.com/office/drawing/2014/main" id="{13EF1BB9-E4B4-4D71-849B-EC17AB716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15000"/>
            <a:ext cx="24765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D9D82F77-7EDD-41DE-A98F-3D6D42D2A9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nimBg="1"/>
      <p:bldP spid="65540" grpId="0"/>
      <p:bldP spid="65541" grpId="0"/>
      <p:bldP spid="65542" grpId="0"/>
      <p:bldP spid="655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2BA83C7-B114-4A30-9A0C-CC26E2924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762000"/>
            <a:ext cx="7239000" cy="1524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400"/>
              <a:t>6- الإسلام ُ حقٌ </a:t>
            </a:r>
            <a:r>
              <a:rPr lang="ar-BH" altLang="en-US" sz="4400" u="sng"/>
              <a:t>لكنّ المشرك</a:t>
            </a:r>
            <a:r>
              <a:rPr lang="ar-BH" altLang="en-US" sz="6000" u="sng">
                <a:solidFill>
                  <a:srgbClr val="FF0000"/>
                </a:solidFill>
              </a:rPr>
              <a:t>َ</a:t>
            </a:r>
            <a:r>
              <a:rPr lang="ar-BH" altLang="en-US" sz="4400" u="sng"/>
              <a:t> عنيد</a:t>
            </a:r>
            <a:r>
              <a:rPr lang="ar-BH" altLang="en-US" sz="4400"/>
              <a:t> </a:t>
            </a:r>
            <a:r>
              <a:rPr lang="ar-BH" altLang="en-US" sz="6000">
                <a:solidFill>
                  <a:srgbClr val="FF0000"/>
                </a:solidFill>
              </a:rPr>
              <a:t>ٌ</a:t>
            </a:r>
            <a:r>
              <a:rPr lang="ar-BH" altLang="en-US" sz="4400"/>
              <a:t>.</a:t>
            </a:r>
            <a:endParaRPr lang="en-US" altLang="en-US" sz="4400"/>
          </a:p>
        </p:txBody>
      </p:sp>
      <p:sp>
        <p:nvSpPr>
          <p:cNvPr id="66564" name="Text Box 4">
            <a:extLst>
              <a:ext uri="{FF2B5EF4-FFF2-40B4-BE49-F238E27FC236}">
                <a16:creationId xmlns:a16="http://schemas.microsoft.com/office/drawing/2014/main" id="{596AE41C-2125-4A03-BCD1-06B009A98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667000"/>
            <a:ext cx="7162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لكنّ : من أخوات ( إنّ ) حرف يفيد الاستدراك .</a:t>
            </a:r>
            <a:endParaRPr lang="en-US" altLang="en-US" sz="2800"/>
          </a:p>
        </p:txBody>
      </p:sp>
      <p:sp>
        <p:nvSpPr>
          <p:cNvPr id="66565" name="Text Box 5">
            <a:extLst>
              <a:ext uri="{FF2B5EF4-FFF2-40B4-BE49-F238E27FC236}">
                <a16:creationId xmlns:a16="http://schemas.microsoft.com/office/drawing/2014/main" id="{1C7DCB9C-0D83-4AF0-83B3-9804482E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7391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المشركَ: </a:t>
            </a:r>
            <a:r>
              <a:rPr lang="ar-BH" altLang="en-US" sz="2800">
                <a:solidFill>
                  <a:srgbClr val="FF0000"/>
                </a:solidFill>
              </a:rPr>
              <a:t>اسم ( لكنّ) </a:t>
            </a:r>
            <a:r>
              <a:rPr lang="ar-BH" altLang="en-US" sz="2800" u="sng">
                <a:solidFill>
                  <a:srgbClr val="FF0000"/>
                </a:solidFill>
              </a:rPr>
              <a:t>منصوب</a:t>
            </a:r>
            <a:r>
              <a:rPr lang="ar-BH" altLang="en-US" sz="2800"/>
              <a:t> وعلامة نصبه الفتحة الظاهرة على آخره .</a:t>
            </a:r>
            <a:endParaRPr lang="en-US" altLang="en-US" sz="2800"/>
          </a:p>
        </p:txBody>
      </p:sp>
      <p:sp>
        <p:nvSpPr>
          <p:cNvPr id="66566" name="Text Box 6">
            <a:extLst>
              <a:ext uri="{FF2B5EF4-FFF2-40B4-BE49-F238E27FC236}">
                <a16:creationId xmlns:a16="http://schemas.microsoft.com/office/drawing/2014/main" id="{42CC6B33-0DAC-4CAA-8DFD-299BDD51D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800600"/>
            <a:ext cx="8305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عنيدٌ: </a:t>
            </a:r>
            <a:r>
              <a:rPr lang="ar-BH" altLang="en-US" sz="2800">
                <a:solidFill>
                  <a:srgbClr val="FF0000"/>
                </a:solidFill>
              </a:rPr>
              <a:t>خبر ( لكنّ) </a:t>
            </a:r>
            <a:r>
              <a:rPr lang="ar-BH" altLang="en-US" sz="2800" u="sng">
                <a:solidFill>
                  <a:srgbClr val="FF0000"/>
                </a:solidFill>
              </a:rPr>
              <a:t>مرفوع</a:t>
            </a:r>
            <a:r>
              <a:rPr lang="ar-BH" altLang="en-US" sz="2800"/>
              <a:t> وعلامة رفعه الضمة الظاهرة على</a:t>
            </a:r>
          </a:p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 آخره .</a:t>
            </a:r>
            <a:endParaRPr lang="en-US" altLang="en-US" sz="2800"/>
          </a:p>
        </p:txBody>
      </p:sp>
      <p:sp>
        <p:nvSpPr>
          <p:cNvPr id="66567" name="Text Box 7">
            <a:extLst>
              <a:ext uri="{FF2B5EF4-FFF2-40B4-BE49-F238E27FC236}">
                <a16:creationId xmlns:a16="http://schemas.microsoft.com/office/drawing/2014/main" id="{1FA06958-8D30-415B-8901-D633643D1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أعرب الجملة التالية :</a:t>
            </a:r>
            <a:endParaRPr lang="en-US" altLang="en-US" sz="2400"/>
          </a:p>
        </p:txBody>
      </p:sp>
      <p:pic>
        <p:nvPicPr>
          <p:cNvPr id="66568" name="Picture 8" descr="047">
            <a:extLst>
              <a:ext uri="{FF2B5EF4-FFF2-40B4-BE49-F238E27FC236}">
                <a16:creationId xmlns:a16="http://schemas.microsoft.com/office/drawing/2014/main" id="{84FA87DA-7E73-4CD3-806B-D7D9602F84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715000"/>
            <a:ext cx="135255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 animBg="1"/>
      <p:bldP spid="66564" grpId="0"/>
      <p:bldP spid="66565" grpId="0"/>
      <p:bldP spid="66566" grpId="0"/>
      <p:bldP spid="665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AutoShape 5">
            <a:extLst>
              <a:ext uri="{FF2B5EF4-FFF2-40B4-BE49-F238E27FC236}">
                <a16:creationId xmlns:a16="http://schemas.microsoft.com/office/drawing/2014/main" id="{368E28A7-AE6A-434F-A89D-385D3F282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52400"/>
            <a:ext cx="1981200" cy="990600"/>
          </a:xfrm>
          <a:prstGeom prst="wedgeRoundRectCallout">
            <a:avLst>
              <a:gd name="adj1" fmla="val 53685"/>
              <a:gd name="adj2" fmla="val 89102"/>
              <a:gd name="adj3" fmla="val 16667"/>
            </a:avLst>
          </a:prstGeom>
          <a:gradFill rotWithShape="1">
            <a:gsLst>
              <a:gs pos="0">
                <a:srgbClr val="FF9900"/>
              </a:gs>
              <a:gs pos="50000">
                <a:srgbClr val="FFD699"/>
              </a:gs>
              <a:gs pos="100000">
                <a:srgbClr val="FF9900"/>
              </a:gs>
            </a:gsLst>
            <a:lin ang="5400000" scaled="1"/>
          </a:gradFill>
          <a:ln w="57150">
            <a:solidFill>
              <a:schemeClr val="tx1"/>
            </a:solidFill>
            <a:miter lim="800000"/>
            <a:headEnd/>
            <a:tailEnd/>
          </a:ln>
          <a:effectLst>
            <a:outerShdw dist="117088" dir="8363922" algn="ctr" rotWithShape="0">
              <a:srgbClr val="009900">
                <a:alpha val="50000"/>
              </a:srgbClr>
            </a:outerShdw>
          </a:effec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3600">
                <a:solidFill>
                  <a:schemeClr val="tx2"/>
                </a:solidFill>
              </a:rPr>
              <a:t>الاستنتاج</a:t>
            </a:r>
            <a:endParaRPr lang="en-US" altLang="en-US" sz="3600">
              <a:solidFill>
                <a:schemeClr val="tx2"/>
              </a:solidFill>
            </a:endParaRPr>
          </a:p>
        </p:txBody>
      </p:sp>
      <p:sp>
        <p:nvSpPr>
          <p:cNvPr id="26633" name="AutoShape 9">
            <a:extLst>
              <a:ext uri="{FF2B5EF4-FFF2-40B4-BE49-F238E27FC236}">
                <a16:creationId xmlns:a16="http://schemas.microsoft.com/office/drawing/2014/main" id="{F55C5874-8AE0-4D41-A07B-36D9CCF60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838200"/>
            <a:ext cx="8001000" cy="5715000"/>
          </a:xfrm>
          <a:prstGeom prst="horizontalScroll">
            <a:avLst>
              <a:gd name="adj" fmla="val 10417"/>
            </a:avLst>
          </a:prstGeom>
          <a:gradFill rotWithShape="1">
            <a:gsLst>
              <a:gs pos="0">
                <a:srgbClr val="996633"/>
              </a:gs>
              <a:gs pos="50000">
                <a:srgbClr val="EBE2D8"/>
              </a:gs>
              <a:gs pos="100000">
                <a:srgbClr val="996633"/>
              </a:gs>
            </a:gsLst>
            <a:lin ang="5400000" scaled="1"/>
          </a:gradFill>
          <a:ln w="57150">
            <a:solidFill>
              <a:srgbClr val="0000FF"/>
            </a:solidFill>
            <a:round/>
            <a:headEnd/>
            <a:tailEnd/>
          </a:ln>
          <a:effectLst>
            <a:outerShdw dist="107763" dir="81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-"/>
            </a:pPr>
            <a:endParaRPr lang="ar-BH" altLang="en-US" sz="2400"/>
          </a:p>
          <a:p>
            <a:pPr algn="r" eaLnBrk="1" hangingPunct="1">
              <a:spcBef>
                <a:spcPct val="0"/>
              </a:spcBef>
              <a:buFontTx/>
              <a:buChar char="-"/>
            </a:pPr>
            <a:endParaRPr lang="ar-BH" altLang="en-US" sz="240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- الحروف الناسخة هي (إنّ ، أنّ ، كأنّ ، لعلّ ، ليتَ ، لكنّ) .</a:t>
            </a:r>
            <a:endParaRPr lang="en-US" altLang="en-US" sz="2400"/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ar-BH" altLang="en-US" sz="240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- تدخل الحروف الناسخة على الجملة الاسمية فتنصب الأول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(المبتدأ) ويسمى اسمها ، وترفع الثاني ( الخبر ) ويسمى خبرها 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ar-BH" altLang="en-US" sz="240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- هذه الحروف الناسخة تستخدم لـ :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= إنّ وأنّ للتوكيد 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= كأنّ للتشبيه 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= لعلّ للترجي :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= ليتَ للتمني 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400"/>
              <a:t>= لكنّ للاستدراك.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3600"/>
          </a:p>
        </p:txBody>
      </p:sp>
      <p:pic>
        <p:nvPicPr>
          <p:cNvPr id="36868" name="Picture 13" descr="www">
            <a:extLst>
              <a:ext uri="{FF2B5EF4-FFF2-40B4-BE49-F238E27FC236}">
                <a16:creationId xmlns:a16="http://schemas.microsoft.com/office/drawing/2014/main" id="{4148EB7C-E6EA-4008-B34D-258C9E210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6210300"/>
            <a:ext cx="44196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9" name="Picture 15" descr="mhtml:file://F:\صور%20متحركة\New%20Microsoft%20Word%20Document.mht!http://www.harrythecat.com/graphics/b/book12.gif">
            <a:extLst>
              <a:ext uri="{FF2B5EF4-FFF2-40B4-BE49-F238E27FC236}">
                <a16:creationId xmlns:a16="http://schemas.microsoft.com/office/drawing/2014/main" id="{C433D4EE-7556-47D3-9802-AFC5E5801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27473">
            <a:off x="7620000" y="304800"/>
            <a:ext cx="990600" cy="78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66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3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6A0494B-98E0-454D-90C7-1AFCA51E5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28600"/>
            <a:ext cx="1676400" cy="685800"/>
          </a:xfrm>
          <a:prstGeom prst="actionButtonBlank">
            <a:avLst/>
          </a:prstGeom>
          <a:solidFill>
            <a:srgbClr val="B2B2B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التقويم</a:t>
            </a:r>
            <a:endParaRPr lang="en-US" altLang="en-US"/>
          </a:p>
        </p:txBody>
      </p:sp>
      <p:sp>
        <p:nvSpPr>
          <p:cNvPr id="16415" name="Text Box 31" descr="Blue tissue paper">
            <a:extLst>
              <a:ext uri="{FF2B5EF4-FFF2-40B4-BE49-F238E27FC236}">
                <a16:creationId xmlns:a16="http://schemas.microsoft.com/office/drawing/2014/main" id="{EA127841-4F1D-42FD-B962-01C67CD1C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6800"/>
            <a:ext cx="8534400" cy="955675"/>
          </a:xfrm>
          <a:prstGeom prst="rect">
            <a:avLst/>
          </a:prstGeom>
          <a:blipFill dpi="0" rotWithShape="1">
            <a:blip r:embed="rId4">
              <a:alphaModFix amt="48000"/>
            </a:blip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1- الحركة الإعرابية المناسبة لكلمة (المطر) في جملة : إن </a:t>
            </a:r>
            <a:r>
              <a:rPr lang="ar-BH" altLang="en-US" sz="2800" u="sng"/>
              <a:t>المطر</a:t>
            </a:r>
            <a:r>
              <a:rPr lang="ar-BH" altLang="en-US" sz="2800"/>
              <a:t> غزير. هي :</a:t>
            </a:r>
            <a:endParaRPr lang="en-US" altLang="en-US" sz="2800"/>
          </a:p>
        </p:txBody>
      </p:sp>
      <p:sp>
        <p:nvSpPr>
          <p:cNvPr id="16416" name="AutoShape 32" descr="Blue tissue paper">
            <a:hlinkClick r:id="" action="ppaction://noaction" highlightClick="1">
              <a:snd r:embed="rId5" name="إجابة صحيحة.wav"/>
            </a:hlinkClick>
            <a:extLst>
              <a:ext uri="{FF2B5EF4-FFF2-40B4-BE49-F238E27FC236}">
                <a16:creationId xmlns:a16="http://schemas.microsoft.com/office/drawing/2014/main" id="{9BAA1FD2-CC07-4234-A10F-CB121AA58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362200"/>
            <a:ext cx="1676400" cy="609600"/>
          </a:xfrm>
          <a:prstGeom prst="actionButtonBlank">
            <a:avLst/>
          </a:prstGeom>
          <a:blipFill dpi="0" rotWithShape="1">
            <a:blip r:embed="rId4">
              <a:alphaModFix amt="48000"/>
            </a:blip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الفتحة</a:t>
            </a:r>
            <a:endParaRPr lang="en-US" altLang="en-US" sz="2800"/>
          </a:p>
        </p:txBody>
      </p:sp>
      <p:sp>
        <p:nvSpPr>
          <p:cNvPr id="16417" name="AutoShape 33" descr="Blue tissue paper">
            <a:hlinkClick r:id="" action="ppaction://noaction" highlightClick="1">
              <a:snd r:embed="rId6" name="للأسف اجابة خاطئة.WAV"/>
            </a:hlinkClick>
            <a:extLst>
              <a:ext uri="{FF2B5EF4-FFF2-40B4-BE49-F238E27FC236}">
                <a16:creationId xmlns:a16="http://schemas.microsoft.com/office/drawing/2014/main" id="{6C32E9EA-89E3-4D1A-8455-DB8BACDF9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362200"/>
            <a:ext cx="1676400" cy="609600"/>
          </a:xfrm>
          <a:prstGeom prst="actionButtonBlank">
            <a:avLst/>
          </a:prstGeom>
          <a:blipFill dpi="0" rotWithShape="1">
            <a:blip r:embed="rId4">
              <a:alphaModFix amt="48000"/>
            </a:blip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الضمة</a:t>
            </a:r>
            <a:endParaRPr lang="en-US" altLang="en-US" sz="2800"/>
          </a:p>
        </p:txBody>
      </p:sp>
      <p:sp>
        <p:nvSpPr>
          <p:cNvPr id="16418" name="AutoShape 34" descr="Blue tissue paper">
            <a:hlinkClick r:id="" action="ppaction://noaction" highlightClick="1">
              <a:snd r:embed="rId7" name="حاول من جديد.WAV"/>
            </a:hlinkClick>
            <a:extLst>
              <a:ext uri="{FF2B5EF4-FFF2-40B4-BE49-F238E27FC236}">
                <a16:creationId xmlns:a16="http://schemas.microsoft.com/office/drawing/2014/main" id="{F1011D29-A693-4726-9488-E418BB116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362200"/>
            <a:ext cx="1676400" cy="609600"/>
          </a:xfrm>
          <a:prstGeom prst="actionButtonBlank">
            <a:avLst/>
          </a:prstGeom>
          <a:blipFill dpi="0" rotWithShape="1">
            <a:blip r:embed="rId4">
              <a:alphaModFix amt="48000"/>
            </a:blip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الكسرة</a:t>
            </a:r>
            <a:endParaRPr lang="en-US" altLang="en-US" sz="2800"/>
          </a:p>
        </p:txBody>
      </p:sp>
      <p:sp>
        <p:nvSpPr>
          <p:cNvPr id="16419" name="Text Box 35" descr="Pink tissue paper">
            <a:extLst>
              <a:ext uri="{FF2B5EF4-FFF2-40B4-BE49-F238E27FC236}">
                <a16:creationId xmlns:a16="http://schemas.microsoft.com/office/drawing/2014/main" id="{FAF4BD65-5A33-4F24-8959-E6C60DA24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00400"/>
            <a:ext cx="8229600" cy="528638"/>
          </a:xfrm>
          <a:prstGeom prst="rect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2- الكلمة المناسبة لملء الفراغ في جملة: كأنّ الشجاع .....  . هي:</a:t>
            </a:r>
            <a:endParaRPr lang="en-US" altLang="en-US" sz="2800"/>
          </a:p>
        </p:txBody>
      </p:sp>
      <p:sp>
        <p:nvSpPr>
          <p:cNvPr id="16420" name="AutoShape 36" descr="Pink tissue paper">
            <a:hlinkClick r:id="" action="ppaction://noaction" highlightClick="1">
              <a:snd r:embed="rId6" name="للأسف اجابة خاطئة.WAV"/>
            </a:hlinkClick>
            <a:extLst>
              <a:ext uri="{FF2B5EF4-FFF2-40B4-BE49-F238E27FC236}">
                <a16:creationId xmlns:a16="http://schemas.microsoft.com/office/drawing/2014/main" id="{CCC48702-51E9-40FD-A03F-527B317B0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114800"/>
            <a:ext cx="1676400" cy="609600"/>
          </a:xfrm>
          <a:prstGeom prst="actionButtonBlank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أسدا ً</a:t>
            </a:r>
            <a:endParaRPr lang="en-US" altLang="en-US" sz="2800"/>
          </a:p>
        </p:txBody>
      </p:sp>
      <p:sp>
        <p:nvSpPr>
          <p:cNvPr id="16421" name="AutoShape 37" descr="Pink tissue paper">
            <a:hlinkClick r:id="" action="ppaction://noaction" highlightClick="1">
              <a:snd r:embed="rId5" name="إجابة صحيحة.wav"/>
            </a:hlinkClick>
            <a:extLst>
              <a:ext uri="{FF2B5EF4-FFF2-40B4-BE49-F238E27FC236}">
                <a16:creationId xmlns:a16="http://schemas.microsoft.com/office/drawing/2014/main" id="{38FF203B-0470-4571-B8AF-2556E861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114800"/>
            <a:ext cx="1676400" cy="609600"/>
          </a:xfrm>
          <a:prstGeom prst="actionButtonBlank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أ سد ٌ</a:t>
            </a:r>
            <a:endParaRPr lang="en-US" altLang="en-US" sz="2800"/>
          </a:p>
        </p:txBody>
      </p:sp>
      <p:sp>
        <p:nvSpPr>
          <p:cNvPr id="16422" name="AutoShape 38" descr="Pink tissue paper">
            <a:hlinkClick r:id="" action="ppaction://noaction" highlightClick="1">
              <a:snd r:embed="rId6" name="للأسف اجابة خاطئة.WAV"/>
            </a:hlinkClick>
            <a:extLst>
              <a:ext uri="{FF2B5EF4-FFF2-40B4-BE49-F238E27FC236}">
                <a16:creationId xmlns:a16="http://schemas.microsoft.com/office/drawing/2014/main" id="{C5357A06-F4E6-4CAE-BC16-12DE2ADE5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114800"/>
            <a:ext cx="1676400" cy="609600"/>
          </a:xfrm>
          <a:prstGeom prst="actionButtonBlank">
            <a:avLst/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أسد ٍ</a:t>
            </a:r>
            <a:endParaRPr lang="en-US" altLang="en-US" sz="2800"/>
          </a:p>
        </p:txBody>
      </p:sp>
      <p:sp>
        <p:nvSpPr>
          <p:cNvPr id="16423" name="Text Box 39" descr="Papyrus">
            <a:extLst>
              <a:ext uri="{FF2B5EF4-FFF2-40B4-BE49-F238E27FC236}">
                <a16:creationId xmlns:a16="http://schemas.microsoft.com/office/drawing/2014/main" id="{035819EF-65F4-466F-85E7-8F917F0B8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029200"/>
            <a:ext cx="6324600" cy="528638"/>
          </a:xfrm>
          <a:prstGeom prst="rect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3- الحرف الناسخ الذي يستخدم للتمني هو : </a:t>
            </a:r>
            <a:endParaRPr lang="en-US" altLang="en-US" sz="2800"/>
          </a:p>
        </p:txBody>
      </p:sp>
      <p:sp>
        <p:nvSpPr>
          <p:cNvPr id="16425" name="AutoShape 41" descr="Papyrus">
            <a:hlinkClick r:id="" action="ppaction://noaction" highlightClick="1">
              <a:snd r:embed="rId6" name="للأسف اجابة خاطئة.WAV"/>
            </a:hlinkClick>
            <a:extLst>
              <a:ext uri="{FF2B5EF4-FFF2-40B4-BE49-F238E27FC236}">
                <a16:creationId xmlns:a16="http://schemas.microsoft.com/office/drawing/2014/main" id="{105514D7-8FB3-46CD-B590-5E6BAE84F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5867400"/>
            <a:ext cx="1676400" cy="609600"/>
          </a:xfrm>
          <a:prstGeom prst="actionButtonBlank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لكنّ</a:t>
            </a:r>
            <a:endParaRPr lang="en-US" altLang="en-US" sz="2800"/>
          </a:p>
        </p:txBody>
      </p:sp>
      <p:sp>
        <p:nvSpPr>
          <p:cNvPr id="16426" name="AutoShape 42" descr="Papyrus">
            <a:hlinkClick r:id="" action="ppaction://noaction" highlightClick="1">
              <a:snd r:embed="rId6" name="للأسف اجابة خاطئة.WAV"/>
            </a:hlinkClick>
            <a:extLst>
              <a:ext uri="{FF2B5EF4-FFF2-40B4-BE49-F238E27FC236}">
                <a16:creationId xmlns:a16="http://schemas.microsoft.com/office/drawing/2014/main" id="{2905E23F-0A4B-4720-B05C-174DC9BF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867400"/>
            <a:ext cx="1676400" cy="609600"/>
          </a:xfrm>
          <a:prstGeom prst="actionButtonBlank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لعلَ</a:t>
            </a:r>
            <a:endParaRPr lang="en-US" altLang="en-US" sz="2800"/>
          </a:p>
        </p:txBody>
      </p:sp>
      <p:sp>
        <p:nvSpPr>
          <p:cNvPr id="16427" name="AutoShape 43" descr="Papyrus">
            <a:hlinkClick r:id="" action="ppaction://noaction" highlightClick="1">
              <a:snd r:embed="rId10" name="ممتاز.wav"/>
            </a:hlinkClick>
            <a:extLst>
              <a:ext uri="{FF2B5EF4-FFF2-40B4-BE49-F238E27FC236}">
                <a16:creationId xmlns:a16="http://schemas.microsoft.com/office/drawing/2014/main" id="{C0689141-F556-48F9-9909-246526A36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867400"/>
            <a:ext cx="1676400" cy="609600"/>
          </a:xfrm>
          <a:prstGeom prst="actionButtonBlank">
            <a:avLst/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ليتَ</a:t>
            </a:r>
            <a:endParaRPr lang="en-US" altLang="en-US" sz="2800"/>
          </a:p>
        </p:txBody>
      </p:sp>
      <p:pic>
        <p:nvPicPr>
          <p:cNvPr id="38927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0CC0EE7E-D709-4728-94E5-E34A03E048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6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6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6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5" grpId="0" animBg="1"/>
      <p:bldP spid="16416" grpId="0" animBg="1"/>
      <p:bldP spid="16417" grpId="0" animBg="1"/>
      <p:bldP spid="16418" grpId="0" animBg="1"/>
      <p:bldP spid="16419" grpId="0" animBg="1"/>
      <p:bldP spid="16420" grpId="0" animBg="1"/>
      <p:bldP spid="16421" grpId="0" animBg="1"/>
      <p:bldP spid="16422" grpId="0" animBg="1"/>
      <p:bldP spid="16423" grpId="0" animBg="1"/>
      <p:bldP spid="16425" grpId="0" animBg="1"/>
      <p:bldP spid="16426" grpId="0" animBg="1"/>
      <p:bldP spid="164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1BE5DAE-D654-4C7B-BAC6-BA879C3AA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28600"/>
            <a:ext cx="1676400" cy="685800"/>
          </a:xfrm>
          <a:prstGeom prst="actionButtonBlank">
            <a:avLst/>
          </a:prstGeom>
          <a:solidFill>
            <a:srgbClr val="B2B2B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التقويم</a:t>
            </a:r>
            <a:endParaRPr lang="en-US" altLang="en-US"/>
          </a:p>
        </p:txBody>
      </p:sp>
      <p:sp>
        <p:nvSpPr>
          <p:cNvPr id="17437" name="Text Box 29">
            <a:extLst>
              <a:ext uri="{FF2B5EF4-FFF2-40B4-BE49-F238E27FC236}">
                <a16:creationId xmlns:a16="http://schemas.microsoft.com/office/drawing/2014/main" id="{FE652455-72DC-4FF3-AB05-F19A81A71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066800"/>
            <a:ext cx="8001000" cy="588963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50000">
                <a:srgbClr val="FFEFF5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/>
              <a:t>4- الجملة التي كـُتبت كتابة نحوية صحيحة بالحركات هي :</a:t>
            </a:r>
            <a:endParaRPr lang="en-US" altLang="en-US"/>
          </a:p>
        </p:txBody>
      </p:sp>
      <p:sp>
        <p:nvSpPr>
          <p:cNvPr id="17438" name="AutoShape 30">
            <a:hlinkClick r:id="" action="ppaction://noaction" highlightClick="1">
              <a:snd r:embed="rId4" name="للأسف اجابة خاطئة.WAV"/>
            </a:hlinkClick>
            <a:extLst>
              <a:ext uri="{FF2B5EF4-FFF2-40B4-BE49-F238E27FC236}">
                <a16:creationId xmlns:a16="http://schemas.microsoft.com/office/drawing/2014/main" id="{A73EFCEC-DA7C-46B7-A609-9A5522088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1905000"/>
            <a:ext cx="4114800" cy="609600"/>
          </a:xfrm>
          <a:prstGeom prst="actionButtonBlank">
            <a:avLst/>
          </a:prstGeom>
          <a:gradFill rotWithShape="1">
            <a:gsLst>
              <a:gs pos="0">
                <a:srgbClr val="FF0066"/>
              </a:gs>
              <a:gs pos="50000">
                <a:srgbClr val="FFEFF5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1- ليتَ الشبابُ عائدا ً .</a:t>
            </a:r>
            <a:endParaRPr lang="en-US" altLang="en-US"/>
          </a:p>
        </p:txBody>
      </p:sp>
      <p:sp>
        <p:nvSpPr>
          <p:cNvPr id="17439" name="AutoShape 31">
            <a:hlinkClick r:id="" action="ppaction://noaction" highlightClick="1">
              <a:snd r:embed="rId5" name="إجابة صحيحة.wav"/>
            </a:hlinkClick>
            <a:extLst>
              <a:ext uri="{FF2B5EF4-FFF2-40B4-BE49-F238E27FC236}">
                <a16:creationId xmlns:a16="http://schemas.microsoft.com/office/drawing/2014/main" id="{69561556-D78C-4ED5-98A5-6FAA1320E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905000"/>
            <a:ext cx="4114800" cy="609600"/>
          </a:xfrm>
          <a:prstGeom prst="actionButtonBlank">
            <a:avLst/>
          </a:prstGeom>
          <a:gradFill rotWithShape="1">
            <a:gsLst>
              <a:gs pos="0">
                <a:srgbClr val="FF0066"/>
              </a:gs>
              <a:gs pos="50000">
                <a:srgbClr val="FFEFF5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2- ليتَ الشبابَ عائد ٌ .</a:t>
            </a:r>
            <a:endParaRPr lang="en-US" altLang="en-US"/>
          </a:p>
        </p:txBody>
      </p:sp>
      <p:sp>
        <p:nvSpPr>
          <p:cNvPr id="17440" name="Text Box 32">
            <a:extLst>
              <a:ext uri="{FF2B5EF4-FFF2-40B4-BE49-F238E27FC236}">
                <a16:creationId xmlns:a16="http://schemas.microsoft.com/office/drawing/2014/main" id="{FFE8311E-DF29-4715-BF35-C64DF61AB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819400"/>
            <a:ext cx="8001000" cy="588963"/>
          </a:xfrm>
          <a:prstGeom prst="rect">
            <a:avLst/>
          </a:prstGeom>
          <a:gradFill rotWithShape="1">
            <a:gsLst>
              <a:gs pos="0">
                <a:srgbClr val="009900"/>
              </a:gs>
              <a:gs pos="50000">
                <a:srgbClr val="CEEBCE"/>
              </a:gs>
              <a:gs pos="100000">
                <a:srgbClr val="00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/>
              <a:t>5- إعراب كلمة (</a:t>
            </a:r>
            <a:r>
              <a:rPr lang="ar-BH" altLang="en-US" u="sng"/>
              <a:t>الأمر</a:t>
            </a:r>
            <a:r>
              <a:rPr lang="ar-BH" altLang="en-US"/>
              <a:t> ) في جملة : لعلّ </a:t>
            </a:r>
            <a:r>
              <a:rPr lang="ar-BH" altLang="en-US" u="sng"/>
              <a:t>الأمر</a:t>
            </a:r>
            <a:r>
              <a:rPr lang="ar-BH" altLang="en-US"/>
              <a:t> سهل. هي :</a:t>
            </a:r>
            <a:endParaRPr lang="en-US" altLang="en-US"/>
          </a:p>
        </p:txBody>
      </p:sp>
      <p:sp>
        <p:nvSpPr>
          <p:cNvPr id="17441" name="AutoShape 33">
            <a:hlinkClick r:id="" action="ppaction://noaction" highlightClick="1">
              <a:snd r:embed="rId4" name="للأسف اجابة خاطئة.WAV"/>
            </a:hlinkClick>
            <a:extLst>
              <a:ext uri="{FF2B5EF4-FFF2-40B4-BE49-F238E27FC236}">
                <a16:creationId xmlns:a16="http://schemas.microsoft.com/office/drawing/2014/main" id="{E82AF68F-4AD5-4164-8FA8-4B3353B6A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657600"/>
            <a:ext cx="2590800" cy="609600"/>
          </a:xfrm>
          <a:prstGeom prst="actionButtonBlank">
            <a:avLst/>
          </a:prstGeom>
          <a:gradFill rotWithShape="1">
            <a:gsLst>
              <a:gs pos="0">
                <a:srgbClr val="009900"/>
              </a:gs>
              <a:gs pos="50000">
                <a:srgbClr val="CEEBCE"/>
              </a:gs>
              <a:gs pos="100000">
                <a:srgbClr val="00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مبتدأ مرفوع</a:t>
            </a:r>
            <a:endParaRPr lang="en-US" altLang="en-US" sz="2800"/>
          </a:p>
        </p:txBody>
      </p:sp>
      <p:sp>
        <p:nvSpPr>
          <p:cNvPr id="17442" name="AutoShape 34">
            <a:hlinkClick r:id="" action="ppaction://noaction" highlightClick="1">
              <a:snd r:embed="rId6" name="ممتاز.wav"/>
            </a:hlinkClick>
            <a:extLst>
              <a:ext uri="{FF2B5EF4-FFF2-40B4-BE49-F238E27FC236}">
                <a16:creationId xmlns:a16="http://schemas.microsoft.com/office/drawing/2014/main" id="{A27A447C-E654-4B33-9216-2F53BE88D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657600"/>
            <a:ext cx="2590800" cy="609600"/>
          </a:xfrm>
          <a:prstGeom prst="actionButtonBlank">
            <a:avLst/>
          </a:prstGeom>
          <a:gradFill rotWithShape="1">
            <a:gsLst>
              <a:gs pos="0">
                <a:srgbClr val="009900"/>
              </a:gs>
              <a:gs pos="50000">
                <a:srgbClr val="CEEBCE"/>
              </a:gs>
              <a:gs pos="100000">
                <a:srgbClr val="00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اسم إن منصوب</a:t>
            </a:r>
            <a:endParaRPr lang="en-US" altLang="en-US" sz="2800"/>
          </a:p>
        </p:txBody>
      </p:sp>
      <p:sp>
        <p:nvSpPr>
          <p:cNvPr id="17443" name="AutoShape 35">
            <a:hlinkClick r:id="" action="ppaction://noaction" highlightClick="1">
              <a:snd r:embed="rId7" name="حاول مرة اخرى.WAV"/>
            </a:hlinkClick>
            <a:extLst>
              <a:ext uri="{FF2B5EF4-FFF2-40B4-BE49-F238E27FC236}">
                <a16:creationId xmlns:a16="http://schemas.microsoft.com/office/drawing/2014/main" id="{8409BCDF-F9F1-4E67-9172-C8E495C7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57600"/>
            <a:ext cx="2590800" cy="609600"/>
          </a:xfrm>
          <a:prstGeom prst="actionButtonBlank">
            <a:avLst/>
          </a:prstGeom>
          <a:gradFill rotWithShape="1">
            <a:gsLst>
              <a:gs pos="0">
                <a:srgbClr val="009900"/>
              </a:gs>
              <a:gs pos="50000">
                <a:srgbClr val="CEEBCE"/>
              </a:gs>
              <a:gs pos="100000">
                <a:srgbClr val="0099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خبر إن مرفوع</a:t>
            </a:r>
            <a:endParaRPr lang="en-US" altLang="en-US" sz="2800"/>
          </a:p>
        </p:txBody>
      </p:sp>
      <p:sp>
        <p:nvSpPr>
          <p:cNvPr id="17444" name="Text Box 36">
            <a:extLst>
              <a:ext uri="{FF2B5EF4-FFF2-40B4-BE49-F238E27FC236}">
                <a16:creationId xmlns:a16="http://schemas.microsoft.com/office/drawing/2014/main" id="{2FD78BF4-48F9-40B5-8F95-5819092D2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495800"/>
            <a:ext cx="8001000" cy="588963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50000">
                <a:srgbClr val="FFE5CB"/>
              </a:gs>
              <a:gs pos="100000">
                <a:srgbClr val="FF9933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/>
              <a:t>6- تدخل الحروف الناسخة على الجملة الاسمية فـ : </a:t>
            </a:r>
            <a:endParaRPr lang="en-US" altLang="en-US"/>
          </a:p>
        </p:txBody>
      </p:sp>
      <p:sp>
        <p:nvSpPr>
          <p:cNvPr id="17445" name="AutoShape 37">
            <a:hlinkClick r:id="" action="ppaction://noaction" highlightClick="1">
              <a:snd r:embed="rId8" name="أنت عبقري.wav"/>
            </a:hlinkClick>
            <a:extLst>
              <a:ext uri="{FF2B5EF4-FFF2-40B4-BE49-F238E27FC236}">
                <a16:creationId xmlns:a16="http://schemas.microsoft.com/office/drawing/2014/main" id="{FA247424-66B1-4893-92E2-A2404473F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86400"/>
            <a:ext cx="4191000" cy="609600"/>
          </a:xfrm>
          <a:prstGeom prst="actionButtonBlank">
            <a:avLst/>
          </a:prstGeom>
          <a:gradFill rotWithShape="1">
            <a:gsLst>
              <a:gs pos="0">
                <a:srgbClr val="FF9933"/>
              </a:gs>
              <a:gs pos="50000">
                <a:srgbClr val="FFE5CB"/>
              </a:gs>
              <a:gs pos="100000">
                <a:srgbClr val="FF9933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2- تنصب الأول وترفع الثاني .</a:t>
            </a:r>
            <a:endParaRPr lang="en-US" altLang="en-US"/>
          </a:p>
        </p:txBody>
      </p:sp>
      <p:sp>
        <p:nvSpPr>
          <p:cNvPr id="17446" name="AutoShape 38">
            <a:hlinkClick r:id="" action="ppaction://noaction" highlightClick="1">
              <a:snd r:embed="rId4" name="للأسف اجابة خاطئة.WAV"/>
            </a:hlinkClick>
            <a:extLst>
              <a:ext uri="{FF2B5EF4-FFF2-40B4-BE49-F238E27FC236}">
                <a16:creationId xmlns:a16="http://schemas.microsoft.com/office/drawing/2014/main" id="{89A68426-0789-44A5-BC0D-5D0BCC820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486400"/>
            <a:ext cx="4191000" cy="609600"/>
          </a:xfrm>
          <a:prstGeom prst="actionButtonBlank">
            <a:avLst/>
          </a:prstGeom>
          <a:gradFill rotWithShape="1">
            <a:gsLst>
              <a:gs pos="0">
                <a:srgbClr val="FF9933"/>
              </a:gs>
              <a:gs pos="50000">
                <a:srgbClr val="FFE5CB"/>
              </a:gs>
              <a:gs pos="100000">
                <a:srgbClr val="FF9933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1- ترفع الأول وتنصب الثاني.</a:t>
            </a:r>
            <a:endParaRPr lang="en-US" altLang="en-US"/>
          </a:p>
        </p:txBody>
      </p:sp>
      <p:pic>
        <p:nvPicPr>
          <p:cNvPr id="40973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B9102B00-BB7F-475D-9999-A70DDBE768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7" grpId="0" animBg="1"/>
      <p:bldP spid="17438" grpId="0" animBg="1"/>
      <p:bldP spid="17439" grpId="0" animBg="1"/>
      <p:bldP spid="17440" grpId="0" animBg="1"/>
      <p:bldP spid="17441" grpId="0" animBg="1"/>
      <p:bldP spid="17442" grpId="0" animBg="1"/>
      <p:bldP spid="17443" grpId="0" animBg="1"/>
      <p:bldP spid="17444" grpId="0" animBg="1"/>
      <p:bldP spid="17445" grpId="0" animBg="1"/>
      <p:bldP spid="1744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E099771-3D40-464D-8D42-A53C3DCBB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28600"/>
            <a:ext cx="1676400" cy="685800"/>
          </a:xfrm>
          <a:prstGeom prst="actionButtonBlank">
            <a:avLst/>
          </a:prstGeom>
          <a:solidFill>
            <a:srgbClr val="B2B2B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التقويم</a:t>
            </a:r>
            <a:endParaRPr lang="en-US" altLang="en-US"/>
          </a:p>
        </p:txBody>
      </p:sp>
      <p:sp>
        <p:nvSpPr>
          <p:cNvPr id="43011" name="Text Box 26">
            <a:extLst>
              <a:ext uri="{FF2B5EF4-FFF2-40B4-BE49-F238E27FC236}">
                <a16:creationId xmlns:a16="http://schemas.microsoft.com/office/drawing/2014/main" id="{C0213037-D512-41E8-9525-5CC8E0AA8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143000"/>
            <a:ext cx="792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endParaRPr lang="ar-BH" altLang="en-US" sz="1800"/>
          </a:p>
        </p:txBody>
      </p:sp>
      <p:sp>
        <p:nvSpPr>
          <p:cNvPr id="28699" name="Text Box 27">
            <a:extLst>
              <a:ext uri="{FF2B5EF4-FFF2-40B4-BE49-F238E27FC236}">
                <a16:creationId xmlns:a16="http://schemas.microsoft.com/office/drawing/2014/main" id="{BA92278F-5D3F-44B5-AB9E-CB7913D3E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066800"/>
            <a:ext cx="4572000" cy="528638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50000">
                <a:srgbClr val="FFEBD8"/>
              </a:gs>
              <a:gs pos="100000">
                <a:srgbClr val="FF9933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7- أعرب الجملة التالية إعرابا ً تاما ً :</a:t>
            </a:r>
            <a:endParaRPr lang="en-US" altLang="en-US" sz="2800"/>
          </a:p>
        </p:txBody>
      </p:sp>
      <p:sp>
        <p:nvSpPr>
          <p:cNvPr id="28700" name="Text Box 28">
            <a:extLst>
              <a:ext uri="{FF2B5EF4-FFF2-40B4-BE49-F238E27FC236}">
                <a16:creationId xmlns:a16="http://schemas.microsoft.com/office/drawing/2014/main" id="{77DE25FA-A378-4702-9A70-B3B006426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828800"/>
            <a:ext cx="3505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4400"/>
              <a:t>- إنّ النصرَ قادمٌ .</a:t>
            </a:r>
            <a:endParaRPr lang="en-US" altLang="en-US" sz="4400"/>
          </a:p>
        </p:txBody>
      </p:sp>
      <p:sp>
        <p:nvSpPr>
          <p:cNvPr id="28706" name="AutoShape 3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7C210B4-261E-4CA9-B850-5DE16361F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971800"/>
            <a:ext cx="1676400" cy="609600"/>
          </a:xfrm>
          <a:prstGeom prst="actionButtonBlank">
            <a:avLst/>
          </a:prstGeom>
          <a:gradFill rotWithShape="1">
            <a:gsLst>
              <a:gs pos="0">
                <a:srgbClr val="FF0066"/>
              </a:gs>
              <a:gs pos="50000">
                <a:srgbClr val="FFFFFF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- إنّ :</a:t>
            </a:r>
            <a:endParaRPr lang="en-US" altLang="en-US"/>
          </a:p>
        </p:txBody>
      </p:sp>
      <p:sp>
        <p:nvSpPr>
          <p:cNvPr id="28707" name="AutoShape 3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AB187EC-3E86-40A5-AC28-9EE930C22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038600"/>
            <a:ext cx="1676400" cy="609600"/>
          </a:xfrm>
          <a:prstGeom prst="actionButtonBlank">
            <a:avLst/>
          </a:prstGeom>
          <a:gradFill rotWithShape="1">
            <a:gsLst>
              <a:gs pos="0">
                <a:srgbClr val="66FF33"/>
              </a:gs>
              <a:gs pos="50000">
                <a:srgbClr val="DDFFD1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- النصرَ:</a:t>
            </a:r>
            <a:endParaRPr lang="en-US" altLang="en-US"/>
          </a:p>
        </p:txBody>
      </p:sp>
      <p:sp>
        <p:nvSpPr>
          <p:cNvPr id="28708" name="AutoShape 3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94E0648C-9540-45FF-A2BE-657137BF7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029200"/>
            <a:ext cx="1676400" cy="609600"/>
          </a:xfrm>
          <a:prstGeom prst="actionButtonBlank">
            <a:avLst/>
          </a:prstGeom>
          <a:gradFill rotWithShape="1">
            <a:gsLst>
              <a:gs pos="0">
                <a:srgbClr val="CCCC00"/>
              </a:gs>
              <a:gs pos="50000">
                <a:srgbClr val="F4F4C6"/>
              </a:gs>
              <a:gs pos="100000">
                <a:srgbClr val="CCCC00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- قادم ٌ :</a:t>
            </a:r>
            <a:endParaRPr lang="en-US" altLang="en-US"/>
          </a:p>
        </p:txBody>
      </p:sp>
      <p:sp>
        <p:nvSpPr>
          <p:cNvPr id="28709" name="AutoShape 3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C0A4392-C610-4907-9165-DB789D438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971800"/>
            <a:ext cx="6400800" cy="609600"/>
          </a:xfrm>
          <a:prstGeom prst="actionButtonBlank">
            <a:avLst/>
          </a:prstGeom>
          <a:gradFill rotWithShape="1">
            <a:gsLst>
              <a:gs pos="0">
                <a:srgbClr val="FF0066"/>
              </a:gs>
              <a:gs pos="50000">
                <a:srgbClr val="FFFFFF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حرف توكيد ونصب.</a:t>
            </a:r>
            <a:endParaRPr lang="en-US" altLang="en-US" sz="2800"/>
          </a:p>
        </p:txBody>
      </p:sp>
      <p:sp>
        <p:nvSpPr>
          <p:cNvPr id="28710" name="AutoShape 38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1C63C09-2CF5-4412-97C5-166EB171C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38600"/>
            <a:ext cx="6858000" cy="609600"/>
          </a:xfrm>
          <a:prstGeom prst="actionButtonBlank">
            <a:avLst/>
          </a:prstGeom>
          <a:gradFill rotWithShape="1">
            <a:gsLst>
              <a:gs pos="0">
                <a:srgbClr val="66FF33"/>
              </a:gs>
              <a:gs pos="50000">
                <a:srgbClr val="DDFFD1"/>
              </a:gs>
              <a:gs pos="100000">
                <a:srgbClr val="66FF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اسم إنّ منصوب وعلامة نصبه الفتحة الظاهرة على آخره .</a:t>
            </a:r>
            <a:endParaRPr lang="en-US" altLang="en-US" sz="2800"/>
          </a:p>
        </p:txBody>
      </p:sp>
      <p:sp>
        <p:nvSpPr>
          <p:cNvPr id="28711" name="AutoShape 3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030C446-72B6-4EFB-8F87-B46BB35DD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029200"/>
            <a:ext cx="6781800" cy="609600"/>
          </a:xfrm>
          <a:prstGeom prst="actionButtonBlank">
            <a:avLst/>
          </a:prstGeom>
          <a:gradFill rotWithShape="1">
            <a:gsLst>
              <a:gs pos="0">
                <a:srgbClr val="CCCC00"/>
              </a:gs>
              <a:gs pos="50000">
                <a:srgbClr val="F4F4C6"/>
              </a:gs>
              <a:gs pos="100000">
                <a:srgbClr val="CCCC00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خبر إن مرفوع وعلامة رفعه الضمة الظاهرة على آخره .</a:t>
            </a:r>
            <a:endParaRPr lang="en-US" altLang="en-US" sz="2800"/>
          </a:p>
        </p:txBody>
      </p:sp>
      <p:pic>
        <p:nvPicPr>
          <p:cNvPr id="43020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71C3DFEF-7CBC-48F7-ACF9-E4D14FFCBF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2870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287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287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9" grpId="0" animBg="1"/>
      <p:bldP spid="28700" grpId="0"/>
      <p:bldP spid="28706" grpId="0" animBg="1"/>
      <p:bldP spid="28707" grpId="0" animBg="1"/>
      <p:bldP spid="28708" grpId="0" animBg="1"/>
      <p:bldP spid="28709" grpId="0" animBg="1"/>
      <p:bldP spid="28710" grpId="0" animBg="1"/>
      <p:bldP spid="287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>
            <a:extLst>
              <a:ext uri="{FF2B5EF4-FFF2-40B4-BE49-F238E27FC236}">
                <a16:creationId xmlns:a16="http://schemas.microsoft.com/office/drawing/2014/main" id="{633E421F-824C-4BAD-9ADD-131F9239D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85800"/>
            <a:ext cx="6553200" cy="762000"/>
          </a:xfrm>
          <a:prstGeom prst="rect">
            <a:avLst/>
          </a:prstGeom>
          <a:solidFill>
            <a:srgbClr val="0099FF"/>
          </a:solidFill>
          <a:ln>
            <a:noFill/>
          </a:ln>
          <a:effectLst>
            <a:outerShdw dist="107763" dir="13500000" algn="ctr" rotWithShape="0">
              <a:srgbClr val="FF000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ar-SA" altLang="en-US" sz="4400"/>
              <a:t>تمنياتي لكم بالتوفيق والنجاح</a:t>
            </a:r>
            <a:endParaRPr lang="en-US" altLang="en-US" sz="4400"/>
          </a:p>
        </p:txBody>
      </p:sp>
      <p:sp>
        <p:nvSpPr>
          <p:cNvPr id="45059" name="AutoShape 7">
            <a:hlinkClick r:id="rId4" action="ppaction://hlinksldjump"/>
            <a:extLst>
              <a:ext uri="{FF2B5EF4-FFF2-40B4-BE49-F238E27FC236}">
                <a16:creationId xmlns:a16="http://schemas.microsoft.com/office/drawing/2014/main" id="{C7C5DC17-E1BE-4D4A-B2D9-4E611756E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5943600"/>
            <a:ext cx="1219200" cy="609600"/>
          </a:xfrm>
          <a:prstGeom prst="flowChartAlternateProcess">
            <a:avLst/>
          </a:prstGeom>
          <a:solidFill>
            <a:srgbClr val="66FFFF"/>
          </a:solidFill>
          <a:ln w="57150">
            <a:solidFill>
              <a:schemeClr val="tx2"/>
            </a:solidFill>
            <a:miter lim="800000"/>
            <a:headEnd/>
            <a:tailEnd/>
          </a:ln>
          <a:effectLst>
            <a:outerShdw dist="107763" dir="135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الرئيسية</a:t>
            </a:r>
            <a:endParaRPr lang="en-US" altLang="en-US" sz="2800"/>
          </a:p>
        </p:txBody>
      </p:sp>
      <p:pic>
        <p:nvPicPr>
          <p:cNvPr id="45060" name="Picture 8" descr="945714504">
            <a:extLst>
              <a:ext uri="{FF2B5EF4-FFF2-40B4-BE49-F238E27FC236}">
                <a16:creationId xmlns:a16="http://schemas.microsoft.com/office/drawing/2014/main" id="{5A6775E8-E30A-4805-A568-05895B1BC1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286000"/>
            <a:ext cx="39624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Oval 2" descr="Water droplets">
            <a:extLst>
              <a:ext uri="{FF2B5EF4-FFF2-40B4-BE49-F238E27FC236}">
                <a16:creationId xmlns:a16="http://schemas.microsoft.com/office/drawing/2014/main" id="{58D67CF6-631B-4E1F-9464-232BA2477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133600"/>
            <a:ext cx="3276600" cy="25908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76200">
            <a:solidFill>
              <a:srgbClr val="FF0000"/>
            </a:solidFill>
            <a:round/>
            <a:headEnd/>
            <a:tailEnd/>
          </a:ln>
          <a:effectLst>
            <a:outerShdw dist="107763" dir="8100000" algn="ctr" rotWithShape="0">
              <a:srgbClr val="FF3300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3600" i="1">
                <a:solidFill>
                  <a:srgbClr val="0000FF"/>
                </a:solidFill>
              </a:rPr>
              <a:t>الحروف الناسخة</a:t>
            </a:r>
            <a:endParaRPr lang="en-US" altLang="en-US" sz="3600" i="1">
              <a:solidFill>
                <a:srgbClr val="0000FF"/>
              </a:solidFill>
            </a:endParaRPr>
          </a:p>
        </p:txBody>
      </p:sp>
      <p:sp>
        <p:nvSpPr>
          <p:cNvPr id="55299" name="Oval 3" descr="Water droplets">
            <a:extLst>
              <a:ext uri="{FF2B5EF4-FFF2-40B4-BE49-F238E27FC236}">
                <a16:creationId xmlns:a16="http://schemas.microsoft.com/office/drawing/2014/main" id="{B3DEB5A3-FF80-407B-9A0D-B8E08CF66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038600"/>
            <a:ext cx="1676400" cy="12954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chemeClr val="hlink"/>
            </a:solidFill>
            <a:round/>
            <a:headEnd/>
            <a:tailEnd/>
          </a:ln>
          <a:effectLst>
            <a:outerShdw dist="107763" dir="81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solidFill>
                  <a:srgbClr val="0D0D0D"/>
                </a:solidFill>
              </a:rPr>
              <a:t>لكنّ</a:t>
            </a:r>
            <a:endParaRPr lang="en-US" altLang="en-US" sz="4800">
              <a:solidFill>
                <a:srgbClr val="0D0D0D"/>
              </a:solidFill>
            </a:endParaRPr>
          </a:p>
        </p:txBody>
      </p:sp>
      <p:sp>
        <p:nvSpPr>
          <p:cNvPr id="55300" name="Oval 4" descr="Water droplets">
            <a:extLst>
              <a:ext uri="{FF2B5EF4-FFF2-40B4-BE49-F238E27FC236}">
                <a16:creationId xmlns:a16="http://schemas.microsoft.com/office/drawing/2014/main" id="{4F7AE3EB-9381-4BE8-A695-AE14F9ECE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76400"/>
            <a:ext cx="1676400" cy="12954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chemeClr val="hlink"/>
            </a:solidFill>
            <a:round/>
            <a:headEnd/>
            <a:tailEnd/>
          </a:ln>
          <a:effectLst>
            <a:outerShdw dist="107763" dir="81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400">
                <a:solidFill>
                  <a:srgbClr val="0D0D0D"/>
                </a:solidFill>
              </a:rPr>
              <a:t>كأنّ</a:t>
            </a:r>
            <a:endParaRPr lang="en-US" altLang="en-US" sz="4400">
              <a:solidFill>
                <a:srgbClr val="0D0D0D"/>
              </a:solidFill>
            </a:endParaRPr>
          </a:p>
        </p:txBody>
      </p:sp>
      <p:sp>
        <p:nvSpPr>
          <p:cNvPr id="55301" name="Oval 5" descr="Water droplets">
            <a:extLst>
              <a:ext uri="{FF2B5EF4-FFF2-40B4-BE49-F238E27FC236}">
                <a16:creationId xmlns:a16="http://schemas.microsoft.com/office/drawing/2014/main" id="{D9F25DEE-5513-479E-8FE6-BE8EB079E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81000"/>
            <a:ext cx="1676400" cy="12954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chemeClr val="hlink"/>
            </a:solidFill>
            <a:round/>
            <a:headEnd/>
            <a:tailEnd/>
          </a:ln>
          <a:effectLst>
            <a:outerShdw dist="107763" dir="81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solidFill>
                  <a:srgbClr val="0D0D0D"/>
                </a:solidFill>
              </a:rPr>
              <a:t>إنّ</a:t>
            </a:r>
            <a:endParaRPr lang="en-US" altLang="en-US" sz="4800">
              <a:solidFill>
                <a:srgbClr val="0D0D0D"/>
              </a:solidFill>
            </a:endParaRPr>
          </a:p>
        </p:txBody>
      </p:sp>
      <p:sp>
        <p:nvSpPr>
          <p:cNvPr id="55302" name="Oval 6" descr="Water droplets">
            <a:extLst>
              <a:ext uri="{FF2B5EF4-FFF2-40B4-BE49-F238E27FC236}">
                <a16:creationId xmlns:a16="http://schemas.microsoft.com/office/drawing/2014/main" id="{9E76A11A-AF0E-44B9-B0CE-86FC2C82C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676400"/>
            <a:ext cx="1676400" cy="12954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chemeClr val="hlink"/>
            </a:solidFill>
            <a:round/>
            <a:headEnd/>
            <a:tailEnd/>
          </a:ln>
          <a:effectLst>
            <a:outerShdw dist="107763" dir="81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solidFill>
                  <a:srgbClr val="0D0D0D"/>
                </a:solidFill>
              </a:rPr>
              <a:t>أنّ</a:t>
            </a:r>
            <a:endParaRPr lang="en-US" altLang="en-US" sz="4800">
              <a:solidFill>
                <a:srgbClr val="0D0D0D"/>
              </a:solidFill>
            </a:endParaRPr>
          </a:p>
        </p:txBody>
      </p:sp>
      <p:sp>
        <p:nvSpPr>
          <p:cNvPr id="55303" name="Oval 7" descr="Water droplets">
            <a:extLst>
              <a:ext uri="{FF2B5EF4-FFF2-40B4-BE49-F238E27FC236}">
                <a16:creationId xmlns:a16="http://schemas.microsoft.com/office/drawing/2014/main" id="{20C949D2-E03C-4D19-A258-78A669847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886200"/>
            <a:ext cx="1676400" cy="12954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chemeClr val="hlink"/>
            </a:solidFill>
            <a:round/>
            <a:headEnd/>
            <a:tailEnd/>
          </a:ln>
          <a:effectLst>
            <a:outerShdw dist="107763" dir="81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solidFill>
                  <a:srgbClr val="0D0D0D"/>
                </a:solidFill>
              </a:rPr>
              <a:t>ليتَ</a:t>
            </a:r>
            <a:endParaRPr lang="en-US" altLang="en-US" sz="4800">
              <a:solidFill>
                <a:srgbClr val="0D0D0D"/>
              </a:solidFill>
            </a:endParaRPr>
          </a:p>
        </p:txBody>
      </p:sp>
      <p:sp>
        <p:nvSpPr>
          <p:cNvPr id="55305" name="Oval 9" descr="Water droplets">
            <a:extLst>
              <a:ext uri="{FF2B5EF4-FFF2-40B4-BE49-F238E27FC236}">
                <a16:creationId xmlns:a16="http://schemas.microsoft.com/office/drawing/2014/main" id="{84D34CA1-788C-4309-A7C5-D901F7DF1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181600"/>
            <a:ext cx="1676400" cy="12954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38100">
            <a:solidFill>
              <a:schemeClr val="hlink"/>
            </a:solidFill>
            <a:round/>
            <a:headEnd/>
            <a:tailEnd/>
          </a:ln>
          <a:effectLst>
            <a:outerShdw dist="107763" dir="81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solidFill>
                  <a:srgbClr val="0D0D0D"/>
                </a:solidFill>
              </a:rPr>
              <a:t>لعلّ</a:t>
            </a:r>
            <a:endParaRPr lang="en-US" altLang="en-US" sz="4800">
              <a:solidFill>
                <a:srgbClr val="0D0D0D"/>
              </a:solidFill>
            </a:endParaRPr>
          </a:p>
        </p:txBody>
      </p:sp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500"/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animBg="1"/>
      <p:bldP spid="55299" grpId="0" animBg="1"/>
      <p:bldP spid="55300" grpId="0" animBg="1"/>
      <p:bldP spid="55301" grpId="0" animBg="1"/>
      <p:bldP spid="55302" grpId="0" animBg="1"/>
      <p:bldP spid="55303" grpId="0" animBg="1"/>
      <p:bldP spid="553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>
            <a:extLst>
              <a:ext uri="{FF2B5EF4-FFF2-40B4-BE49-F238E27FC236}">
                <a16:creationId xmlns:a16="http://schemas.microsoft.com/office/drawing/2014/main" id="{977313C6-1EA8-4415-83C5-709ACCF19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04800"/>
            <a:ext cx="6477000" cy="914400"/>
          </a:xfrm>
          <a:prstGeom prst="flowChartAlternateProcess">
            <a:avLst/>
          </a:prstGeom>
          <a:gradFill rotWithShape="1">
            <a:gsLst>
              <a:gs pos="0">
                <a:srgbClr val="FF6600"/>
              </a:gs>
              <a:gs pos="50000">
                <a:srgbClr val="FFD3B6"/>
              </a:gs>
              <a:gs pos="100000">
                <a:srgbClr val="FF66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0000FF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SA" altLang="en-US" sz="2600" i="1" dirty="0">
                <a:cs typeface="Monotype Koufi" pitchFamily="2" charset="0"/>
              </a:rPr>
              <a:t>الأهداف </a:t>
            </a:r>
            <a:r>
              <a:rPr lang="en-AE" altLang="en-US" sz="2600" i="1" dirty="0">
                <a:cs typeface="Monotype Koufi" pitchFamily="2" charset="0"/>
              </a:rPr>
              <a:t>المتوقعة أن يحققها الطالب بعد نهاية الحصة</a:t>
            </a:r>
            <a:endParaRPr lang="en-US" altLang="en-US" sz="2600" i="1" dirty="0">
              <a:cs typeface="Monotype Koufi" pitchFamily="2" charset="0"/>
            </a:endParaRPr>
          </a:p>
        </p:txBody>
      </p:sp>
      <p:sp>
        <p:nvSpPr>
          <p:cNvPr id="11269" name="AutoShape 5">
            <a:hlinkClick r:id="rId6" action="ppaction://hlinkpres?slideindex=1&amp;slidetitle="/>
            <a:extLst>
              <a:ext uri="{FF2B5EF4-FFF2-40B4-BE49-F238E27FC236}">
                <a16:creationId xmlns:a16="http://schemas.microsoft.com/office/drawing/2014/main" id="{E2DD693D-BB91-4DD5-A7EF-9EF948D6D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1524000"/>
            <a:ext cx="990600" cy="6096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600"/>
              <a:t>1-</a:t>
            </a:r>
            <a:endParaRPr lang="en-US" altLang="en-US" sz="2600"/>
          </a:p>
        </p:txBody>
      </p:sp>
      <p:sp>
        <p:nvSpPr>
          <p:cNvPr id="11270" name="AutoShape 6">
            <a:extLst>
              <a:ext uri="{FF2B5EF4-FFF2-40B4-BE49-F238E27FC236}">
                <a16:creationId xmlns:a16="http://schemas.microsoft.com/office/drawing/2014/main" id="{6E0B3877-375A-4B42-B827-31ACEBAD5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352800"/>
            <a:ext cx="990600" cy="6096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600"/>
              <a:t>3-</a:t>
            </a:r>
            <a:endParaRPr lang="en-US" altLang="en-US" sz="2600"/>
          </a:p>
        </p:txBody>
      </p:sp>
      <p:sp>
        <p:nvSpPr>
          <p:cNvPr id="11271" name="AutoShape 7">
            <a:extLst>
              <a:ext uri="{FF2B5EF4-FFF2-40B4-BE49-F238E27FC236}">
                <a16:creationId xmlns:a16="http://schemas.microsoft.com/office/drawing/2014/main" id="{DBE84B57-2668-4F09-A027-D3F207DF3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990600" cy="6096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600"/>
              <a:t>4-</a:t>
            </a:r>
            <a:endParaRPr lang="en-US" altLang="en-US" sz="2600"/>
          </a:p>
        </p:txBody>
      </p:sp>
      <p:sp>
        <p:nvSpPr>
          <p:cNvPr id="11272" name="AutoShape 8">
            <a:extLst>
              <a:ext uri="{FF2B5EF4-FFF2-40B4-BE49-F238E27FC236}">
                <a16:creationId xmlns:a16="http://schemas.microsoft.com/office/drawing/2014/main" id="{2867208B-B945-4786-BDE0-64AB365B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447800"/>
            <a:ext cx="5943600" cy="609600"/>
          </a:xfrm>
          <a:prstGeom prst="flowChartAlternateProcess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009900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يتعرف الطالب على الحروف الناسخة ومعانيها .</a:t>
            </a:r>
            <a:endParaRPr lang="en-US" altLang="en-US" sz="2600">
              <a:solidFill>
                <a:srgbClr val="0000FF"/>
              </a:solidFill>
            </a:endParaRPr>
          </a:p>
        </p:txBody>
      </p:sp>
      <p:sp>
        <p:nvSpPr>
          <p:cNvPr id="11273" name="AutoShape 9">
            <a:extLst>
              <a:ext uri="{FF2B5EF4-FFF2-40B4-BE49-F238E27FC236}">
                <a16:creationId xmlns:a16="http://schemas.microsoft.com/office/drawing/2014/main" id="{5805E6CE-7F27-4F10-9DF6-FFEE7BAF2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2362200"/>
            <a:ext cx="990600" cy="6096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600"/>
              <a:t>2-</a:t>
            </a:r>
            <a:endParaRPr lang="en-US" altLang="en-US" sz="2600"/>
          </a:p>
        </p:txBody>
      </p:sp>
      <p:sp>
        <p:nvSpPr>
          <p:cNvPr id="11277" name="AutoShape 13">
            <a:extLst>
              <a:ext uri="{FF2B5EF4-FFF2-40B4-BE49-F238E27FC236}">
                <a16:creationId xmlns:a16="http://schemas.microsoft.com/office/drawing/2014/main" id="{7C04237C-6109-4CC1-B2DE-F3EF45058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209800"/>
            <a:ext cx="6096000" cy="838200"/>
          </a:xfrm>
          <a:prstGeom prst="flowChartAlternateProcess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009900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يبيّن الطالب عمل الحروف الناسخة بعد دخولها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على الجملة الاسمية .</a:t>
            </a:r>
            <a:endParaRPr lang="en-US" altLang="en-US" sz="2600">
              <a:solidFill>
                <a:srgbClr val="0000FF"/>
              </a:solidFill>
            </a:endParaRPr>
          </a:p>
        </p:txBody>
      </p:sp>
      <p:sp>
        <p:nvSpPr>
          <p:cNvPr id="11278" name="AutoShape 14">
            <a:extLst>
              <a:ext uri="{FF2B5EF4-FFF2-40B4-BE49-F238E27FC236}">
                <a16:creationId xmlns:a16="http://schemas.microsoft.com/office/drawing/2014/main" id="{D1F168DD-3C92-417D-B58A-F165380C0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276600"/>
            <a:ext cx="6324600" cy="609600"/>
          </a:xfrm>
          <a:prstGeom prst="flowChartAlternateProcess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009900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يعين الطالب كلا من اسم وخبر الحرف الناسخ  .</a:t>
            </a:r>
            <a:endParaRPr lang="en-US" altLang="en-US" sz="2600">
              <a:solidFill>
                <a:srgbClr val="0000FF"/>
              </a:solidFill>
            </a:endParaRPr>
          </a:p>
        </p:txBody>
      </p:sp>
      <p:sp>
        <p:nvSpPr>
          <p:cNvPr id="11279" name="AutoShape 15">
            <a:extLst>
              <a:ext uri="{FF2B5EF4-FFF2-40B4-BE49-F238E27FC236}">
                <a16:creationId xmlns:a16="http://schemas.microsoft.com/office/drawing/2014/main" id="{D7D32F89-5CFC-4093-8EEA-0ACF5080E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114800"/>
            <a:ext cx="6553200" cy="838200"/>
          </a:xfrm>
          <a:prstGeom prst="flowChartAlternateProcess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009900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ar-BH" altLang="en-US" sz="2600">
              <a:solidFill>
                <a:srgbClr val="0000FF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يعرب الطالب الجملة الاسمية بعد دخول النواسخ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عليها إعرابا صحيحا 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en-US" altLang="en-US" sz="2600">
              <a:solidFill>
                <a:srgbClr val="0000FF"/>
              </a:solidFill>
            </a:endParaRPr>
          </a:p>
        </p:txBody>
      </p:sp>
      <p:pic>
        <p:nvPicPr>
          <p:cNvPr id="19467" name="Picture 20" descr="www">
            <a:extLst>
              <a:ext uri="{FF2B5EF4-FFF2-40B4-BE49-F238E27FC236}">
                <a16:creationId xmlns:a16="http://schemas.microsoft.com/office/drawing/2014/main" id="{28ACEA59-A2C0-4303-8768-CA687785B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867400"/>
            <a:ext cx="457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6" name="AutoShape 22">
            <a:hlinkClick r:id="rId6"/>
            <a:extLst>
              <a:ext uri="{FF2B5EF4-FFF2-40B4-BE49-F238E27FC236}">
                <a16:creationId xmlns:a16="http://schemas.microsoft.com/office/drawing/2014/main" id="{C965E3AC-E33A-42E4-B0EE-C9C980450B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05400"/>
            <a:ext cx="990600" cy="6096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FF0066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2600"/>
              <a:t> 5-</a:t>
            </a:r>
            <a:endParaRPr lang="en-US" altLang="en-US" sz="2600"/>
          </a:p>
        </p:txBody>
      </p:sp>
      <p:sp>
        <p:nvSpPr>
          <p:cNvPr id="11287" name="AutoShape 23">
            <a:extLst>
              <a:ext uri="{FF2B5EF4-FFF2-40B4-BE49-F238E27FC236}">
                <a16:creationId xmlns:a16="http://schemas.microsoft.com/office/drawing/2014/main" id="{969FCF2C-EA94-4C72-8529-EE3536FA4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105400"/>
            <a:ext cx="6705600" cy="609600"/>
          </a:xfrm>
          <a:prstGeom prst="flowChartAlternateProcess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009900">
                <a:alpha val="50000"/>
              </a:srgb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600">
                <a:solidFill>
                  <a:srgbClr val="0000FF"/>
                </a:solidFill>
              </a:rPr>
              <a:t>يفرق الطالب بين عمل الأفعال الناسخة والحروف الناسخة .</a:t>
            </a:r>
            <a:endParaRPr lang="en-US" altLang="en-US" sz="26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57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1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8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0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1" grpId="0" animBg="1"/>
      <p:bldP spid="11272" grpId="0" animBg="1"/>
      <p:bldP spid="11273" grpId="0" animBg="1"/>
      <p:bldP spid="11277" grpId="0" animBg="1"/>
      <p:bldP spid="11278" grpId="0" animBg="1"/>
      <p:bldP spid="11279" grpId="0" animBg="1"/>
      <p:bldP spid="11286" grpId="0" animBg="1"/>
      <p:bldP spid="112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faselpf9">
            <a:extLst>
              <a:ext uri="{FF2B5EF4-FFF2-40B4-BE49-F238E27FC236}">
                <a16:creationId xmlns:a16="http://schemas.microsoft.com/office/drawing/2014/main" id="{7926B7AC-C0E2-4D56-B557-83E33AF29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096000"/>
            <a:ext cx="426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AutoShape 5">
            <a:extLst>
              <a:ext uri="{FF2B5EF4-FFF2-40B4-BE49-F238E27FC236}">
                <a16:creationId xmlns:a16="http://schemas.microsoft.com/office/drawing/2014/main" id="{7261AA81-409B-41E0-9EDF-CD13532BC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990600"/>
            <a:ext cx="7543800" cy="2209800"/>
          </a:xfrm>
          <a:prstGeom prst="flowChartAlternateProcess">
            <a:avLst/>
          </a:prstGeom>
          <a:solidFill>
            <a:srgbClr val="CCCC00"/>
          </a:solidFill>
          <a:ln w="38100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4000"/>
              <a:t>1- المؤمنُ قوي.ٌ      4- النصرُ قريبٌ.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4000"/>
              <a:t>2 - العلمُ نور ٌ.         5- القدسُ مسلوبة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4000"/>
              <a:t>3- القرآنُ نبراسٌ.      6- المشركُ عنيد ٌ.</a:t>
            </a:r>
            <a:endParaRPr lang="en-US" altLang="en-US" sz="4000"/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A33167AC-D773-441A-AE17-36DB274C9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352800"/>
            <a:ext cx="464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ما نوع الجمل السابقة، ولماذا ؟</a:t>
            </a:r>
            <a:endParaRPr lang="en-US" altLang="en-US" sz="2800"/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id="{58FDB137-A68E-4158-B765-84CC198D4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976688"/>
            <a:ext cx="7543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- </a:t>
            </a:r>
            <a:r>
              <a:rPr lang="ar-BH" altLang="en-US" sz="2800"/>
              <a:t> ما حركة كل من الاسم الأول والاسم الثاني في الجمل السابقة ؟</a:t>
            </a:r>
            <a:endParaRPr lang="en-US" altLang="en-US" sz="2800"/>
          </a:p>
        </p:txBody>
      </p:sp>
      <p:sp>
        <p:nvSpPr>
          <p:cNvPr id="57354" name="Text Box 10">
            <a:extLst>
              <a:ext uri="{FF2B5EF4-FFF2-40B4-BE49-F238E27FC236}">
                <a16:creationId xmlns:a16="http://schemas.microsoft.com/office/drawing/2014/main" id="{581C0A1B-FE31-4B6A-B3C5-309ED8425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48200"/>
            <a:ext cx="800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ما إعراب الاسم ال</a:t>
            </a:r>
            <a:r>
              <a:rPr lang="ar-SA" altLang="en-US" sz="2800"/>
              <a:t>أ</a:t>
            </a:r>
            <a:r>
              <a:rPr lang="ar-BH" altLang="en-US" sz="2800"/>
              <a:t>ول والاسم الثاني قي الجمل السابقة ؟</a:t>
            </a:r>
            <a:endParaRPr lang="en-US" altLang="en-US" sz="2800"/>
          </a:p>
        </p:txBody>
      </p:sp>
      <p:sp>
        <p:nvSpPr>
          <p:cNvPr id="21511" name="Text Box 11">
            <a:extLst>
              <a:ext uri="{FF2B5EF4-FFF2-40B4-BE49-F238E27FC236}">
                <a16:creationId xmlns:a16="http://schemas.microsoft.com/office/drawing/2014/main" id="{2634668E-CCD7-4213-B59B-3A4EAE47F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52400"/>
            <a:ext cx="259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AE" altLang="en-US" sz="2400" dirty="0"/>
              <a:t>التمهيد </a:t>
            </a:r>
            <a:r>
              <a:rPr lang="ar-BH" altLang="en-US" sz="2400" dirty="0"/>
              <a:t> ...</a:t>
            </a:r>
            <a:endParaRPr lang="en-US" altLang="en-US" sz="2400" dirty="0"/>
          </a:p>
        </p:txBody>
      </p:sp>
    </p:spTree>
  </p:cSld>
  <p:clrMapOvr>
    <a:masterClrMapping/>
  </p:clrMapOvr>
  <p:transition spd="slow">
    <p:circl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/>
      <p:bldP spid="57351" grpId="0"/>
      <p:bldP spid="57353" grpId="0"/>
      <p:bldP spid="573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0" descr="faselpf9">
            <a:extLst>
              <a:ext uri="{FF2B5EF4-FFF2-40B4-BE49-F238E27FC236}">
                <a16:creationId xmlns:a16="http://schemas.microsoft.com/office/drawing/2014/main" id="{0D49567A-D09B-4C23-9EAA-5DD66D8A0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096000"/>
            <a:ext cx="426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2" name="AutoShape 16">
            <a:extLst>
              <a:ext uri="{FF2B5EF4-FFF2-40B4-BE49-F238E27FC236}">
                <a16:creationId xmlns:a16="http://schemas.microsoft.com/office/drawing/2014/main" id="{8EA4CCB1-A8DF-4434-BA6A-01FF37522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04800"/>
            <a:ext cx="3048000" cy="3810000"/>
          </a:xfrm>
          <a:prstGeom prst="flowChartAlternateProcess">
            <a:avLst/>
          </a:prstGeom>
          <a:gradFill rotWithShape="1">
            <a:gsLst>
              <a:gs pos="0">
                <a:srgbClr val="009900"/>
              </a:gs>
              <a:gs pos="50000">
                <a:srgbClr val="E7F5E7"/>
              </a:gs>
              <a:gs pos="100000">
                <a:srgbClr val="009900"/>
              </a:gs>
            </a:gsLst>
            <a:lin ang="5400000" scaled="1"/>
          </a:gra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       </a:t>
            </a:r>
            <a:r>
              <a:rPr lang="ar-BH" altLang="en-US" sz="3600">
                <a:solidFill>
                  <a:srgbClr val="FF3300"/>
                </a:solidFill>
              </a:rPr>
              <a:t>(1)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1- المؤمنُ قوي.ٌ                   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2- العلمُ نور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3- القرآن</a:t>
            </a:r>
            <a:r>
              <a:rPr lang="ar-SA" altLang="en-US"/>
              <a:t>ُ</a:t>
            </a:r>
            <a:r>
              <a:rPr lang="ar-BH" altLang="en-US"/>
              <a:t> نبراسٌ.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4- النصرُ قريبٌ.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5- القدسُ مسلوبة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6- المشركُ عنيد ٌ.</a:t>
            </a:r>
            <a:endParaRPr lang="en-US" altLang="en-US"/>
          </a:p>
        </p:txBody>
      </p:sp>
      <p:sp>
        <p:nvSpPr>
          <p:cNvPr id="50193" name="AutoShape 17">
            <a:extLst>
              <a:ext uri="{FF2B5EF4-FFF2-40B4-BE49-F238E27FC236}">
                <a16:creationId xmlns:a16="http://schemas.microsoft.com/office/drawing/2014/main" id="{C8E6D4F9-31D5-4A3B-8C36-BA4395D08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04800"/>
            <a:ext cx="5334000" cy="3886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9900"/>
              </a:gs>
              <a:gs pos="50000">
                <a:srgbClr val="E7F5E7"/>
              </a:gs>
              <a:gs pos="100000">
                <a:srgbClr val="009900"/>
              </a:gs>
            </a:gsLst>
            <a:lin ang="5400000" scaled="1"/>
          </a:gradFill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        </a:t>
            </a:r>
            <a:r>
              <a:rPr lang="ar-BH" altLang="en-US">
                <a:solidFill>
                  <a:srgbClr val="FF3300"/>
                </a:solidFill>
              </a:rPr>
              <a:t>(2)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1- إنّ المؤمنَ قوي.ٌ                   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2- علمتُ أنّ العلمَ نور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3- كأنّ القرآنَ نبراسٌ.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4- لعلّ النصرَ قريبٌ.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5- ليتَ القدسَ محررة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6- الإسلام ُ حقٌ لكنّ المشركَ عنيد ٌ.</a:t>
            </a:r>
            <a:endParaRPr lang="en-US" altLang="en-US" sz="2800"/>
          </a:p>
        </p:txBody>
      </p:sp>
      <p:sp>
        <p:nvSpPr>
          <p:cNvPr id="50194" name="Text Box 18">
            <a:extLst>
              <a:ext uri="{FF2B5EF4-FFF2-40B4-BE49-F238E27FC236}">
                <a16:creationId xmlns:a16="http://schemas.microsoft.com/office/drawing/2014/main" id="{9C6436A0-0769-4008-80D2-927CBCE88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48200"/>
            <a:ext cx="807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ما هي الحروف التي دخلت على الجمل الاسمية في المجموعة (2 )</a:t>
            </a:r>
            <a:r>
              <a:rPr lang="ar-BH" altLang="en-US" sz="1800"/>
              <a:t> </a:t>
            </a:r>
            <a:r>
              <a:rPr lang="ar-BH" altLang="en-US" sz="2800"/>
              <a:t>؟</a:t>
            </a:r>
            <a:endParaRPr lang="en-US" altLang="en-US" sz="2800"/>
          </a:p>
        </p:txBody>
      </p:sp>
      <p:sp>
        <p:nvSpPr>
          <p:cNvPr id="50195" name="Text Box 19">
            <a:extLst>
              <a:ext uri="{FF2B5EF4-FFF2-40B4-BE49-F238E27FC236}">
                <a16:creationId xmlns:a16="http://schemas.microsoft.com/office/drawing/2014/main" id="{C0A6E470-175E-440D-94B5-5AEC1C7B7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1020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الحروف هي : إنّ ، أنّ ، كأنّ ، لعلّ ، ليتَ ، لكنّ .</a:t>
            </a:r>
            <a:endParaRPr lang="en-US" altLang="en-US" sz="2800"/>
          </a:p>
        </p:txBody>
      </p:sp>
    </p:spTree>
  </p:cSld>
  <p:clrMapOvr>
    <a:masterClrMapping/>
  </p:clrMapOvr>
  <p:transition spd="slow">
    <p:circl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0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2" grpId="0" animBg="1"/>
      <p:bldP spid="50193" grpId="0" animBg="1"/>
      <p:bldP spid="50194" grpId="0"/>
      <p:bldP spid="501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AutoShape 5">
            <a:extLst>
              <a:ext uri="{FF2B5EF4-FFF2-40B4-BE49-F238E27FC236}">
                <a16:creationId xmlns:a16="http://schemas.microsoft.com/office/drawing/2014/main" id="{166B6F93-97AF-4E9D-89F7-D7FDF7B03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304800"/>
            <a:ext cx="3048000" cy="3810000"/>
          </a:xfrm>
          <a:prstGeom prst="flowChartAlternateProcess">
            <a:avLst/>
          </a:prstGeom>
          <a:gradFill rotWithShape="1">
            <a:gsLst>
              <a:gs pos="0">
                <a:srgbClr val="009900"/>
              </a:gs>
              <a:gs pos="50000">
                <a:srgbClr val="D7EFD7"/>
              </a:gs>
              <a:gs pos="100000">
                <a:srgbClr val="009900"/>
              </a:gs>
            </a:gsLst>
            <a:lin ang="5400000" scaled="1"/>
          </a:gradFill>
          <a:ln w="381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       </a:t>
            </a:r>
            <a:r>
              <a:rPr lang="ar-BH" altLang="en-US" sz="3600">
                <a:solidFill>
                  <a:srgbClr val="FF3300"/>
                </a:solidFill>
              </a:rPr>
              <a:t>(1)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1- المؤمنُ قوي.ٌ                   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2- العلمُ نور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3- القرآن</a:t>
            </a:r>
            <a:r>
              <a:rPr lang="ar-SA" altLang="en-US"/>
              <a:t>ُ</a:t>
            </a:r>
            <a:r>
              <a:rPr lang="ar-BH" altLang="en-US"/>
              <a:t> نبراسٌ.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4- النصرُ قريبٌ.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5- القدسُ مسلوبة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6- المشركُ عنيد ٌ.</a:t>
            </a:r>
            <a:endParaRPr lang="en-US" altLang="en-US"/>
          </a:p>
        </p:txBody>
      </p:sp>
      <p:sp>
        <p:nvSpPr>
          <p:cNvPr id="58374" name="AutoShape 6">
            <a:extLst>
              <a:ext uri="{FF2B5EF4-FFF2-40B4-BE49-F238E27FC236}">
                <a16:creationId xmlns:a16="http://schemas.microsoft.com/office/drawing/2014/main" id="{B5F9A6DA-8DB1-4F20-B28B-53CDF26A0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04800"/>
            <a:ext cx="5334000" cy="3886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9900"/>
              </a:gs>
              <a:gs pos="50000">
                <a:srgbClr val="D7EFD7"/>
              </a:gs>
              <a:gs pos="100000">
                <a:srgbClr val="009900"/>
              </a:gs>
            </a:gsLst>
            <a:lin ang="5400000" scaled="1"/>
          </a:gradFill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        </a:t>
            </a:r>
            <a:r>
              <a:rPr lang="ar-BH" altLang="en-US">
                <a:solidFill>
                  <a:srgbClr val="FF3300"/>
                </a:solidFill>
              </a:rPr>
              <a:t>(2)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1- إنّ المؤمنَ قوي.ٌ                   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2- علمتُ أنّ العلمَ نور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3- كأنّ القرآنَ نبراسٌ.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4- لعلّ النصرَ قريبٌ.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/>
              <a:t>5- ليتَ القدسَ محررة ٌ.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ar-BH" altLang="en-US" sz="2800"/>
              <a:t>6- الإسلام ُ حقٌ لكنّ المشركَ عنيد ٌ.</a:t>
            </a:r>
            <a:endParaRPr lang="en-US" altLang="en-US" sz="2800"/>
          </a:p>
        </p:txBody>
      </p:sp>
      <p:sp>
        <p:nvSpPr>
          <p:cNvPr id="58377" name="Text Box 9">
            <a:extLst>
              <a:ext uri="{FF2B5EF4-FFF2-40B4-BE49-F238E27FC236}">
                <a16:creationId xmlns:a16="http://schemas.microsoft.com/office/drawing/2014/main" id="{AC398E61-D327-4962-8974-67CCC3586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495800"/>
            <a:ext cx="7391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ماذا فعلت هذه الحروف بحركة المبتدأ وحركة الخبر ؟</a:t>
            </a:r>
            <a:endParaRPr lang="en-US" altLang="en-US" sz="2800"/>
          </a:p>
        </p:txBody>
      </p:sp>
      <p:sp>
        <p:nvSpPr>
          <p:cNvPr id="58378" name="Text Box 10">
            <a:extLst>
              <a:ext uri="{FF2B5EF4-FFF2-40B4-BE49-F238E27FC236}">
                <a16:creationId xmlns:a16="http://schemas.microsoft.com/office/drawing/2014/main" id="{34EDEF25-8E4A-4296-B653-2C1CF6CB3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105400"/>
            <a:ext cx="8077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غيرت ( نسخت ) حركة المبتدأ من الضمة إلى فتحة فأصبح المبتدأ منصوباً ، والخبر مرفوعاً . </a:t>
            </a:r>
            <a:r>
              <a:rPr lang="ar-BH" altLang="en-US" sz="2800">
                <a:solidFill>
                  <a:srgbClr val="0000FF"/>
                </a:solidFill>
              </a:rPr>
              <a:t>لذلك تـُسمى هذه الحروف بالحروف</a:t>
            </a:r>
            <a:r>
              <a:rPr lang="ar-BH" altLang="en-US" sz="2800"/>
              <a:t> </a:t>
            </a:r>
            <a:r>
              <a:rPr lang="ar-BH" altLang="en-US" sz="2800">
                <a:solidFill>
                  <a:srgbClr val="0000FF"/>
                </a:solidFill>
              </a:rPr>
              <a:t>الناسخة.</a:t>
            </a:r>
            <a:endParaRPr lang="en-US" alt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>
    <p:circl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 animBg="1"/>
      <p:bldP spid="58374" grpId="0" animBg="1"/>
      <p:bldP spid="58377" grpId="0"/>
      <p:bldP spid="583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3" name="Text Box 35">
            <a:extLst>
              <a:ext uri="{FF2B5EF4-FFF2-40B4-BE49-F238E27FC236}">
                <a16:creationId xmlns:a16="http://schemas.microsoft.com/office/drawing/2014/main" id="{33DEAB1C-5E04-4283-98D0-B21B9E5FC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كيف نـُعرب الجملة بعد دخول الحروف الناسخة عليها ؟</a:t>
            </a:r>
            <a:endParaRPr lang="en-US" altLang="en-US" sz="2400"/>
          </a:p>
        </p:txBody>
      </p:sp>
      <p:sp>
        <p:nvSpPr>
          <p:cNvPr id="12324" name="AutoShape 3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850AEC2-0F68-4240-8EA3-7DD5B8678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62000"/>
            <a:ext cx="5029200" cy="1524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cs typeface="Al-Mothnna" pitchFamily="2" charset="0"/>
              </a:rPr>
              <a:t>1- إنّ المؤمن</a:t>
            </a:r>
            <a:r>
              <a:rPr lang="ar-BH" altLang="en-US" sz="6000">
                <a:solidFill>
                  <a:srgbClr val="FF0000"/>
                </a:solidFill>
                <a:cs typeface="Al-Mothnna" pitchFamily="2" charset="0"/>
              </a:rPr>
              <a:t>َ</a:t>
            </a:r>
            <a:r>
              <a:rPr lang="ar-BH" altLang="en-US" sz="4800">
                <a:cs typeface="Al-Mothnna" pitchFamily="2" charset="0"/>
              </a:rPr>
              <a:t> قوي</a:t>
            </a:r>
            <a:r>
              <a:rPr lang="ar-BH" altLang="en-US" sz="6000">
                <a:solidFill>
                  <a:srgbClr val="FF0000"/>
                </a:solidFill>
                <a:cs typeface="Al-Mothnna" pitchFamily="2" charset="0"/>
              </a:rPr>
              <a:t>ٌ </a:t>
            </a:r>
            <a:r>
              <a:rPr lang="ar-BH" altLang="en-US" sz="4800">
                <a:cs typeface="Al-Mothnna" pitchFamily="2" charset="0"/>
              </a:rPr>
              <a:t>.</a:t>
            </a:r>
            <a:endParaRPr lang="en-US" altLang="en-US" sz="4800">
              <a:cs typeface="Al-Mothnna" pitchFamily="2" charset="0"/>
            </a:endParaRPr>
          </a:p>
        </p:txBody>
      </p:sp>
      <p:sp>
        <p:nvSpPr>
          <p:cNvPr id="12325" name="Text Box 37">
            <a:extLst>
              <a:ext uri="{FF2B5EF4-FFF2-40B4-BE49-F238E27FC236}">
                <a16:creationId xmlns:a16="http://schemas.microsoft.com/office/drawing/2014/main" id="{5A0E25A6-30F4-4691-B8E5-2C185C37C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590800"/>
            <a:ext cx="464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3600"/>
              <a:t> </a:t>
            </a:r>
            <a:r>
              <a:rPr lang="ar-BH" altLang="en-US" sz="2800"/>
              <a:t>- إنّ : حرف توكيد ونصب .</a:t>
            </a:r>
            <a:endParaRPr lang="en-US" altLang="en-US" sz="2800"/>
          </a:p>
        </p:txBody>
      </p:sp>
      <p:sp>
        <p:nvSpPr>
          <p:cNvPr id="12326" name="Text Box 38">
            <a:extLst>
              <a:ext uri="{FF2B5EF4-FFF2-40B4-BE49-F238E27FC236}">
                <a16:creationId xmlns:a16="http://schemas.microsoft.com/office/drawing/2014/main" id="{B428CCB0-5E33-4331-9D72-08CCECE43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367088"/>
            <a:ext cx="830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المؤمنَ : </a:t>
            </a:r>
            <a:r>
              <a:rPr lang="ar-BH" altLang="en-US" sz="2800">
                <a:solidFill>
                  <a:srgbClr val="FF0000"/>
                </a:solidFill>
              </a:rPr>
              <a:t>اسم إنّ </a:t>
            </a:r>
            <a:r>
              <a:rPr lang="ar-BH" altLang="en-US" sz="2800" u="sng">
                <a:solidFill>
                  <a:srgbClr val="FF0000"/>
                </a:solidFill>
              </a:rPr>
              <a:t>منصوب</a:t>
            </a:r>
            <a:r>
              <a:rPr lang="ar-BH" altLang="en-US" sz="2800"/>
              <a:t> وعلامة نصبه الفتحة الظاهرة على آخره .</a:t>
            </a:r>
            <a:endParaRPr lang="en-US" altLang="en-US" sz="2800"/>
          </a:p>
        </p:txBody>
      </p:sp>
      <p:sp>
        <p:nvSpPr>
          <p:cNvPr id="12327" name="Text Box 39">
            <a:extLst>
              <a:ext uri="{FF2B5EF4-FFF2-40B4-BE49-F238E27FC236}">
                <a16:creationId xmlns:a16="http://schemas.microsoft.com/office/drawing/2014/main" id="{B580F102-F6EE-4702-90B7-8FD47A944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419600"/>
            <a:ext cx="800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قويٌ : </a:t>
            </a:r>
            <a:r>
              <a:rPr lang="ar-BH" altLang="en-US" sz="2800">
                <a:solidFill>
                  <a:srgbClr val="FF0000"/>
                </a:solidFill>
              </a:rPr>
              <a:t>خبر إنّ </a:t>
            </a:r>
            <a:r>
              <a:rPr lang="ar-BH" altLang="en-US" sz="2800" u="sng">
                <a:solidFill>
                  <a:srgbClr val="FF0000"/>
                </a:solidFill>
              </a:rPr>
              <a:t>مرفوع</a:t>
            </a:r>
            <a:r>
              <a:rPr lang="ar-BH" altLang="en-US" sz="2800"/>
              <a:t> وعلامة رفعه الضمة الظاهرة على آخره .</a:t>
            </a:r>
            <a:endParaRPr lang="en-US" altLang="en-US" sz="2800"/>
          </a:p>
        </p:txBody>
      </p:sp>
      <p:pic>
        <p:nvPicPr>
          <p:cNvPr id="12328" name="Picture 40" descr="037">
            <a:extLst>
              <a:ext uri="{FF2B5EF4-FFF2-40B4-BE49-F238E27FC236}">
                <a16:creationId xmlns:a16="http://schemas.microsoft.com/office/drawing/2014/main" id="{A2B52181-6757-4915-8FD9-CE2452B8B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181600"/>
            <a:ext cx="21336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55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800"/>
                            </p:stCondLst>
                            <p:childTnLst>
                              <p:par>
                                <p:cTn id="5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3" grpId="0"/>
      <p:bldP spid="12324" grpId="0" animBg="1"/>
      <p:bldP spid="12325" grpId="0"/>
      <p:bldP spid="12326" grpId="0"/>
      <p:bldP spid="123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2" name="AutoShape 30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C0A9C1B-720B-40A9-8071-EE428D7BB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62000"/>
            <a:ext cx="5029200" cy="1524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ar-BH" altLang="en-US" sz="4800">
                <a:cs typeface="Al-Mothnna" pitchFamily="2" charset="0"/>
              </a:rPr>
              <a:t>2- علمتُ أنّ العلمَ نور ٌ</a:t>
            </a:r>
            <a:r>
              <a:rPr lang="ar-BH" altLang="en-US" sz="4400"/>
              <a:t>.</a:t>
            </a:r>
            <a:endParaRPr lang="en-US" altLang="en-US" sz="4400"/>
          </a:p>
        </p:txBody>
      </p:sp>
      <p:sp>
        <p:nvSpPr>
          <p:cNvPr id="13343" name="Text Box 31">
            <a:extLst>
              <a:ext uri="{FF2B5EF4-FFF2-40B4-BE49-F238E27FC236}">
                <a16:creationId xmlns:a16="http://schemas.microsoft.com/office/drawing/2014/main" id="{882AC3DA-56D5-4611-8976-56592FCD9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أعرب الجملة التالية :</a:t>
            </a:r>
            <a:endParaRPr lang="en-US" altLang="en-US" sz="2400"/>
          </a:p>
        </p:txBody>
      </p:sp>
      <p:sp>
        <p:nvSpPr>
          <p:cNvPr id="13344" name="Text Box 32">
            <a:extLst>
              <a:ext uri="{FF2B5EF4-FFF2-40B4-BE49-F238E27FC236}">
                <a16:creationId xmlns:a16="http://schemas.microsoft.com/office/drawing/2014/main" id="{2BF025D8-4E98-4A78-8CCC-465CF22B0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895600"/>
            <a:ext cx="617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أنّ : حرف </a:t>
            </a:r>
            <a:r>
              <a:rPr lang="ar-BH" altLang="en-US" sz="2800">
                <a:solidFill>
                  <a:srgbClr val="FF0000"/>
                </a:solidFill>
              </a:rPr>
              <a:t>توكيد ونصب</a:t>
            </a:r>
            <a:r>
              <a:rPr lang="ar-BH" altLang="en-US" sz="2800"/>
              <a:t>.</a:t>
            </a:r>
            <a:endParaRPr lang="en-US" altLang="en-US" sz="2800"/>
          </a:p>
        </p:txBody>
      </p:sp>
      <p:sp>
        <p:nvSpPr>
          <p:cNvPr id="13347" name="Text Box 35">
            <a:extLst>
              <a:ext uri="{FF2B5EF4-FFF2-40B4-BE49-F238E27FC236}">
                <a16:creationId xmlns:a16="http://schemas.microsoft.com/office/drawing/2014/main" id="{655A90B1-DE6C-4DAB-846E-1DE5BE902A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57600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العلمَ : </a:t>
            </a:r>
            <a:r>
              <a:rPr lang="ar-BH" altLang="en-US" sz="2800">
                <a:solidFill>
                  <a:srgbClr val="FF0000"/>
                </a:solidFill>
              </a:rPr>
              <a:t>اسم أنّ</a:t>
            </a:r>
            <a:r>
              <a:rPr lang="ar-BH" altLang="en-US" sz="2800"/>
              <a:t> </a:t>
            </a:r>
            <a:r>
              <a:rPr lang="ar-BH" altLang="en-US" sz="2800" u="sng">
                <a:solidFill>
                  <a:srgbClr val="FF0000"/>
                </a:solidFill>
              </a:rPr>
              <a:t>منصوب</a:t>
            </a:r>
            <a:r>
              <a:rPr lang="ar-BH" altLang="en-US" sz="2800"/>
              <a:t> وعلامة نصبه الفتحة الظاهرة على آخره .</a:t>
            </a:r>
            <a:endParaRPr lang="en-US" altLang="en-US" sz="2800"/>
          </a:p>
        </p:txBody>
      </p:sp>
      <p:sp>
        <p:nvSpPr>
          <p:cNvPr id="13348" name="Text Box 36">
            <a:extLst>
              <a:ext uri="{FF2B5EF4-FFF2-40B4-BE49-F238E27FC236}">
                <a16:creationId xmlns:a16="http://schemas.microsoft.com/office/drawing/2014/main" id="{73656AA7-1117-49B3-8225-3070DF0BC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343400"/>
            <a:ext cx="807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نورٌ : </a:t>
            </a:r>
            <a:r>
              <a:rPr lang="ar-BH" altLang="en-US" sz="2800">
                <a:solidFill>
                  <a:srgbClr val="FF0000"/>
                </a:solidFill>
              </a:rPr>
              <a:t>خبر أنّ</a:t>
            </a:r>
            <a:r>
              <a:rPr lang="ar-BH" altLang="en-US" sz="2800"/>
              <a:t> </a:t>
            </a:r>
            <a:r>
              <a:rPr lang="ar-BH" altLang="en-US" sz="2800" u="sng">
                <a:solidFill>
                  <a:srgbClr val="FF0000"/>
                </a:solidFill>
              </a:rPr>
              <a:t>مرفوع</a:t>
            </a:r>
            <a:r>
              <a:rPr lang="ar-BH" altLang="en-US" sz="2800"/>
              <a:t> وعلامة ر</a:t>
            </a:r>
            <a:r>
              <a:rPr lang="ar-SA" altLang="en-US" sz="2800"/>
              <a:t>ف</a:t>
            </a:r>
            <a:r>
              <a:rPr lang="ar-BH" altLang="en-US" sz="2800"/>
              <a:t>عه الضمة ( تنوين الضم ) الظاهر على آخره .</a:t>
            </a:r>
            <a:endParaRPr lang="en-US" altLang="en-US" sz="2800"/>
          </a:p>
        </p:txBody>
      </p:sp>
      <p:pic>
        <p:nvPicPr>
          <p:cNvPr id="13352" name="Picture 40" descr="w6w200504230004229dfdb3a1">
            <a:extLst>
              <a:ext uri="{FF2B5EF4-FFF2-40B4-BE49-F238E27FC236}">
                <a16:creationId xmlns:a16="http://schemas.microsoft.com/office/drawing/2014/main" id="{DCD73FC0-906E-48F3-8498-D6EC98E35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86400"/>
            <a:ext cx="31242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15EA668E-3CBE-4DA5-9507-47BC530704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300"/>
                            </p:stCondLst>
                            <p:childTnLst>
                              <p:par>
                                <p:cTn id="4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2" grpId="0" animBg="1"/>
      <p:bldP spid="13343" grpId="0"/>
      <p:bldP spid="13344" grpId="0"/>
      <p:bldP spid="13347" grpId="0"/>
      <p:bldP spid="133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FC30ACD8-8811-4AF9-8F41-BA02EE01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762000"/>
            <a:ext cx="5029200" cy="1524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ar-BH" altLang="en-US" sz="4800" dirty="0">
                <a:latin typeface="+mj-lt"/>
                <a:cs typeface="+mn-cs"/>
              </a:rPr>
              <a:t>3- كأنّ القرآنَ نبراسٌ.</a:t>
            </a:r>
            <a:endParaRPr lang="en-US" altLang="en-US" sz="4800" dirty="0">
              <a:latin typeface="+mj-lt"/>
              <a:cs typeface="+mn-cs"/>
            </a:endParaRPr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3A949205-7AB1-4B3C-9DC2-0347BA217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43200"/>
            <a:ext cx="6553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كأنّ : من أخوات ( إنّ ) حرف يفيد التشبيه .</a:t>
            </a:r>
            <a:endParaRPr lang="en-US" altLang="en-US" sz="2800"/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id="{DFDE98F1-3EE7-4F11-85F3-D0527F5F4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733800"/>
            <a:ext cx="8077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القرآنَ : </a:t>
            </a:r>
            <a:r>
              <a:rPr lang="ar-BH" altLang="en-US" sz="2800">
                <a:solidFill>
                  <a:srgbClr val="FF0000"/>
                </a:solidFill>
              </a:rPr>
              <a:t>اسم ( كأنّ ) </a:t>
            </a:r>
            <a:r>
              <a:rPr lang="ar-BH" altLang="en-US" sz="2800" u="sng">
                <a:solidFill>
                  <a:srgbClr val="FF0000"/>
                </a:solidFill>
              </a:rPr>
              <a:t>منصوب</a:t>
            </a:r>
            <a:r>
              <a:rPr lang="ar-BH" altLang="en-US" sz="2800"/>
              <a:t> وعلامة نصبه الفتحة الظاهرة على آخره .</a:t>
            </a:r>
            <a:endParaRPr lang="en-US" altLang="en-US" sz="2800"/>
          </a:p>
        </p:txBody>
      </p:sp>
      <p:sp>
        <p:nvSpPr>
          <p:cNvPr id="63494" name="Text Box 6">
            <a:extLst>
              <a:ext uri="{FF2B5EF4-FFF2-40B4-BE49-F238E27FC236}">
                <a16:creationId xmlns:a16="http://schemas.microsoft.com/office/drawing/2014/main" id="{96D2C478-3DF4-456B-B2EE-96CE48D30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800600"/>
            <a:ext cx="8305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800"/>
              <a:t>- نبراس ٌ : </a:t>
            </a:r>
            <a:r>
              <a:rPr lang="ar-BH" altLang="en-US" sz="2800">
                <a:solidFill>
                  <a:srgbClr val="FF0000"/>
                </a:solidFill>
              </a:rPr>
              <a:t>خبر ( كأنّ ) </a:t>
            </a:r>
            <a:r>
              <a:rPr lang="ar-BH" altLang="en-US" sz="2800" u="sng">
                <a:solidFill>
                  <a:srgbClr val="FF0000"/>
                </a:solidFill>
              </a:rPr>
              <a:t>مرفوع</a:t>
            </a:r>
            <a:r>
              <a:rPr lang="ar-BH" altLang="en-US" sz="2800"/>
              <a:t> وعلامة رفعه الضمة الظاهرة على آخره .</a:t>
            </a:r>
            <a:endParaRPr lang="en-US" altLang="en-US" sz="2800"/>
          </a:p>
        </p:txBody>
      </p:sp>
      <p:sp>
        <p:nvSpPr>
          <p:cNvPr id="63495" name="Text Box 7">
            <a:extLst>
              <a:ext uri="{FF2B5EF4-FFF2-40B4-BE49-F238E27FC236}">
                <a16:creationId xmlns:a16="http://schemas.microsoft.com/office/drawing/2014/main" id="{696DD4A4-233E-4452-8726-6B1F31E78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28600"/>
            <a:ext cx="579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ar-BH" altLang="en-US" sz="2400"/>
              <a:t>- أعرب الجملة التالية :</a:t>
            </a:r>
            <a:endParaRPr lang="en-US" altLang="en-US" sz="2400"/>
          </a:p>
        </p:txBody>
      </p:sp>
      <p:pic>
        <p:nvPicPr>
          <p:cNvPr id="63496" name="Picture 8" descr="016">
            <a:extLst>
              <a:ext uri="{FF2B5EF4-FFF2-40B4-BE49-F238E27FC236}">
                <a16:creationId xmlns:a16="http://schemas.microsoft.com/office/drawing/2014/main" id="{54AB7261-F200-4B72-9B09-D7605802E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5562600"/>
            <a:ext cx="2705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9" descr="F:\المدرسة\دروس نحوية محوسبة - نضال أبو صالح\صور جديدة\c024.gif">
            <a:extLst>
              <a:ext uri="{FF2B5EF4-FFF2-40B4-BE49-F238E27FC236}">
                <a16:creationId xmlns:a16="http://schemas.microsoft.com/office/drawing/2014/main" id="{DE29F8EF-C61A-43F8-8D8A-A613C71ABC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1000"/>
            <a:ext cx="7048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2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nimBg="1"/>
      <p:bldP spid="63492" grpId="0"/>
      <p:bldP spid="63493" grpId="0"/>
      <p:bldP spid="63494" grpId="0"/>
      <p:bldP spid="6349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