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4"/>
  </p:notesMasterIdLst>
  <p:handoutMasterIdLst>
    <p:handoutMasterId r:id="rId15"/>
  </p:handoutMasterIdLst>
  <p:sldIdLst>
    <p:sldId id="312" r:id="rId5"/>
    <p:sldId id="304" r:id="rId6"/>
    <p:sldId id="281" r:id="rId7"/>
    <p:sldId id="307" r:id="rId8"/>
    <p:sldId id="314" r:id="rId9"/>
    <p:sldId id="282" r:id="rId10"/>
    <p:sldId id="315" r:id="rId11"/>
    <p:sldId id="317" r:id="rId12"/>
    <p:sldId id="297" r:id="rId13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88" autoAdjust="0"/>
  </p:normalViewPr>
  <p:slideViewPr>
    <p:cSldViewPr snapToGrid="0" snapToObjects="1">
      <p:cViewPr varScale="1">
        <p:scale>
          <a:sx n="85" d="100"/>
          <a:sy n="85" d="100"/>
        </p:scale>
        <p:origin x="590" y="53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4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90" y="810227"/>
            <a:ext cx="6392421" cy="3831221"/>
          </a:xfrm>
        </p:spPr>
        <p:txBody>
          <a:bodyPr anchor="ctr"/>
          <a:lstStyle/>
          <a:p>
            <a:r>
              <a:rPr lang="en-US" dirty="0"/>
              <a:t>Revision</a:t>
            </a: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8" y="-265251"/>
            <a:ext cx="6583680" cy="1531357"/>
          </a:xfrm>
        </p:spPr>
        <p:txBody>
          <a:bodyPr/>
          <a:lstStyle/>
          <a:p>
            <a:r>
              <a:rPr lang="en-US" dirty="0"/>
              <a:t>Vocabulary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25145"/>
            <a:ext cx="6583680" cy="3905499"/>
          </a:xfrm>
        </p:spPr>
        <p:txBody>
          <a:bodyPr/>
          <a:lstStyle/>
          <a:p>
            <a:r>
              <a:rPr lang="en-US" dirty="0"/>
              <a:t>-   Whale </a:t>
            </a:r>
          </a:p>
          <a:p>
            <a:r>
              <a:rPr lang="en-US" dirty="0"/>
              <a:t>-   Shark</a:t>
            </a:r>
          </a:p>
          <a:p>
            <a:pPr marL="342900" indent="-342900">
              <a:buFontTx/>
              <a:buChar char="-"/>
            </a:pPr>
            <a:r>
              <a:rPr lang="en-US" dirty="0"/>
              <a:t>Fish </a:t>
            </a:r>
          </a:p>
          <a:p>
            <a:r>
              <a:rPr lang="en-US" dirty="0"/>
              <a:t>-   Ocean </a:t>
            </a:r>
          </a:p>
          <a:p>
            <a:r>
              <a:rPr lang="en-US" dirty="0"/>
              <a:t>-  Diver </a:t>
            </a:r>
          </a:p>
          <a:p>
            <a:pPr marL="342900" indent="-342900">
              <a:buFontTx/>
              <a:buChar char="-"/>
            </a:pPr>
            <a:r>
              <a:rPr lang="en-US" dirty="0"/>
              <a:t>Corals</a:t>
            </a:r>
          </a:p>
          <a:p>
            <a:pPr marL="342900" indent="-342900">
              <a:buFontTx/>
              <a:buChar char="-"/>
            </a:pPr>
            <a:r>
              <a:rPr lang="en-US" dirty="0"/>
              <a:t>Float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A coral with fish swimming in the water&#10;&#10;AI-generated content may be incorrect.">
            <a:extLst>
              <a:ext uri="{FF2B5EF4-FFF2-40B4-BE49-F238E27FC236}">
                <a16:creationId xmlns:a16="http://schemas.microsoft.com/office/drawing/2014/main" id="{4B6E6B4A-8D2F-5892-5EB1-B47BF3A7A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810" y="175323"/>
            <a:ext cx="3115952" cy="2336964"/>
          </a:xfrm>
          <a:prstGeom prst="rect">
            <a:avLst/>
          </a:prstGeom>
        </p:spPr>
      </p:pic>
      <p:pic>
        <p:nvPicPr>
          <p:cNvPr id="8" name="Picture 7" descr="A person in a scuba suit&#10;&#10;AI-generated content may be incorrect.">
            <a:extLst>
              <a:ext uri="{FF2B5EF4-FFF2-40B4-BE49-F238E27FC236}">
                <a16:creationId xmlns:a16="http://schemas.microsoft.com/office/drawing/2014/main" id="{1EFB2000-F936-33F4-7D04-FE4613641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413" y="2501154"/>
            <a:ext cx="4072539" cy="2280621"/>
          </a:xfrm>
          <a:prstGeom prst="rect">
            <a:avLst/>
          </a:prstGeom>
        </p:spPr>
      </p:pic>
      <p:pic>
        <p:nvPicPr>
          <p:cNvPr id="10" name="Picture 9" descr="A body of water with clouds and a sunset&#10;&#10;AI-generated content may be incorrect.">
            <a:extLst>
              <a:ext uri="{FF2B5EF4-FFF2-40B4-BE49-F238E27FC236}">
                <a16:creationId xmlns:a16="http://schemas.microsoft.com/office/drawing/2014/main" id="{4326E257-0B72-4876-D210-415B18B7D2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92" y="4781775"/>
            <a:ext cx="3114338" cy="20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5"/>
            <a:ext cx="5259554" cy="2495028"/>
          </a:xfrm>
        </p:spPr>
        <p:txBody>
          <a:bodyPr/>
          <a:lstStyle/>
          <a:p>
            <a:r>
              <a:rPr lang="en-US" dirty="0"/>
              <a:t>How can we give an advice?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808750"/>
            <a:ext cx="5259554" cy="2233233"/>
          </a:xfrm>
        </p:spPr>
        <p:txBody>
          <a:bodyPr/>
          <a:lstStyle/>
          <a:p>
            <a:pPr algn="ctr"/>
            <a:r>
              <a:rPr lang="en-US" dirty="0"/>
              <a:t>By using </a:t>
            </a:r>
            <a:r>
              <a:rPr lang="en-US" dirty="0">
                <a:solidFill>
                  <a:srgbClr val="FF0000"/>
                </a:solidFill>
              </a:rPr>
              <a:t>should.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Give examples.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pic>
        <p:nvPicPr>
          <p:cNvPr id="8" name="Picture Placeholder 7" descr="A person holding a post-it note&#10;&#10;AI-generated content may be incorrect.">
            <a:extLst>
              <a:ext uri="{FF2B5EF4-FFF2-40B4-BE49-F238E27FC236}">
                <a16:creationId xmlns:a16="http://schemas.microsoft.com/office/drawing/2014/main" id="{EBF96807-89E1-B1EE-4B68-2CC026725D4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4726" r="247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865" y="-128471"/>
            <a:ext cx="5723586" cy="4739104"/>
          </a:xfrm>
        </p:spPr>
        <p:txBody>
          <a:bodyPr/>
          <a:lstStyle/>
          <a:p>
            <a:r>
              <a:rPr lang="en-US" dirty="0"/>
              <a:t>How can we save our planet?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2D587F5-F1B6-1BC2-C744-DDF01E17A4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87416" y="98612"/>
            <a:ext cx="4344695" cy="6359525"/>
          </a:xfrm>
        </p:spPr>
        <p:txBody>
          <a:bodyPr>
            <a:normAutofit/>
          </a:bodyPr>
          <a:lstStyle/>
          <a:p>
            <a:r>
              <a:rPr lang="en-US" sz="2400" dirty="0"/>
              <a:t>1- By saving water.</a:t>
            </a:r>
          </a:p>
          <a:p>
            <a:r>
              <a:rPr lang="en-US" sz="2400" dirty="0"/>
              <a:t>= You </a:t>
            </a:r>
            <a:r>
              <a:rPr lang="en-US" sz="2400" dirty="0">
                <a:solidFill>
                  <a:srgbClr val="FF0000"/>
                </a:solidFill>
              </a:rPr>
              <a:t>should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save water.</a:t>
            </a:r>
          </a:p>
          <a:p>
            <a:endParaRPr lang="en-US" sz="2400" dirty="0"/>
          </a:p>
          <a:p>
            <a:r>
              <a:rPr lang="en-US" sz="2400" dirty="0"/>
              <a:t>2- By washing clothes by hand not with a washing machine.</a:t>
            </a:r>
          </a:p>
          <a:p>
            <a:r>
              <a:rPr lang="en-US" sz="2400" dirty="0"/>
              <a:t> = You </a:t>
            </a:r>
            <a:r>
              <a:rPr lang="en-US" sz="2400" dirty="0">
                <a:solidFill>
                  <a:srgbClr val="FF0000"/>
                </a:solidFill>
              </a:rPr>
              <a:t>should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wash clothes by hand.</a:t>
            </a:r>
          </a:p>
          <a:p>
            <a:pPr marL="285750" indent="-285750">
              <a:buFontTx/>
              <a:buChar char="-"/>
            </a:pP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3- By washing dishes with your hand not with the dishwasher.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= You </a:t>
            </a:r>
            <a:r>
              <a:rPr lang="en-US" sz="2400" dirty="0">
                <a:solidFill>
                  <a:srgbClr val="FF0000"/>
                </a:solidFill>
              </a:rPr>
              <a:t>should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wash dishes with your hand.</a:t>
            </a:r>
            <a:endParaRPr lang="en-US" sz="2400" dirty="0"/>
          </a:p>
        </p:txBody>
      </p:sp>
      <p:pic>
        <p:nvPicPr>
          <p:cNvPr id="6" name="Picture 5" descr="Hands holding a red cloth in a sink&#10;&#10;AI-generated content may be incorrect.">
            <a:extLst>
              <a:ext uri="{FF2B5EF4-FFF2-40B4-BE49-F238E27FC236}">
                <a16:creationId xmlns:a16="http://schemas.microsoft.com/office/drawing/2014/main" id="{AFE11908-5BE7-E11B-E943-533FD1212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855" y="2997602"/>
            <a:ext cx="4344695" cy="289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808" y="692943"/>
            <a:ext cx="7043617" cy="2520217"/>
          </a:xfrm>
        </p:spPr>
        <p:txBody>
          <a:bodyPr/>
          <a:lstStyle/>
          <a:p>
            <a:pPr algn="ctr"/>
            <a:r>
              <a:rPr lang="en-US" dirty="0"/>
              <a:t>Modals of obligation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AEC4F-E711-8552-9C34-82C1514A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D6BDC-E008-6AB7-55A1-46ED9BCF054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47206" y="2795738"/>
            <a:ext cx="7043618" cy="297753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Usage of Have to</a:t>
            </a:r>
          </a:p>
          <a:p>
            <a:pPr algn="ctr"/>
            <a:r>
              <a:rPr lang="en-US" sz="2800" dirty="0"/>
              <a:t>For general low</a:t>
            </a:r>
          </a:p>
          <a:p>
            <a:endParaRPr lang="en-US" dirty="0"/>
          </a:p>
          <a:p>
            <a:endParaRPr lang="en-US" dirty="0"/>
          </a:p>
          <a:p>
            <a:pPr marL="342900" indent="-342900">
              <a:buFontTx/>
              <a:buChar char="-"/>
            </a:pPr>
            <a:r>
              <a:rPr lang="en-US" sz="2800" b="1" dirty="0"/>
              <a:t>You </a:t>
            </a:r>
            <a:r>
              <a:rPr lang="en-US" sz="2800" b="1" dirty="0">
                <a:solidFill>
                  <a:srgbClr val="FF0000"/>
                </a:solidFill>
              </a:rPr>
              <a:t>have to</a:t>
            </a:r>
            <a:r>
              <a:rPr lang="en-US" sz="2800" b="1" dirty="0"/>
              <a:t> respect the rules.</a:t>
            </a:r>
          </a:p>
          <a:p>
            <a:pPr marL="342900" indent="-342900">
              <a:buFontTx/>
              <a:buChar char="-"/>
            </a:pPr>
            <a:r>
              <a:rPr lang="en-US" sz="2800" b="1" dirty="0"/>
              <a:t>You </a:t>
            </a:r>
            <a:r>
              <a:rPr lang="en-US" sz="2800" b="1" dirty="0">
                <a:solidFill>
                  <a:srgbClr val="FF0000"/>
                </a:solidFill>
              </a:rPr>
              <a:t>have to</a:t>
            </a:r>
            <a:r>
              <a:rPr lang="en-US" sz="2800" b="1" dirty="0"/>
              <a:t> get a license to drive.</a:t>
            </a:r>
          </a:p>
          <a:p>
            <a:pPr marL="342900" indent="-342900">
              <a:buFontTx/>
              <a:buChar char="-"/>
            </a:pPr>
            <a:r>
              <a:rPr lang="en-US" sz="2800" b="1" dirty="0"/>
              <a:t>You </a:t>
            </a:r>
            <a:r>
              <a:rPr lang="en-US" sz="2800" b="1" dirty="0">
                <a:solidFill>
                  <a:srgbClr val="FF0000"/>
                </a:solidFill>
              </a:rPr>
              <a:t>have to </a:t>
            </a:r>
            <a:r>
              <a:rPr lang="en-US" sz="2800" b="1" dirty="0"/>
              <a:t>pay the fine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5" y="1057274"/>
            <a:ext cx="7965461" cy="994164"/>
          </a:xfrm>
        </p:spPr>
        <p:txBody>
          <a:bodyPr/>
          <a:lstStyle/>
          <a:p>
            <a:r>
              <a:rPr lang="en-US" dirty="0"/>
              <a:t>Modals of obligation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5" y="2303029"/>
            <a:ext cx="7965460" cy="3497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Usage of must</a:t>
            </a:r>
          </a:p>
          <a:p>
            <a:pPr marL="0" indent="0" algn="ctr">
              <a:buNone/>
            </a:pPr>
            <a:r>
              <a:rPr lang="en-US" sz="2800" dirty="0"/>
              <a:t>For strong personal opinion</a:t>
            </a:r>
            <a:r>
              <a:rPr lang="en-US" sz="2800" b="1" dirty="0"/>
              <a:t> </a:t>
            </a:r>
          </a:p>
          <a:p>
            <a:pPr marL="0" indent="0" algn="ctr">
              <a:buNone/>
            </a:pPr>
            <a:r>
              <a:rPr lang="en-US" sz="2800" b="1" dirty="0"/>
              <a:t> </a:t>
            </a:r>
          </a:p>
          <a:p>
            <a:r>
              <a:rPr lang="en-US" sz="2800" b="1" dirty="0"/>
              <a:t>I </a:t>
            </a:r>
            <a:r>
              <a:rPr lang="en-US" sz="2800" b="1" dirty="0">
                <a:solidFill>
                  <a:srgbClr val="FF0000"/>
                </a:solidFill>
              </a:rPr>
              <a:t>must</a:t>
            </a:r>
            <a:r>
              <a:rPr lang="en-US" sz="2800" b="1" dirty="0"/>
              <a:t> clean my house. </a:t>
            </a:r>
          </a:p>
          <a:p>
            <a:r>
              <a:rPr lang="en-US" sz="2800" b="1" dirty="0"/>
              <a:t>I </a:t>
            </a:r>
            <a:r>
              <a:rPr lang="en-US" sz="2800" b="1" dirty="0">
                <a:solidFill>
                  <a:srgbClr val="FF0000"/>
                </a:solidFill>
              </a:rPr>
              <a:t>must </a:t>
            </a:r>
            <a:r>
              <a:rPr lang="en-US" sz="2800" b="1" dirty="0"/>
              <a:t>wake up early.</a:t>
            </a:r>
          </a:p>
          <a:p>
            <a:r>
              <a:rPr lang="en-US" sz="2800" b="1" dirty="0"/>
              <a:t>I </a:t>
            </a:r>
            <a:r>
              <a:rPr lang="en-US" sz="2800" b="1" dirty="0">
                <a:solidFill>
                  <a:srgbClr val="FF0000"/>
                </a:solidFill>
              </a:rPr>
              <a:t>must</a:t>
            </a:r>
            <a:r>
              <a:rPr lang="en-US" sz="2800" b="1" dirty="0"/>
              <a:t> help my parents.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3442"/>
            <a:ext cx="7796464" cy="1222385"/>
          </a:xfrm>
        </p:spPr>
        <p:txBody>
          <a:bodyPr/>
          <a:lstStyle/>
          <a:p>
            <a:r>
              <a:rPr lang="en-US" dirty="0"/>
              <a:t>Exercise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67C004-8B72-C872-98FB-00A2A584D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AEF9954A-E263-8A7E-58B1-4D03F7D1B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8161" y="1765146"/>
            <a:ext cx="6589059" cy="5092854"/>
          </a:xfrm>
        </p:spPr>
        <p:txBody>
          <a:bodyPr>
            <a:normAutofit/>
          </a:bodyPr>
          <a:lstStyle/>
          <a:p>
            <a:r>
              <a:rPr lang="en-US" dirty="0"/>
              <a:t>1- You … drive on the right in Oman.</a:t>
            </a:r>
          </a:p>
          <a:p>
            <a:r>
              <a:rPr lang="en-US" dirty="0">
                <a:solidFill>
                  <a:srgbClr val="FF0000"/>
                </a:solidFill>
              </a:rPr>
              <a:t>        have to</a:t>
            </a:r>
          </a:p>
          <a:p>
            <a:r>
              <a:rPr lang="en-US" dirty="0"/>
              <a:t>2- My hair is very dirty, I … wash it. </a:t>
            </a:r>
          </a:p>
          <a:p>
            <a:r>
              <a:rPr lang="en-US" dirty="0"/>
              <a:t>        </a:t>
            </a:r>
            <a:r>
              <a:rPr lang="en-US" dirty="0">
                <a:solidFill>
                  <a:srgbClr val="FF0000"/>
                </a:solidFill>
              </a:rPr>
              <a:t>must </a:t>
            </a:r>
          </a:p>
          <a:p>
            <a:r>
              <a:rPr lang="en-US" dirty="0"/>
              <a:t>3- They … pay a permit for </a:t>
            </a:r>
            <a:r>
              <a:rPr lang="en-US" dirty="0" err="1"/>
              <a:t>Daminyat</a:t>
            </a:r>
            <a:r>
              <a:rPr lang="en-US" dirty="0"/>
              <a:t> island.</a:t>
            </a:r>
          </a:p>
          <a:p>
            <a:r>
              <a:rPr lang="en-US" dirty="0"/>
              <a:t>       </a:t>
            </a:r>
            <a:r>
              <a:rPr lang="en-US" dirty="0">
                <a:solidFill>
                  <a:srgbClr val="FF0000"/>
                </a:solidFill>
              </a:rPr>
              <a:t>have to </a:t>
            </a:r>
          </a:p>
          <a:p>
            <a:r>
              <a:rPr lang="en-US" dirty="0"/>
              <a:t>4- I … go shopping. There is no food in the house </a:t>
            </a:r>
          </a:p>
          <a:p>
            <a:r>
              <a:rPr lang="en-US" dirty="0">
                <a:solidFill>
                  <a:srgbClr val="FF0000"/>
                </a:solidFill>
              </a:rPr>
              <a:t>       must</a:t>
            </a:r>
          </a:p>
          <a:p>
            <a:r>
              <a:rPr lang="en-US" dirty="0"/>
              <a:t>5- I think we … protect our ocean. </a:t>
            </a:r>
          </a:p>
          <a:p>
            <a:r>
              <a:rPr lang="en-US" dirty="0"/>
              <a:t>       </a:t>
            </a:r>
            <a:r>
              <a:rPr lang="en-US" dirty="0">
                <a:solidFill>
                  <a:srgbClr val="FF0000"/>
                </a:solidFill>
              </a:rPr>
              <a:t>must</a:t>
            </a:r>
          </a:p>
          <a:p>
            <a:r>
              <a:rPr lang="en-US" dirty="0"/>
              <a:t>6- we … stay at work until 4 o’clock </a:t>
            </a:r>
          </a:p>
          <a:p>
            <a:r>
              <a:rPr lang="en-US" dirty="0"/>
              <a:t>        </a:t>
            </a:r>
            <a:r>
              <a:rPr lang="en-US" dirty="0">
                <a:solidFill>
                  <a:srgbClr val="FF0000"/>
                </a:solidFill>
              </a:rPr>
              <a:t>have to</a:t>
            </a:r>
          </a:p>
        </p:txBody>
      </p:sp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55F2D4-C20E-BEBC-1CCF-4449B045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4" y="1057274"/>
            <a:ext cx="9875463" cy="99974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Story time</a:t>
            </a:r>
            <a:br>
              <a:rPr lang="en-US"/>
            </a:br>
            <a:r>
              <a:rPr lang="en-US"/>
              <a:t>prophet Yunus 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749C7CD1-A9AA-49E3-6734-AD9546F2D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0564" y="2303028"/>
            <a:ext cx="5829147" cy="396159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1.    Why did Allah send prophet Yunus to the people of Ninevah?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0000"/>
                </a:solidFill>
              </a:rPr>
              <a:t>To teach them how to be good and kind to each other.</a:t>
            </a:r>
          </a:p>
          <a:p>
            <a:pPr>
              <a:lnSpc>
                <a:spcPct val="90000"/>
              </a:lnSpc>
              <a:buAutoNum type="arabicPeriod" startAt="2"/>
            </a:pPr>
            <a:r>
              <a:rPr lang="en-US" sz="1700" dirty="0"/>
              <a:t>Did they listen to Yunus?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0000"/>
                </a:solidFill>
              </a:rPr>
              <a:t>No, they didn’t listen to him</a:t>
            </a:r>
            <a:r>
              <a:rPr lang="en-US" sz="1700" dirty="0"/>
              <a:t>. </a:t>
            </a:r>
          </a:p>
          <a:p>
            <a:pPr>
              <a:lnSpc>
                <a:spcPct val="90000"/>
              </a:lnSpc>
              <a:buAutoNum type="arabicPeriod" startAt="3"/>
            </a:pPr>
            <a:r>
              <a:rPr lang="en-US" sz="1700" dirty="0"/>
              <a:t>Where did Yunus go?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0000"/>
                </a:solidFill>
              </a:rPr>
              <a:t>He got on a big ship.</a:t>
            </a:r>
          </a:p>
          <a:p>
            <a:pPr>
              <a:lnSpc>
                <a:spcPct val="90000"/>
              </a:lnSpc>
              <a:buAutoNum type="arabicPeriod" startAt="4"/>
            </a:pPr>
            <a:r>
              <a:rPr lang="en-US" sz="1700" dirty="0"/>
              <a:t>How many days did Yunus spend in the stomach of the whale?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0000"/>
                </a:solidFill>
              </a:rPr>
              <a:t>Three days.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5.     What do we say when we make mistakes?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0000"/>
                </a:solidFill>
              </a:rPr>
              <a:t>We must say sorry.</a:t>
            </a:r>
          </a:p>
        </p:txBody>
      </p:sp>
      <p:pic>
        <p:nvPicPr>
          <p:cNvPr id="7" name="Picture Placeholder 6" descr="A whale in the water&#10;&#10;AI-generated content may be incorrect.">
            <a:extLst>
              <a:ext uri="{FF2B5EF4-FFF2-40B4-BE49-F238E27FC236}">
                <a16:creationId xmlns:a16="http://schemas.microsoft.com/office/drawing/2014/main" id="{4B34A27F-A93C-BBAC-FABE-AFBACB131582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rcRect t="12649" r="3" b="12615"/>
          <a:stretch/>
        </p:blipFill>
        <p:spPr>
          <a:xfrm>
            <a:off x="7284965" y="1557496"/>
            <a:ext cx="4141061" cy="4707126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CE1B8-1C92-D6D2-444B-652DB90E8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1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849782"/>
            <a:ext cx="5715000" cy="2727709"/>
          </a:xfrm>
        </p:spPr>
        <p:txBody>
          <a:bodyPr/>
          <a:lstStyle/>
          <a:p>
            <a:r>
              <a:rPr lang="en-US" dirty="0"/>
              <a:t>Thank </a:t>
            </a:r>
            <a:br>
              <a:rPr lang="en-US" dirty="0"/>
            </a:br>
            <a:r>
              <a:rPr lang="en-US" dirty="0"/>
              <a:t>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5CEF2-E667-BBB5-2EA6-C06F93B6D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1" y="3813606"/>
            <a:ext cx="5715000" cy="2234642"/>
          </a:xfrm>
        </p:spPr>
        <p:txBody>
          <a:bodyPr/>
          <a:lstStyle/>
          <a:p>
            <a:r>
              <a:rPr lang="en-US" dirty="0"/>
              <a:t>Did you have fun?</a:t>
            </a:r>
          </a:p>
          <a:p>
            <a:r>
              <a:rPr lang="en-US" dirty="0"/>
              <a:t>What have we learned from this session?</a:t>
            </a:r>
          </a:p>
        </p:txBody>
      </p:sp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{A2EE7F0F-A184-454E-B62D-66C6E11B68FA}tf78438558_win32</Template>
  <TotalTime>265</TotalTime>
  <Words>340</Words>
  <Application>Microsoft Office PowerPoint</Application>
  <PresentationFormat>Widescreen</PresentationFormat>
  <Paragraphs>69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Sabon Next LT</vt:lpstr>
      <vt:lpstr>Custom</vt:lpstr>
      <vt:lpstr>Revision</vt:lpstr>
      <vt:lpstr>Vocabulary </vt:lpstr>
      <vt:lpstr>How can we give an advice?</vt:lpstr>
      <vt:lpstr>How can we save our planet?</vt:lpstr>
      <vt:lpstr>Modals of obligation  </vt:lpstr>
      <vt:lpstr>Modals of obligation </vt:lpstr>
      <vt:lpstr>Exercise </vt:lpstr>
      <vt:lpstr>Story time prophet Yunus </vt:lpstr>
      <vt:lpstr>Thank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Ali Ahmed</dc:creator>
  <cp:lastModifiedBy>Ali Ahmed</cp:lastModifiedBy>
  <cp:revision>4</cp:revision>
  <dcterms:created xsi:type="dcterms:W3CDTF">2025-03-08T06:33:52Z</dcterms:created>
  <dcterms:modified xsi:type="dcterms:W3CDTF">2025-03-08T10:59:47Z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