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BC2ED5-9913-4281-963F-FC1C2899B07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9FAC8A-9DE2-4EA2-A3AD-01328A4A844B}">
      <dgm:prSet/>
      <dgm:spPr/>
      <dgm:t>
        <a:bodyPr/>
        <a:lstStyle/>
        <a:p>
          <a:r>
            <a:rPr lang="ar-EG"/>
            <a:t>4) لن یتوفر للفقمة إلا القلیل لتأكلھ، بالتالي ربما یتقلص تعدادھا.</a:t>
          </a:r>
          <a:endParaRPr lang="en-US"/>
        </a:p>
      </dgm:t>
    </dgm:pt>
    <dgm:pt modelId="{D6D8B113-7224-4E19-A45F-BD7A17187683}" type="parTrans" cxnId="{C57D7DF1-3058-474B-BD9C-B079ECFE21B8}">
      <dgm:prSet/>
      <dgm:spPr/>
      <dgm:t>
        <a:bodyPr/>
        <a:lstStyle/>
        <a:p>
          <a:endParaRPr lang="en-US"/>
        </a:p>
      </dgm:t>
    </dgm:pt>
    <dgm:pt modelId="{DB96779B-B499-460C-A2DF-E96F6229E064}" type="sibTrans" cxnId="{C57D7DF1-3058-474B-BD9C-B079ECFE21B8}">
      <dgm:prSet/>
      <dgm:spPr/>
      <dgm:t>
        <a:bodyPr/>
        <a:lstStyle/>
        <a:p>
          <a:endParaRPr lang="en-US"/>
        </a:p>
      </dgm:t>
    </dgm:pt>
    <dgm:pt modelId="{FEDB23D5-1C3E-4AE9-BBEC-B2D5036794B9}">
      <dgm:prSet/>
      <dgm:spPr/>
      <dgm:t>
        <a:bodyPr/>
        <a:lstStyle/>
        <a:p>
          <a:r>
            <a:rPr lang="ar-EG"/>
            <a:t>5) سیقل عدد الحیوانات التي تفترس الربیان وبالتالي قد یزداد تعدادھا.</a:t>
          </a:r>
          <a:endParaRPr lang="en-US"/>
        </a:p>
      </dgm:t>
    </dgm:pt>
    <dgm:pt modelId="{85C40AC2-8940-413F-9ABC-2407A16CC725}" type="parTrans" cxnId="{1911389D-AD2D-4627-B69E-FDD6E0AFA9E2}">
      <dgm:prSet/>
      <dgm:spPr/>
      <dgm:t>
        <a:bodyPr/>
        <a:lstStyle/>
        <a:p>
          <a:endParaRPr lang="en-US"/>
        </a:p>
      </dgm:t>
    </dgm:pt>
    <dgm:pt modelId="{D683AE3F-5F0B-48ED-861C-1F57BC9FD93F}" type="sibTrans" cxnId="{1911389D-AD2D-4627-B69E-FDD6E0AFA9E2}">
      <dgm:prSet/>
      <dgm:spPr/>
      <dgm:t>
        <a:bodyPr/>
        <a:lstStyle/>
        <a:p>
          <a:endParaRPr lang="en-US"/>
        </a:p>
      </dgm:t>
    </dgm:pt>
    <dgm:pt modelId="{4D9CE847-896F-4FA9-850B-21FB5C4AFE3A}">
      <dgm:prSet/>
      <dgm:spPr/>
      <dgm:t>
        <a:bodyPr/>
        <a:lstStyle/>
        <a:p>
          <a:r>
            <a:rPr lang="ar-EG"/>
            <a:t>6) ُ حجم الرعي للحیوانات آكلة العشب، وكمیة الضوء، وكمیة الماء المتاحة.</a:t>
          </a:r>
          <a:endParaRPr lang="en-US"/>
        </a:p>
      </dgm:t>
    </dgm:pt>
    <dgm:pt modelId="{F7552EF8-01BF-4A8D-B4D7-A0113320946A}" type="parTrans" cxnId="{40A0D98E-2AC4-4A56-8D09-2B69F3A9C4A2}">
      <dgm:prSet/>
      <dgm:spPr/>
      <dgm:t>
        <a:bodyPr/>
        <a:lstStyle/>
        <a:p>
          <a:endParaRPr lang="en-US"/>
        </a:p>
      </dgm:t>
    </dgm:pt>
    <dgm:pt modelId="{3F1DD111-6790-4D47-9801-4224E4D6FACC}" type="sibTrans" cxnId="{40A0D98E-2AC4-4A56-8D09-2B69F3A9C4A2}">
      <dgm:prSet/>
      <dgm:spPr/>
      <dgm:t>
        <a:bodyPr/>
        <a:lstStyle/>
        <a:p>
          <a:endParaRPr lang="en-US"/>
        </a:p>
      </dgm:t>
    </dgm:pt>
    <dgm:pt modelId="{7B85D74C-CD71-43D9-B9D6-4E9F47396236}" type="pres">
      <dgm:prSet presAssocID="{F4BC2ED5-9913-4281-963F-FC1C2899B07F}" presName="linear" presStyleCnt="0">
        <dgm:presLayoutVars>
          <dgm:animLvl val="lvl"/>
          <dgm:resizeHandles val="exact"/>
        </dgm:presLayoutVars>
      </dgm:prSet>
      <dgm:spPr/>
    </dgm:pt>
    <dgm:pt modelId="{2ADF25D2-B911-4B5A-8E88-A093C3EB16AF}" type="pres">
      <dgm:prSet presAssocID="{959FAC8A-9DE2-4EA2-A3AD-01328A4A84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10A50E2-906F-4B8F-993D-576647070465}" type="pres">
      <dgm:prSet presAssocID="{DB96779B-B499-460C-A2DF-E96F6229E064}" presName="spacer" presStyleCnt="0"/>
      <dgm:spPr/>
    </dgm:pt>
    <dgm:pt modelId="{3C78F894-DB7C-4025-8996-38E5DB126362}" type="pres">
      <dgm:prSet presAssocID="{FEDB23D5-1C3E-4AE9-BBEC-B2D5036794B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E383C63-DA11-408D-80D7-7DF953A5CD8E}" type="pres">
      <dgm:prSet presAssocID="{D683AE3F-5F0B-48ED-861C-1F57BC9FD93F}" presName="spacer" presStyleCnt="0"/>
      <dgm:spPr/>
    </dgm:pt>
    <dgm:pt modelId="{BFCA5230-3CA4-4631-B7F9-73A780DF5095}" type="pres">
      <dgm:prSet presAssocID="{4D9CE847-896F-4FA9-850B-21FB5C4AFE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D6B1F6E-3D7E-47FC-9968-935AABD7B003}" type="presOf" srcId="{959FAC8A-9DE2-4EA2-A3AD-01328A4A844B}" destId="{2ADF25D2-B911-4B5A-8E88-A093C3EB16AF}" srcOrd="0" destOrd="0" presId="urn:microsoft.com/office/officeart/2005/8/layout/vList2"/>
    <dgm:cxn modelId="{23F9194F-3AD3-48DA-ADEB-21D1A46A24C5}" type="presOf" srcId="{F4BC2ED5-9913-4281-963F-FC1C2899B07F}" destId="{7B85D74C-CD71-43D9-B9D6-4E9F47396236}" srcOrd="0" destOrd="0" presId="urn:microsoft.com/office/officeart/2005/8/layout/vList2"/>
    <dgm:cxn modelId="{40A0D98E-2AC4-4A56-8D09-2B69F3A9C4A2}" srcId="{F4BC2ED5-9913-4281-963F-FC1C2899B07F}" destId="{4D9CE847-896F-4FA9-850B-21FB5C4AFE3A}" srcOrd="2" destOrd="0" parTransId="{F7552EF8-01BF-4A8D-B4D7-A0113320946A}" sibTransId="{3F1DD111-6790-4D47-9801-4224E4D6FACC}"/>
    <dgm:cxn modelId="{B125CC95-9DB3-4344-813C-3F4E0CAB15FD}" type="presOf" srcId="{FEDB23D5-1C3E-4AE9-BBEC-B2D5036794B9}" destId="{3C78F894-DB7C-4025-8996-38E5DB126362}" srcOrd="0" destOrd="0" presId="urn:microsoft.com/office/officeart/2005/8/layout/vList2"/>
    <dgm:cxn modelId="{87899F9A-F2B9-4F76-8C44-60F45B200021}" type="presOf" srcId="{4D9CE847-896F-4FA9-850B-21FB5C4AFE3A}" destId="{BFCA5230-3CA4-4631-B7F9-73A780DF5095}" srcOrd="0" destOrd="0" presId="urn:microsoft.com/office/officeart/2005/8/layout/vList2"/>
    <dgm:cxn modelId="{1911389D-AD2D-4627-B69E-FDD6E0AFA9E2}" srcId="{F4BC2ED5-9913-4281-963F-FC1C2899B07F}" destId="{FEDB23D5-1C3E-4AE9-BBEC-B2D5036794B9}" srcOrd="1" destOrd="0" parTransId="{85C40AC2-8940-413F-9ABC-2407A16CC725}" sibTransId="{D683AE3F-5F0B-48ED-861C-1F57BC9FD93F}"/>
    <dgm:cxn modelId="{C57D7DF1-3058-474B-BD9C-B079ECFE21B8}" srcId="{F4BC2ED5-9913-4281-963F-FC1C2899B07F}" destId="{959FAC8A-9DE2-4EA2-A3AD-01328A4A844B}" srcOrd="0" destOrd="0" parTransId="{D6D8B113-7224-4E19-A45F-BD7A17187683}" sibTransId="{DB96779B-B499-460C-A2DF-E96F6229E064}"/>
    <dgm:cxn modelId="{E82BC2A2-E189-4350-8186-AF77EA8F4734}" type="presParOf" srcId="{7B85D74C-CD71-43D9-B9D6-4E9F47396236}" destId="{2ADF25D2-B911-4B5A-8E88-A093C3EB16AF}" srcOrd="0" destOrd="0" presId="urn:microsoft.com/office/officeart/2005/8/layout/vList2"/>
    <dgm:cxn modelId="{A30EF857-A728-4424-BBA6-6EF26BB0A0FA}" type="presParOf" srcId="{7B85D74C-CD71-43D9-B9D6-4E9F47396236}" destId="{810A50E2-906F-4B8F-993D-576647070465}" srcOrd="1" destOrd="0" presId="urn:microsoft.com/office/officeart/2005/8/layout/vList2"/>
    <dgm:cxn modelId="{F54BEA9C-4BCF-4316-97D1-EEA217966572}" type="presParOf" srcId="{7B85D74C-CD71-43D9-B9D6-4E9F47396236}" destId="{3C78F894-DB7C-4025-8996-38E5DB126362}" srcOrd="2" destOrd="0" presId="urn:microsoft.com/office/officeart/2005/8/layout/vList2"/>
    <dgm:cxn modelId="{60572638-58FA-4714-8BF9-FB2C66A5F544}" type="presParOf" srcId="{7B85D74C-CD71-43D9-B9D6-4E9F47396236}" destId="{1E383C63-DA11-408D-80D7-7DF953A5CD8E}" srcOrd="3" destOrd="0" presId="urn:microsoft.com/office/officeart/2005/8/layout/vList2"/>
    <dgm:cxn modelId="{D062F853-8EBD-4167-895F-7CE2D2E102AD}" type="presParOf" srcId="{7B85D74C-CD71-43D9-B9D6-4E9F47396236}" destId="{BFCA5230-3CA4-4631-B7F9-73A780DF509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F25D2-B911-4B5A-8E88-A093C3EB16AF}">
      <dsp:nvSpPr>
        <dsp:cNvPr id="0" name=""/>
        <dsp:cNvSpPr/>
      </dsp:nvSpPr>
      <dsp:spPr>
        <a:xfrm>
          <a:off x="0" y="70725"/>
          <a:ext cx="6151562" cy="16426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/>
            <a:t>4) لن یتوفر للفقمة إلا القلیل لتأكلھ، بالتالي ربما یتقلص تعدادھا.</a:t>
          </a:r>
          <a:endParaRPr lang="en-US" sz="3600" kern="1200"/>
        </a:p>
      </dsp:txBody>
      <dsp:txXfrm>
        <a:off x="80189" y="150914"/>
        <a:ext cx="5991184" cy="1482301"/>
      </dsp:txXfrm>
    </dsp:sp>
    <dsp:sp modelId="{3C78F894-DB7C-4025-8996-38E5DB126362}">
      <dsp:nvSpPr>
        <dsp:cNvPr id="0" name=""/>
        <dsp:cNvSpPr/>
      </dsp:nvSpPr>
      <dsp:spPr>
        <a:xfrm>
          <a:off x="0" y="1817085"/>
          <a:ext cx="6151562" cy="1642679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/>
            <a:t>5) سیقل عدد الحیوانات التي تفترس الربیان وبالتالي قد یزداد تعدادھا.</a:t>
          </a:r>
          <a:endParaRPr lang="en-US" sz="3600" kern="1200"/>
        </a:p>
      </dsp:txBody>
      <dsp:txXfrm>
        <a:off x="80189" y="1897274"/>
        <a:ext cx="5991184" cy="1482301"/>
      </dsp:txXfrm>
    </dsp:sp>
    <dsp:sp modelId="{BFCA5230-3CA4-4631-B7F9-73A780DF5095}">
      <dsp:nvSpPr>
        <dsp:cNvPr id="0" name=""/>
        <dsp:cNvSpPr/>
      </dsp:nvSpPr>
      <dsp:spPr>
        <a:xfrm>
          <a:off x="0" y="3563445"/>
          <a:ext cx="6151562" cy="1642679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600" kern="1200"/>
            <a:t>6) ُ حجم الرعي للحیوانات آكلة العشب، وكمیة الضوء، وكمیة الماء المتاحة.</a:t>
          </a:r>
          <a:endParaRPr lang="en-US" sz="3600" kern="1200"/>
        </a:p>
      </dsp:txBody>
      <dsp:txXfrm>
        <a:off x="80189" y="3643634"/>
        <a:ext cx="5991184" cy="1482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8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8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9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24/03/2025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8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F49-B3E2-4BF0-BEC7-C30D34ABBB8D}" type="datetime1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698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24/03/2025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24/03/2025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24/03/2025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5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2E171BA-CC09-47C8-A6DF-F5C5CB59CEEC}" type="datetime1">
              <a:rPr lang="en-US" smtClean="0"/>
              <a:t>24/03/2025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0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DA38F49-B3E2-4BF0-BEC7-C30D34ABBB8D}" type="datetime1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6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C8ED2-B6FC-A809-33C6-D012BFC80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2224" y="2415540"/>
            <a:ext cx="4486656" cy="1645920"/>
          </a:xfrm>
          <a:ln>
            <a:noFill/>
          </a:ln>
        </p:spPr>
        <p:txBody>
          <a:bodyPr>
            <a:normAutofit/>
          </a:bodyPr>
          <a:lstStyle/>
          <a:p>
            <a:r>
              <a:rPr lang="ar-EG" sz="3200" b="1" dirty="0"/>
              <a:t>تعداد السكان</a:t>
            </a:r>
            <a:endParaRPr lang="en-US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DCC2C-E4E3-A41D-5802-0796F9317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2518" y="2958397"/>
            <a:ext cx="1856092" cy="560205"/>
          </a:xfrm>
        </p:spPr>
        <p:txBody>
          <a:bodyPr>
            <a:normAutofit/>
          </a:bodyPr>
          <a:lstStyle/>
          <a:p>
            <a:pPr defTabSz="452628">
              <a:spcAft>
                <a:spcPts val="600"/>
              </a:spcAft>
            </a:pPr>
            <a:r>
              <a:rPr lang="ar-EG" sz="2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10-7</a:t>
            </a:r>
            <a:endParaRPr lang="ar-EG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5B00C12-2FB1-702D-E24D-366500831B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384" r="12622" b="-1"/>
          <a:stretch/>
        </p:blipFill>
        <p:spPr>
          <a:xfrm>
            <a:off x="1126238" y="1122807"/>
            <a:ext cx="4489704" cy="42976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A6A444-C773-C4ED-FCF0-E8E600829BFC}"/>
              </a:ext>
            </a:extLst>
          </p:cNvPr>
          <p:cNvSpPr txBox="1"/>
          <p:nvPr/>
        </p:nvSpPr>
        <p:spPr>
          <a:xfrm>
            <a:off x="4475848" y="5778031"/>
            <a:ext cx="4489704" cy="429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 rtl="1">
              <a:spcAft>
                <a:spcPts val="600"/>
              </a:spcAft>
            </a:pPr>
            <a:r>
              <a:rPr lang="ar-EG" sz="2400" dirty="0"/>
              <a:t>أ.أسماء محمد</a:t>
            </a:r>
            <a:endParaRPr lang="en-US" sz="2400" dirty="0"/>
          </a:p>
        </p:txBody>
      </p:sp>
      <p:pic>
        <p:nvPicPr>
          <p:cNvPr id="19" name="Picture 18" descr="A person and person in suits&#10;&#10;AI-generated content may be incorrect.">
            <a:extLst>
              <a:ext uri="{FF2B5EF4-FFF2-40B4-BE49-F238E27FC236}">
                <a16:creationId xmlns:a16="http://schemas.microsoft.com/office/drawing/2014/main" id="{5623E9F9-D2FA-0DC9-350E-E365185820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514" y="1230086"/>
            <a:ext cx="4201885" cy="40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1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02F820-7889-4EA4-B45A-A7B9B601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4760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7A9C51-7F1D-427B-B327-B1C860270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1854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erson and person in suits&#10;&#10;AI-generated content may be incorrect.">
            <a:extLst>
              <a:ext uri="{FF2B5EF4-FFF2-40B4-BE49-F238E27FC236}">
                <a16:creationId xmlns:a16="http://schemas.microsoft.com/office/drawing/2014/main" id="{C7159FDE-6A74-824C-07E3-6D0946F1B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4" y="2321839"/>
            <a:ext cx="4782312" cy="2222263"/>
          </a:xfrm>
          <a:prstGeom prst="rect">
            <a:avLst/>
          </a:prstGeom>
        </p:spPr>
      </p:pic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2F5D04BB-ACA6-0868-D930-91BBF46FF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2666" y="1702379"/>
            <a:ext cx="4492932" cy="3263206"/>
          </a:xfrm>
        </p:spPr>
        <p:txBody>
          <a:bodyPr>
            <a:normAutofit/>
          </a:bodyPr>
          <a:lstStyle/>
          <a:p>
            <a:pPr algn="r" rtl="1"/>
            <a:r>
              <a:rPr lang="ar-EG" sz="2400" dirty="0"/>
              <a:t>یزداد عدد السكان عندما یزداد عدد الموالید عن عدد الوفیات في كل  سنة</a:t>
            </a:r>
          </a:p>
          <a:p>
            <a:pPr algn="r" rtl="1"/>
            <a:r>
              <a:rPr lang="ar-EG" sz="2400" dirty="0"/>
              <a:t>توفر الرعایة الصحیة الجیدة وتوفر مصادر الغذاء والماء النظیف في العدید من البلدان له  أثره في خفض عدد الوفیات كلّ سنة.</a:t>
            </a:r>
          </a:p>
          <a:p>
            <a:pPr algn="r" rtl="1"/>
            <a:r>
              <a:rPr lang="ar-EG" sz="2400" dirty="0"/>
              <a:t>للحفاظ على  ثبات أعداد السكان یجب أیضا أن ینقص عدد الموالید.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471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15816A-5B9D-0A68-E83E-2FFACD289B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135" y="125238"/>
            <a:ext cx="9898912" cy="365276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145756-8CC8-303E-3554-4F9F223C1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497" y="3901684"/>
            <a:ext cx="6277529" cy="25779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2AA07E-B145-FEEA-B6CA-8EB9AF665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4632" y="3901684"/>
            <a:ext cx="1896139" cy="270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4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94AE73-F248-87FA-BA19-1B31B6E3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182880" rIns="182880" bIns="182880" rtlCol="0" anchor="ctr">
            <a:normAutofit/>
          </a:bodyPr>
          <a:lstStyle/>
          <a:p>
            <a:pPr rtl="1"/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أجابات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أسئلة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ص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32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1AF32-C3D4-E2CF-5F4E-1B142F6A1382}"/>
              </a:ext>
            </a:extLst>
          </p:cNvPr>
          <p:cNvSpPr txBox="1"/>
          <p:nvPr/>
        </p:nvSpPr>
        <p:spPr>
          <a:xfrm>
            <a:off x="1706062" y="2291262"/>
            <a:ext cx="8779512" cy="2879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228600" algn="r" defTabSz="914400" rtl="1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كانا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متساویین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تقریبا</a:t>
            </a:r>
            <a:r>
              <a:rPr lang="en-US" dirty="0">
                <a:solidFill>
                  <a:srgbClr val="404040"/>
                </a:solidFill>
              </a:rPr>
              <a:t>. </a:t>
            </a:r>
          </a:p>
          <a:p>
            <a:pPr marL="457200" indent="-228600" algn="r" defTabSz="914400" rtl="1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یبین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ذلك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نموًا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سریعا</a:t>
            </a:r>
            <a:r>
              <a:rPr lang="en-US" dirty="0">
                <a:solidFill>
                  <a:srgbClr val="404040"/>
                </a:solidFill>
              </a:rPr>
              <a:t> في </a:t>
            </a:r>
            <a:r>
              <a:rPr lang="en-US" dirty="0" err="1">
                <a:solidFill>
                  <a:srgbClr val="404040"/>
                </a:solidFill>
              </a:rPr>
              <a:t>تعداد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السكان</a:t>
            </a:r>
            <a:r>
              <a:rPr lang="en-US" dirty="0">
                <a:solidFill>
                  <a:srgbClr val="404040"/>
                </a:solidFill>
              </a:rPr>
              <a:t>. </a:t>
            </a:r>
            <a:r>
              <a:rPr lang="en-US" dirty="0" err="1">
                <a:solidFill>
                  <a:srgbClr val="404040"/>
                </a:solidFill>
              </a:rPr>
              <a:t>معدل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الموالید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كان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أعلى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من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معدل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الوفیات</a:t>
            </a:r>
            <a:r>
              <a:rPr lang="en-US" dirty="0">
                <a:solidFill>
                  <a:srgbClr val="404040"/>
                </a:solidFill>
              </a:rPr>
              <a:t>. </a:t>
            </a:r>
            <a:r>
              <a:rPr lang="en-US" dirty="0" err="1">
                <a:solidFill>
                  <a:srgbClr val="404040"/>
                </a:solidFill>
              </a:rPr>
              <a:t>قد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یكون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ذلك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بسبب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التقدم</a:t>
            </a:r>
            <a:r>
              <a:rPr lang="en-US" dirty="0">
                <a:solidFill>
                  <a:srgbClr val="404040"/>
                </a:solidFill>
              </a:rPr>
              <a:t> في </a:t>
            </a:r>
            <a:r>
              <a:rPr lang="en-US" dirty="0" err="1">
                <a:solidFill>
                  <a:srgbClr val="404040"/>
                </a:solidFill>
              </a:rPr>
              <a:t>الطب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وتقنیات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الزراعة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وتوفر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الغذاء</a:t>
            </a:r>
            <a:r>
              <a:rPr lang="en-US" dirty="0">
                <a:solidFill>
                  <a:srgbClr val="404040"/>
                </a:solidFill>
              </a:rPr>
              <a:t>.</a:t>
            </a:r>
          </a:p>
          <a:p>
            <a:pPr marL="457200" indent="-228600" algn="r" defTabSz="914400" rtl="1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</a:rPr>
              <a:t>  </a:t>
            </a:r>
            <a:r>
              <a:rPr lang="en-US" dirty="0" err="1">
                <a:solidFill>
                  <a:srgbClr val="404040"/>
                </a:solidFill>
              </a:rPr>
              <a:t>لأنه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لیس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بمقدور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أحد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التنبوء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بما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سیكون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علیھ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التعداد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السكاني</a:t>
            </a:r>
            <a:r>
              <a:rPr lang="en-US" dirty="0">
                <a:solidFill>
                  <a:srgbClr val="404040"/>
                </a:solidFill>
              </a:rPr>
              <a:t> في </a:t>
            </a:r>
            <a:r>
              <a:rPr lang="en-US" dirty="0" err="1">
                <a:solidFill>
                  <a:srgbClr val="404040"/>
                </a:solidFill>
              </a:rPr>
              <a:t>المستقبل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فذلك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یعتمد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على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عدة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متغییرات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من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شأنھا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التأثیر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على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نتائج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التنبؤ</a:t>
            </a:r>
            <a:r>
              <a:rPr lang="en-US" dirty="0">
                <a:solidFill>
                  <a:srgbClr val="40404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194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26D2-F4F2-CD3E-D3C0-7528EB6F0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11418" y="1687197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ar-EG" sz="3000" dirty="0">
                <a:solidFill>
                  <a:srgbClr val="FFFFFF"/>
                </a:solidFill>
              </a:rPr>
              <a:t>العواملُ التي تؤثر على تعداد الحيوانات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4A739-6A29-E6B8-18B9-8D2C8BC3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693" y="2284581"/>
            <a:ext cx="7198242" cy="5136943"/>
          </a:xfrm>
        </p:spPr>
        <p:txBody>
          <a:bodyPr anchor="ctr">
            <a:noAutofit/>
          </a:bodyPr>
          <a:lstStyle/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EG" sz="2400" b="1" dirty="0">
                <a:solidFill>
                  <a:srgbClr val="FF0000"/>
                </a:solidFill>
              </a:rPr>
              <a:t>توفر الغذاء :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یتغذى البطریق على الحبار والأسماك. إذا تقلصت أعداد الأسماك أو الحبار فلن تحصل حیوانات البطریق على الغذاء الكافي.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سوف یموت عدد أكبر من حیوانات البطریق. وتلك الحیوانات التي ً ستبقى قد لا تستطیع أن تنجب صغارا كثیرین.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EG" sz="2400" b="1" dirty="0">
                <a:solidFill>
                  <a:srgbClr val="FF0000"/>
                </a:solidFill>
              </a:rPr>
              <a:t>الحیوانات المفترسة: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تتعرض حیوانات البطریق للقتل بواسطة الفقمات والحیتان القاتلة.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إذا زاد عدد تلك  الحیوانات المفترسة، فسوف یموت عدد أكبر من حیوانات البطریق، وسوف تقلّ أعدادھا.</a:t>
            </a:r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EG" sz="2400" b="1" dirty="0">
                <a:solidFill>
                  <a:srgbClr val="FF0000"/>
                </a:solidFill>
              </a:rPr>
              <a:t>المرض</a:t>
            </a:r>
            <a:r>
              <a:rPr lang="ar-EG" sz="2400" dirty="0">
                <a:solidFill>
                  <a:srgbClr val="FF0000"/>
                </a:solidFill>
              </a:rPr>
              <a:t>: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يمكن لبعض الأمراض أن تزید معد ل الوفیات وأن تقلل معدل المواليد.</a:t>
            </a:r>
          </a:p>
          <a:p>
            <a:pPr algn="r" rtl="1">
              <a:lnSpc>
                <a:spcPct val="90000"/>
              </a:lnSpc>
            </a:pPr>
            <a:r>
              <a:rPr lang="ar-EG" sz="2000" dirty="0"/>
              <a:t>الأمراض التي تنتج عن مسببات الأمراض عادة ما تنتشر بشكل أكبر عندما تكون مجموعة الحیوانات ذات أعداد ّ كبیرة؛ وذلك لأن ِّ من السھل على ھذه مسب ّ بات أن تنتشر أسرع عندما تتكدس الحیوانات مع بعضھا</a:t>
            </a:r>
          </a:p>
          <a:p>
            <a:pPr algn="r" rtl="1">
              <a:lnSpc>
                <a:spcPct val="90000"/>
              </a:lnSpc>
            </a:pPr>
            <a:endParaRPr lang="ar-EG" sz="2000" dirty="0"/>
          </a:p>
          <a:p>
            <a:pPr algn="r" rtl="1">
              <a:lnSpc>
                <a:spcPct val="90000"/>
              </a:lnSpc>
            </a:pPr>
            <a:endParaRPr lang="ar-EG" sz="2000" dirty="0"/>
          </a:p>
          <a:p>
            <a:pPr algn="r" rtl="1">
              <a:lnSpc>
                <a:spcPct val="90000"/>
              </a:lnSpc>
            </a:pPr>
            <a:endParaRPr lang="ar-EG" sz="2000" dirty="0"/>
          </a:p>
          <a:p>
            <a:pPr algn="r" rt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14672-8D87-3403-6AFB-8F9E8DFF079A}"/>
              </a:ext>
            </a:extLst>
          </p:cNvPr>
          <p:cNvSpPr txBox="1"/>
          <p:nvPr/>
        </p:nvSpPr>
        <p:spPr>
          <a:xfrm>
            <a:off x="3514717" y="820212"/>
            <a:ext cx="8189727" cy="405496"/>
          </a:xfrm>
          <a:custGeom>
            <a:avLst/>
            <a:gdLst>
              <a:gd name="connsiteX0" fmla="*/ 0 w 8189727"/>
              <a:gd name="connsiteY0" fmla="*/ 0 h 405496"/>
              <a:gd name="connsiteX1" fmla="*/ 666878 w 8189727"/>
              <a:gd name="connsiteY1" fmla="*/ 0 h 405496"/>
              <a:gd name="connsiteX2" fmla="*/ 1169961 w 8189727"/>
              <a:gd name="connsiteY2" fmla="*/ 0 h 405496"/>
              <a:gd name="connsiteX3" fmla="*/ 1836839 w 8189727"/>
              <a:gd name="connsiteY3" fmla="*/ 0 h 405496"/>
              <a:gd name="connsiteX4" fmla="*/ 2503717 w 8189727"/>
              <a:gd name="connsiteY4" fmla="*/ 0 h 405496"/>
              <a:gd name="connsiteX5" fmla="*/ 3170594 w 8189727"/>
              <a:gd name="connsiteY5" fmla="*/ 0 h 405496"/>
              <a:gd name="connsiteX6" fmla="*/ 3919369 w 8189727"/>
              <a:gd name="connsiteY6" fmla="*/ 0 h 405496"/>
              <a:gd name="connsiteX7" fmla="*/ 4586247 w 8189727"/>
              <a:gd name="connsiteY7" fmla="*/ 0 h 405496"/>
              <a:gd name="connsiteX8" fmla="*/ 5007433 w 8189727"/>
              <a:gd name="connsiteY8" fmla="*/ 0 h 405496"/>
              <a:gd name="connsiteX9" fmla="*/ 5510516 w 8189727"/>
              <a:gd name="connsiteY9" fmla="*/ 0 h 405496"/>
              <a:gd name="connsiteX10" fmla="*/ 5931702 w 8189727"/>
              <a:gd name="connsiteY10" fmla="*/ 0 h 405496"/>
              <a:gd name="connsiteX11" fmla="*/ 6352888 w 8189727"/>
              <a:gd name="connsiteY11" fmla="*/ 0 h 405496"/>
              <a:gd name="connsiteX12" fmla="*/ 6774074 w 8189727"/>
              <a:gd name="connsiteY12" fmla="*/ 0 h 405496"/>
              <a:gd name="connsiteX13" fmla="*/ 7522849 w 8189727"/>
              <a:gd name="connsiteY13" fmla="*/ 0 h 405496"/>
              <a:gd name="connsiteX14" fmla="*/ 8189727 w 8189727"/>
              <a:gd name="connsiteY14" fmla="*/ 0 h 405496"/>
              <a:gd name="connsiteX15" fmla="*/ 8189727 w 8189727"/>
              <a:gd name="connsiteY15" fmla="*/ 405496 h 405496"/>
              <a:gd name="connsiteX16" fmla="*/ 7768541 w 8189727"/>
              <a:gd name="connsiteY16" fmla="*/ 405496 h 405496"/>
              <a:gd name="connsiteX17" fmla="*/ 7347355 w 8189727"/>
              <a:gd name="connsiteY17" fmla="*/ 405496 h 405496"/>
              <a:gd name="connsiteX18" fmla="*/ 6926169 w 8189727"/>
              <a:gd name="connsiteY18" fmla="*/ 405496 h 405496"/>
              <a:gd name="connsiteX19" fmla="*/ 6586880 w 8189727"/>
              <a:gd name="connsiteY19" fmla="*/ 405496 h 405496"/>
              <a:gd name="connsiteX20" fmla="*/ 5920003 w 8189727"/>
              <a:gd name="connsiteY20" fmla="*/ 405496 h 405496"/>
              <a:gd name="connsiteX21" fmla="*/ 5171228 w 8189727"/>
              <a:gd name="connsiteY21" fmla="*/ 405496 h 405496"/>
              <a:gd name="connsiteX22" fmla="*/ 4831939 w 8189727"/>
              <a:gd name="connsiteY22" fmla="*/ 405496 h 405496"/>
              <a:gd name="connsiteX23" fmla="*/ 4083164 w 8189727"/>
              <a:gd name="connsiteY23" fmla="*/ 405496 h 405496"/>
              <a:gd name="connsiteX24" fmla="*/ 3743875 w 8189727"/>
              <a:gd name="connsiteY24" fmla="*/ 405496 h 405496"/>
              <a:gd name="connsiteX25" fmla="*/ 3322689 w 8189727"/>
              <a:gd name="connsiteY25" fmla="*/ 405496 h 405496"/>
              <a:gd name="connsiteX26" fmla="*/ 2655811 w 8189727"/>
              <a:gd name="connsiteY26" fmla="*/ 405496 h 405496"/>
              <a:gd name="connsiteX27" fmla="*/ 2152728 w 8189727"/>
              <a:gd name="connsiteY27" fmla="*/ 405496 h 405496"/>
              <a:gd name="connsiteX28" fmla="*/ 1649645 w 8189727"/>
              <a:gd name="connsiteY28" fmla="*/ 405496 h 405496"/>
              <a:gd name="connsiteX29" fmla="*/ 1146562 w 8189727"/>
              <a:gd name="connsiteY29" fmla="*/ 405496 h 405496"/>
              <a:gd name="connsiteX30" fmla="*/ 643479 w 8189727"/>
              <a:gd name="connsiteY30" fmla="*/ 405496 h 405496"/>
              <a:gd name="connsiteX31" fmla="*/ 0 w 8189727"/>
              <a:gd name="connsiteY31" fmla="*/ 405496 h 405496"/>
              <a:gd name="connsiteX32" fmla="*/ 0 w 8189727"/>
              <a:gd name="connsiteY32" fmla="*/ 0 h 40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189727" h="405496" fill="none" extrusionOk="0">
                <a:moveTo>
                  <a:pt x="0" y="0"/>
                </a:moveTo>
                <a:cubicBezTo>
                  <a:pt x="149649" y="-56956"/>
                  <a:pt x="347610" y="2938"/>
                  <a:pt x="666878" y="0"/>
                </a:cubicBezTo>
                <a:cubicBezTo>
                  <a:pt x="986146" y="-2938"/>
                  <a:pt x="945965" y="5820"/>
                  <a:pt x="1169961" y="0"/>
                </a:cubicBezTo>
                <a:cubicBezTo>
                  <a:pt x="1393957" y="-5820"/>
                  <a:pt x="1644923" y="2336"/>
                  <a:pt x="1836839" y="0"/>
                </a:cubicBezTo>
                <a:cubicBezTo>
                  <a:pt x="2028755" y="-2336"/>
                  <a:pt x="2295911" y="49453"/>
                  <a:pt x="2503717" y="0"/>
                </a:cubicBezTo>
                <a:cubicBezTo>
                  <a:pt x="2711523" y="-49453"/>
                  <a:pt x="2869734" y="40450"/>
                  <a:pt x="3170594" y="0"/>
                </a:cubicBezTo>
                <a:cubicBezTo>
                  <a:pt x="3471454" y="-40450"/>
                  <a:pt x="3663293" y="55786"/>
                  <a:pt x="3919369" y="0"/>
                </a:cubicBezTo>
                <a:cubicBezTo>
                  <a:pt x="4175445" y="-55786"/>
                  <a:pt x="4412179" y="41824"/>
                  <a:pt x="4586247" y="0"/>
                </a:cubicBezTo>
                <a:cubicBezTo>
                  <a:pt x="4760315" y="-41824"/>
                  <a:pt x="4832676" y="31993"/>
                  <a:pt x="5007433" y="0"/>
                </a:cubicBezTo>
                <a:cubicBezTo>
                  <a:pt x="5182190" y="-31993"/>
                  <a:pt x="5379925" y="29588"/>
                  <a:pt x="5510516" y="0"/>
                </a:cubicBezTo>
                <a:cubicBezTo>
                  <a:pt x="5641107" y="-29588"/>
                  <a:pt x="5760392" y="4871"/>
                  <a:pt x="5931702" y="0"/>
                </a:cubicBezTo>
                <a:cubicBezTo>
                  <a:pt x="6103012" y="-4871"/>
                  <a:pt x="6245859" y="27843"/>
                  <a:pt x="6352888" y="0"/>
                </a:cubicBezTo>
                <a:cubicBezTo>
                  <a:pt x="6459917" y="-27843"/>
                  <a:pt x="6644568" y="12905"/>
                  <a:pt x="6774074" y="0"/>
                </a:cubicBezTo>
                <a:cubicBezTo>
                  <a:pt x="6903580" y="-12905"/>
                  <a:pt x="7273538" y="85405"/>
                  <a:pt x="7522849" y="0"/>
                </a:cubicBezTo>
                <a:cubicBezTo>
                  <a:pt x="7772160" y="-85405"/>
                  <a:pt x="7950365" y="39322"/>
                  <a:pt x="8189727" y="0"/>
                </a:cubicBezTo>
                <a:cubicBezTo>
                  <a:pt x="8198967" y="139405"/>
                  <a:pt x="8176579" y="322399"/>
                  <a:pt x="8189727" y="405496"/>
                </a:cubicBezTo>
                <a:cubicBezTo>
                  <a:pt x="8026972" y="433994"/>
                  <a:pt x="7945503" y="372857"/>
                  <a:pt x="7768541" y="405496"/>
                </a:cubicBezTo>
                <a:cubicBezTo>
                  <a:pt x="7591579" y="438135"/>
                  <a:pt x="7455562" y="373038"/>
                  <a:pt x="7347355" y="405496"/>
                </a:cubicBezTo>
                <a:cubicBezTo>
                  <a:pt x="7239148" y="437954"/>
                  <a:pt x="7087940" y="375197"/>
                  <a:pt x="6926169" y="405496"/>
                </a:cubicBezTo>
                <a:cubicBezTo>
                  <a:pt x="6764398" y="435795"/>
                  <a:pt x="6675995" y="380304"/>
                  <a:pt x="6586880" y="405496"/>
                </a:cubicBezTo>
                <a:cubicBezTo>
                  <a:pt x="6497765" y="430688"/>
                  <a:pt x="6073319" y="391741"/>
                  <a:pt x="5920003" y="405496"/>
                </a:cubicBezTo>
                <a:cubicBezTo>
                  <a:pt x="5766687" y="419251"/>
                  <a:pt x="5392095" y="403394"/>
                  <a:pt x="5171228" y="405496"/>
                </a:cubicBezTo>
                <a:cubicBezTo>
                  <a:pt x="4950361" y="407598"/>
                  <a:pt x="4971762" y="387265"/>
                  <a:pt x="4831939" y="405496"/>
                </a:cubicBezTo>
                <a:cubicBezTo>
                  <a:pt x="4692116" y="423727"/>
                  <a:pt x="4381299" y="317278"/>
                  <a:pt x="4083164" y="405496"/>
                </a:cubicBezTo>
                <a:cubicBezTo>
                  <a:pt x="3785030" y="493714"/>
                  <a:pt x="3852286" y="373135"/>
                  <a:pt x="3743875" y="405496"/>
                </a:cubicBezTo>
                <a:cubicBezTo>
                  <a:pt x="3635464" y="437857"/>
                  <a:pt x="3504226" y="387381"/>
                  <a:pt x="3322689" y="405496"/>
                </a:cubicBezTo>
                <a:cubicBezTo>
                  <a:pt x="3141152" y="423611"/>
                  <a:pt x="2929443" y="401989"/>
                  <a:pt x="2655811" y="405496"/>
                </a:cubicBezTo>
                <a:cubicBezTo>
                  <a:pt x="2382179" y="409003"/>
                  <a:pt x="2393937" y="393725"/>
                  <a:pt x="2152728" y="405496"/>
                </a:cubicBezTo>
                <a:cubicBezTo>
                  <a:pt x="1911519" y="417267"/>
                  <a:pt x="1899690" y="377594"/>
                  <a:pt x="1649645" y="405496"/>
                </a:cubicBezTo>
                <a:cubicBezTo>
                  <a:pt x="1399600" y="433398"/>
                  <a:pt x="1375386" y="358677"/>
                  <a:pt x="1146562" y="405496"/>
                </a:cubicBezTo>
                <a:cubicBezTo>
                  <a:pt x="917738" y="452315"/>
                  <a:pt x="828008" y="361475"/>
                  <a:pt x="643479" y="405496"/>
                </a:cubicBezTo>
                <a:cubicBezTo>
                  <a:pt x="458950" y="449517"/>
                  <a:pt x="210118" y="350246"/>
                  <a:pt x="0" y="405496"/>
                </a:cubicBezTo>
                <a:cubicBezTo>
                  <a:pt x="-41678" y="265498"/>
                  <a:pt x="11758" y="86163"/>
                  <a:pt x="0" y="0"/>
                </a:cubicBezTo>
                <a:close/>
              </a:path>
              <a:path w="8189727" h="405496" stroke="0" extrusionOk="0">
                <a:moveTo>
                  <a:pt x="0" y="0"/>
                </a:moveTo>
                <a:cubicBezTo>
                  <a:pt x="277383" y="-15326"/>
                  <a:pt x="448066" y="66713"/>
                  <a:pt x="748775" y="0"/>
                </a:cubicBezTo>
                <a:cubicBezTo>
                  <a:pt x="1049484" y="-66713"/>
                  <a:pt x="1076173" y="12690"/>
                  <a:pt x="1333756" y="0"/>
                </a:cubicBezTo>
                <a:cubicBezTo>
                  <a:pt x="1591339" y="-12690"/>
                  <a:pt x="1706503" y="69143"/>
                  <a:pt x="1918736" y="0"/>
                </a:cubicBezTo>
                <a:cubicBezTo>
                  <a:pt x="2130969" y="-69143"/>
                  <a:pt x="2235696" y="50061"/>
                  <a:pt x="2339922" y="0"/>
                </a:cubicBezTo>
                <a:cubicBezTo>
                  <a:pt x="2444148" y="-50061"/>
                  <a:pt x="2669672" y="32785"/>
                  <a:pt x="2761108" y="0"/>
                </a:cubicBezTo>
                <a:cubicBezTo>
                  <a:pt x="2852544" y="-32785"/>
                  <a:pt x="3272230" y="73709"/>
                  <a:pt x="3509883" y="0"/>
                </a:cubicBezTo>
                <a:cubicBezTo>
                  <a:pt x="3747537" y="-73709"/>
                  <a:pt x="3896620" y="48485"/>
                  <a:pt x="4094864" y="0"/>
                </a:cubicBezTo>
                <a:cubicBezTo>
                  <a:pt x="4293108" y="-48485"/>
                  <a:pt x="4443438" y="107"/>
                  <a:pt x="4597947" y="0"/>
                </a:cubicBezTo>
                <a:cubicBezTo>
                  <a:pt x="4752456" y="-107"/>
                  <a:pt x="4955138" y="49223"/>
                  <a:pt x="5264824" y="0"/>
                </a:cubicBezTo>
                <a:cubicBezTo>
                  <a:pt x="5574510" y="-49223"/>
                  <a:pt x="5487629" y="38750"/>
                  <a:pt x="5604113" y="0"/>
                </a:cubicBezTo>
                <a:cubicBezTo>
                  <a:pt x="5720597" y="-38750"/>
                  <a:pt x="5937444" y="30413"/>
                  <a:pt x="6107196" y="0"/>
                </a:cubicBezTo>
                <a:cubicBezTo>
                  <a:pt x="6276948" y="-30413"/>
                  <a:pt x="6356499" y="38022"/>
                  <a:pt x="6446485" y="0"/>
                </a:cubicBezTo>
                <a:cubicBezTo>
                  <a:pt x="6536471" y="-38022"/>
                  <a:pt x="6640145" y="30997"/>
                  <a:pt x="6785774" y="0"/>
                </a:cubicBezTo>
                <a:cubicBezTo>
                  <a:pt x="6931403" y="-30997"/>
                  <a:pt x="7081772" y="48836"/>
                  <a:pt x="7206960" y="0"/>
                </a:cubicBezTo>
                <a:cubicBezTo>
                  <a:pt x="7332148" y="-48836"/>
                  <a:pt x="7955841" y="111094"/>
                  <a:pt x="8189727" y="0"/>
                </a:cubicBezTo>
                <a:cubicBezTo>
                  <a:pt x="8227886" y="132085"/>
                  <a:pt x="8158677" y="323297"/>
                  <a:pt x="8189727" y="405496"/>
                </a:cubicBezTo>
                <a:cubicBezTo>
                  <a:pt x="8050083" y="455068"/>
                  <a:pt x="7839645" y="403558"/>
                  <a:pt x="7522849" y="405496"/>
                </a:cubicBezTo>
                <a:cubicBezTo>
                  <a:pt x="7206053" y="407434"/>
                  <a:pt x="7275634" y="373220"/>
                  <a:pt x="7183561" y="405496"/>
                </a:cubicBezTo>
                <a:cubicBezTo>
                  <a:pt x="7091488" y="437772"/>
                  <a:pt x="6696301" y="334411"/>
                  <a:pt x="6434786" y="405496"/>
                </a:cubicBezTo>
                <a:cubicBezTo>
                  <a:pt x="6173271" y="476581"/>
                  <a:pt x="6169822" y="349331"/>
                  <a:pt x="5931702" y="405496"/>
                </a:cubicBezTo>
                <a:cubicBezTo>
                  <a:pt x="5693582" y="461661"/>
                  <a:pt x="5382883" y="376482"/>
                  <a:pt x="5182927" y="405496"/>
                </a:cubicBezTo>
                <a:cubicBezTo>
                  <a:pt x="4982972" y="434510"/>
                  <a:pt x="4666416" y="319096"/>
                  <a:pt x="4434152" y="405496"/>
                </a:cubicBezTo>
                <a:cubicBezTo>
                  <a:pt x="4201889" y="491896"/>
                  <a:pt x="4071068" y="340172"/>
                  <a:pt x="3767274" y="405496"/>
                </a:cubicBezTo>
                <a:cubicBezTo>
                  <a:pt x="3463480" y="470820"/>
                  <a:pt x="3510583" y="402260"/>
                  <a:pt x="3264191" y="405496"/>
                </a:cubicBezTo>
                <a:cubicBezTo>
                  <a:pt x="3017799" y="408732"/>
                  <a:pt x="2874321" y="359677"/>
                  <a:pt x="2515416" y="405496"/>
                </a:cubicBezTo>
                <a:cubicBezTo>
                  <a:pt x="2156511" y="451315"/>
                  <a:pt x="2027187" y="362907"/>
                  <a:pt x="1848538" y="405496"/>
                </a:cubicBezTo>
                <a:cubicBezTo>
                  <a:pt x="1669889" y="448085"/>
                  <a:pt x="1637813" y="390972"/>
                  <a:pt x="1509250" y="405496"/>
                </a:cubicBezTo>
                <a:cubicBezTo>
                  <a:pt x="1380687" y="420020"/>
                  <a:pt x="1060587" y="367703"/>
                  <a:pt x="924269" y="405496"/>
                </a:cubicBezTo>
                <a:cubicBezTo>
                  <a:pt x="787951" y="443289"/>
                  <a:pt x="243745" y="373398"/>
                  <a:pt x="0" y="405496"/>
                </a:cubicBezTo>
                <a:cubicBezTo>
                  <a:pt x="-35527" y="247682"/>
                  <a:pt x="27856" y="190895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66105824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90000"/>
              </a:lnSpc>
            </a:pPr>
            <a:r>
              <a:rPr lang="ar-EG" sz="2200" b="1" dirty="0"/>
              <a:t>تعداد الكائنات  هو عدد الكائنات الحیة من نوع ما  والتي تعیش في نفس الوقت ونفس المكان.</a:t>
            </a:r>
            <a:endParaRPr lang="ar-EG" sz="2200" dirty="0"/>
          </a:p>
        </p:txBody>
      </p:sp>
    </p:spTree>
    <p:extLst>
      <p:ext uri="{BB962C8B-B14F-4D97-AF65-F5344CB8AC3E}">
        <p14:creationId xmlns:p14="http://schemas.microsoft.com/office/powerpoint/2010/main" val="16192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6154FA4-FAC3-C84C-B053-B2520DEA8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15" y="1437988"/>
            <a:ext cx="4954772" cy="3581761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BC49BB-3DB4-063C-1FFE-020BE54F50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21087" y="1647580"/>
            <a:ext cx="6063342" cy="30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65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D194FFA-7EFE-061D-E4A4-64DAECBA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EG" sz="3600" b="1" dirty="0">
                <a:solidFill>
                  <a:schemeClr val="bg1"/>
                </a:solidFill>
              </a:rPr>
              <a:t>أجابات أسئلة ص 33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377DEEA-A266-6178-D635-33386A6AA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604706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97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9FBA6E-D4EA-F840-C7C0-F128EE89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8314"/>
            <a:ext cx="5291328" cy="1627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274320" tIns="182880" rIns="274320" bIns="182880" rtlCol="0" anchor="ctr" anchorCtr="1">
            <a:normAutofit/>
          </a:bodyPr>
          <a:lstStyle/>
          <a:p>
            <a:pPr algn="r" rtl="1"/>
            <a:r>
              <a:rPr lang="en-US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الواجب</a:t>
            </a:r>
            <a:r>
              <a:rPr lang="en-US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في </a:t>
            </a:r>
            <a:r>
              <a:rPr lang="en-US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كتاب</a:t>
            </a:r>
            <a:r>
              <a:rPr lang="en-US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النشاط</a:t>
            </a:r>
            <a:r>
              <a:rPr lang="en-US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ص32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1E5A82-BBF2-B450-F8FC-778AFED0B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282" y="640079"/>
            <a:ext cx="6577069" cy="580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1370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65</TotalTime>
  <Words>319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Parcel</vt:lpstr>
      <vt:lpstr>تعداد السكان</vt:lpstr>
      <vt:lpstr>PowerPoint Presentation</vt:lpstr>
      <vt:lpstr>PowerPoint Presentation</vt:lpstr>
      <vt:lpstr>أجابات أسئلة ص32</vt:lpstr>
      <vt:lpstr>العواملُ التي تؤثر على تعداد الحيوانات</vt:lpstr>
      <vt:lpstr>PowerPoint Presentation</vt:lpstr>
      <vt:lpstr>أجابات أسئلة ص 33</vt:lpstr>
      <vt:lpstr>الواجب في كتاب النشاط ص32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365 Pro Plus</dc:creator>
  <cp:lastModifiedBy>365 Pro Plus</cp:lastModifiedBy>
  <cp:revision>1</cp:revision>
  <dcterms:created xsi:type="dcterms:W3CDTF">2025-03-24T17:07:01Z</dcterms:created>
  <dcterms:modified xsi:type="dcterms:W3CDTF">2025-03-24T18:12:05Z</dcterms:modified>
</cp:coreProperties>
</file>