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40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1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C048611-791A-466A-A5C1-B0415D43D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594C1-B753-50A2-00CB-BF06F6C4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95" b="47802"/>
          <a:stretch/>
        </p:blipFill>
        <p:spPr>
          <a:xfrm>
            <a:off x="9723" y="10"/>
            <a:ext cx="12191980" cy="685799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0E884A-93C9-44E4-842F-5B6C251F8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0EB31C-CD53-48C2-A9BE-DFB0681AE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2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7D541F-8B1D-4D6A-969A-B9D7473A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51399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523A9E-CB4E-4FB6-AF68-C947B5086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51399" y="6134100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E942DD1-DA24-19F1-54F3-11637841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65" r="15476" b="1"/>
          <a:stretch/>
        </p:blipFill>
        <p:spPr>
          <a:xfrm>
            <a:off x="33645" y="1261732"/>
            <a:ext cx="4642778" cy="4241123"/>
          </a:xfrm>
          <a:prstGeom prst="rect">
            <a:avLst/>
          </a:prstGeom>
        </p:spPr>
      </p:pic>
      <p:sp>
        <p:nvSpPr>
          <p:cNvPr id="4" name="Google Shape;301;p13">
            <a:extLst>
              <a:ext uri="{FF2B5EF4-FFF2-40B4-BE49-F238E27FC236}">
                <a16:creationId xmlns:a16="http://schemas.microsoft.com/office/drawing/2014/main" id="{AD0AB43F-30D1-1FFC-E92B-EA5C37E6C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22533" y="185735"/>
            <a:ext cx="3543966" cy="53816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400" b="1" i="0" strike="noStrike" cap="none" dirty="0">
                <a:latin typeface="Calibri"/>
                <a:ea typeface="Calibri"/>
                <a:cs typeface="Calibri"/>
                <a:sym typeface="Calibri"/>
              </a:rPr>
              <a:t>من أسئلة نهاية الوحدة ص34</a:t>
            </a:r>
            <a:endParaRPr lang="ar-OM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A03029-4062-335A-CBD8-53F2FA27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988" y="979591"/>
            <a:ext cx="7137400" cy="474858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EG" dirty="0"/>
              <a:t>حدد الكائنات المنتجة الثلاثة في الشبكة الغذائية</a:t>
            </a:r>
          </a:p>
          <a:p>
            <a:pPr marL="0" indent="0" algn="r" rtl="1">
              <a:buNone/>
            </a:pPr>
            <a:r>
              <a:rPr lang="ar-EG" dirty="0"/>
              <a:t>	</a:t>
            </a:r>
            <a:r>
              <a:rPr lang="ar-EG" sz="1800" dirty="0">
                <a:solidFill>
                  <a:srgbClr val="0070C0"/>
                </a:solidFill>
              </a:rPr>
              <a:t>عشب – ثمر العليق – نبات القراص </a:t>
            </a:r>
          </a:p>
          <a:p>
            <a:pPr algn="r" rtl="1"/>
            <a:r>
              <a:rPr lang="ar-EG" dirty="0"/>
              <a:t>حدد حيوانا مفترسًا واحدًا في الشبكة الغذائية</a:t>
            </a:r>
          </a:p>
          <a:p>
            <a:pPr marL="914400" lvl="2" indent="0" algn="r" rtl="1">
              <a:buNone/>
            </a:pPr>
            <a:r>
              <a:rPr lang="ar-EG" sz="1900" dirty="0">
                <a:solidFill>
                  <a:srgbClr val="0070C0"/>
                </a:solidFill>
              </a:rPr>
              <a:t> ثعلب – بومة – عوسق </a:t>
            </a:r>
            <a:r>
              <a:rPr lang="ar-EG" dirty="0">
                <a:solidFill>
                  <a:srgbClr val="00B050"/>
                </a:solidFill>
              </a:rPr>
              <a:t>	</a:t>
            </a:r>
          </a:p>
          <a:p>
            <a:pPr algn="r" rtl="1"/>
            <a:r>
              <a:rPr lang="ar-EG" dirty="0"/>
              <a:t>ما الذي تمثله الأسهم في الشبكة الغذائية؟</a:t>
            </a:r>
          </a:p>
          <a:p>
            <a:pPr marL="457200" lvl="1" indent="0" algn="r" rtl="1">
              <a:buNone/>
            </a:pPr>
            <a:r>
              <a:rPr lang="ar-EG" dirty="0">
                <a:solidFill>
                  <a:srgbClr val="00B050"/>
                </a:solidFill>
              </a:rPr>
              <a:t>	</a:t>
            </a:r>
            <a:r>
              <a:rPr lang="ar-EG" dirty="0">
                <a:solidFill>
                  <a:srgbClr val="0070C0"/>
                </a:solidFill>
              </a:rPr>
              <a:t>انتقال الطاقة</a:t>
            </a:r>
          </a:p>
          <a:p>
            <a:pPr algn="r" rtl="1"/>
            <a:r>
              <a:rPr lang="ar-EG" dirty="0"/>
              <a:t>ارسم ثلاثة سلاسل غذائية على أن تحتوي على حشرة المن</a:t>
            </a:r>
          </a:p>
          <a:p>
            <a:pPr marL="0" indent="0" algn="r" rtl="1">
              <a:buNone/>
            </a:pPr>
            <a:endParaRPr lang="ar-EG" dirty="0"/>
          </a:p>
          <a:p>
            <a:pPr algn="r" rtl="1"/>
            <a:endParaRPr lang="ar-EG" dirty="0"/>
          </a:p>
          <a:p>
            <a:pPr algn="r" rtl="1"/>
            <a:endParaRPr lang="ar-EG" dirty="0"/>
          </a:p>
          <a:p>
            <a:pPr algn="r" rtl="1"/>
            <a:endParaRPr lang="ar-EG" dirty="0"/>
          </a:p>
          <a:p>
            <a:pPr algn="r" rtl="1"/>
            <a:r>
              <a:rPr lang="ar-EG" dirty="0"/>
              <a:t>أقترح ما الذي يمكن أن يحدث لأعداد الحيوانات الأخرى لو أنقرض فأر الحقل ؟</a:t>
            </a:r>
          </a:p>
          <a:p>
            <a:pPr marL="0" indent="0" algn="r" rtl="1">
              <a:buNone/>
            </a:pPr>
            <a:r>
              <a:rPr lang="ar-EG" sz="19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OM" sz="19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قد يقل عدد الثعالب وصقور العوسق والبوم لأنه لن يتوفر لها الطعام الكافي </a:t>
            </a:r>
            <a:r>
              <a:rPr lang="ar-EG" sz="19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r>
              <a:rPr lang="ar-OM" sz="19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قد يزداد عدد الأرانب والفئران وحشرات المن لأنه سيتوفر لها طعام أكثر</a:t>
            </a:r>
            <a:endParaRPr lang="ar-OM" sz="1900" dirty="0">
              <a:solidFill>
                <a:srgbClr val="0070C0"/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A0316-41BA-0B44-F188-B8CA2F916308}"/>
              </a:ext>
            </a:extLst>
          </p:cNvPr>
          <p:cNvSpPr txBox="1"/>
          <p:nvPr/>
        </p:nvSpPr>
        <p:spPr>
          <a:xfrm>
            <a:off x="10388797" y="3429000"/>
            <a:ext cx="12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نبات القراص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1FB355-B561-8F84-C149-8D5DA0F4CE13}"/>
              </a:ext>
            </a:extLst>
          </p:cNvPr>
          <p:cNvCxnSpPr/>
          <p:nvPr/>
        </p:nvCxnSpPr>
        <p:spPr>
          <a:xfrm flipH="1">
            <a:off x="10008671" y="3613666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F5F9DC-D614-118D-B8EB-ED7D684A4A7A}"/>
              </a:ext>
            </a:extLst>
          </p:cNvPr>
          <p:cNvSpPr txBox="1"/>
          <p:nvPr/>
        </p:nvSpPr>
        <p:spPr>
          <a:xfrm>
            <a:off x="8905565" y="3411279"/>
            <a:ext cx="11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حشرة المن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F79F51-E82C-57AA-A202-BBCD5304069B}"/>
              </a:ext>
            </a:extLst>
          </p:cNvPr>
          <p:cNvCxnSpPr/>
          <p:nvPr/>
        </p:nvCxnSpPr>
        <p:spPr>
          <a:xfrm flipH="1">
            <a:off x="8510457" y="3613666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DAB9A7-18DF-99D8-B85A-C63045D3B8FE}"/>
              </a:ext>
            </a:extLst>
          </p:cNvPr>
          <p:cNvSpPr txBox="1"/>
          <p:nvPr/>
        </p:nvSpPr>
        <p:spPr>
          <a:xfrm>
            <a:off x="7544957" y="3429000"/>
            <a:ext cx="89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 خنفساء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19AF54-45D5-192E-6FF6-F13320C07039}"/>
              </a:ext>
            </a:extLst>
          </p:cNvPr>
          <p:cNvSpPr txBox="1"/>
          <p:nvPr/>
        </p:nvSpPr>
        <p:spPr>
          <a:xfrm>
            <a:off x="10388797" y="3833774"/>
            <a:ext cx="12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نبات القراص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162810-4E8A-A6D0-8559-DB530F13609E}"/>
              </a:ext>
            </a:extLst>
          </p:cNvPr>
          <p:cNvCxnSpPr/>
          <p:nvPr/>
        </p:nvCxnSpPr>
        <p:spPr>
          <a:xfrm flipH="1">
            <a:off x="10008671" y="4018440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AE14A1-8526-4818-A77B-B20E84C87BE1}"/>
              </a:ext>
            </a:extLst>
          </p:cNvPr>
          <p:cNvSpPr txBox="1"/>
          <p:nvPr/>
        </p:nvSpPr>
        <p:spPr>
          <a:xfrm>
            <a:off x="8905565" y="3816053"/>
            <a:ext cx="11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حشرة المن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FE6254-7956-EB4F-66B6-AD8794932D07}"/>
              </a:ext>
            </a:extLst>
          </p:cNvPr>
          <p:cNvCxnSpPr/>
          <p:nvPr/>
        </p:nvCxnSpPr>
        <p:spPr>
          <a:xfrm flipH="1">
            <a:off x="8510457" y="4018440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FCD8036-65C8-A0E5-2199-EA9512FFB5DC}"/>
              </a:ext>
            </a:extLst>
          </p:cNvPr>
          <p:cNvCxnSpPr/>
          <p:nvPr/>
        </p:nvCxnSpPr>
        <p:spPr>
          <a:xfrm flipH="1">
            <a:off x="7380722" y="4018440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28D78C-A832-D67F-FA73-0DF0881FA654}"/>
              </a:ext>
            </a:extLst>
          </p:cNvPr>
          <p:cNvSpPr txBox="1"/>
          <p:nvPr/>
        </p:nvSpPr>
        <p:spPr>
          <a:xfrm>
            <a:off x="5410822" y="3833774"/>
            <a:ext cx="190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طائر القرقف الأزرق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F13BE3-75A7-2C7A-1F78-A4E097AF7BB4}"/>
              </a:ext>
            </a:extLst>
          </p:cNvPr>
          <p:cNvSpPr txBox="1"/>
          <p:nvPr/>
        </p:nvSpPr>
        <p:spPr>
          <a:xfrm>
            <a:off x="7697695" y="3833774"/>
            <a:ext cx="73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 يرقة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5FEA2C-ED92-D5A9-E729-0BD103E8AD68}"/>
              </a:ext>
            </a:extLst>
          </p:cNvPr>
          <p:cNvSpPr txBox="1"/>
          <p:nvPr/>
        </p:nvSpPr>
        <p:spPr>
          <a:xfrm>
            <a:off x="10388797" y="4196600"/>
            <a:ext cx="121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نبات القراص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C56AD0-E81C-6D88-5080-8E2DC91F9A92}"/>
              </a:ext>
            </a:extLst>
          </p:cNvPr>
          <p:cNvCxnSpPr/>
          <p:nvPr/>
        </p:nvCxnSpPr>
        <p:spPr>
          <a:xfrm flipH="1">
            <a:off x="10008671" y="4381266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0F5794D-F4F9-AC46-4A48-32EA8C0754D7}"/>
              </a:ext>
            </a:extLst>
          </p:cNvPr>
          <p:cNvSpPr txBox="1"/>
          <p:nvPr/>
        </p:nvSpPr>
        <p:spPr>
          <a:xfrm>
            <a:off x="8905565" y="4178879"/>
            <a:ext cx="11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حشرة المن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7F5A815-7BCE-F15E-3640-5D401B712F47}"/>
              </a:ext>
            </a:extLst>
          </p:cNvPr>
          <p:cNvCxnSpPr/>
          <p:nvPr/>
        </p:nvCxnSpPr>
        <p:spPr>
          <a:xfrm flipH="1">
            <a:off x="8510457" y="4381266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D7E1CC7-DE8F-D1B4-E6BD-420CD6A66107}"/>
              </a:ext>
            </a:extLst>
          </p:cNvPr>
          <p:cNvSpPr txBox="1"/>
          <p:nvPr/>
        </p:nvSpPr>
        <p:spPr>
          <a:xfrm>
            <a:off x="6491640" y="4214436"/>
            <a:ext cx="190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70C0"/>
                </a:solidFill>
              </a:rPr>
              <a:t>طائر القرقف الأزرق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7" grpId="0"/>
      <p:bldP spid="29" grpId="0"/>
      <p:bldP spid="32" grpId="0"/>
      <p:bldP spid="33" grpId="0"/>
      <p:bldP spid="43" grpId="0"/>
      <p:bldP spid="45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C8530-0667-BF64-4458-BEDAC0971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543" y="1741941"/>
            <a:ext cx="8240163" cy="3221718"/>
          </a:xfrm>
        </p:spPr>
      </p:pic>
      <p:sp>
        <p:nvSpPr>
          <p:cNvPr id="4" name="Google Shape;348;p16">
            <a:extLst>
              <a:ext uri="{FF2B5EF4-FFF2-40B4-BE49-F238E27FC236}">
                <a16:creationId xmlns:a16="http://schemas.microsoft.com/office/drawing/2014/main" id="{7E13A8A4-2FC5-B405-FBEC-8BA585626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088" y="914400"/>
            <a:ext cx="10691812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3600" b="1" i="0" u="sng" strike="noStrike" cap="none" dirty="0">
                <a:solidFill>
                  <a:srgbClr val="543C17"/>
                </a:solidFill>
                <a:latin typeface="Calibri"/>
                <a:ea typeface="Calibri"/>
                <a:cs typeface="Calibri"/>
                <a:sym typeface="Calibri"/>
              </a:rPr>
              <a:t>تمرين ص21 من كتاب النشاط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C885B-057D-CE74-7E6C-67CB7620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543" y="4635502"/>
            <a:ext cx="8157486" cy="14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F276-ABD0-FF2D-E179-25FB58F9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الشبكة الغذائية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108D-4456-A996-255F-79FCDAF1B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1EBCEB8-B2E6-4C33-16D1-454DEDE0B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08A25-2564-5879-9FD2-10B73CB5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61" r="22951" b="2"/>
          <a:stretch/>
        </p:blipFill>
        <p:spPr>
          <a:xfrm>
            <a:off x="1" y="10"/>
            <a:ext cx="5188687" cy="6857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0315AF-27B3-4348-1A0D-9F5D64030DB1}"/>
              </a:ext>
            </a:extLst>
          </p:cNvPr>
          <p:cNvSpPr txBox="1">
            <a:spLocks/>
          </p:cNvSpPr>
          <p:nvPr/>
        </p:nvSpPr>
        <p:spPr>
          <a:xfrm>
            <a:off x="5530217" y="2578789"/>
            <a:ext cx="6661782" cy="3871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EG" sz="4800" dirty="0">
                <a:solidFill>
                  <a:srgbClr val="002060"/>
                </a:solidFill>
              </a:rPr>
              <a:t>النهاية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C0DD64-A876-9468-C2F5-AEAC925C92EF}"/>
              </a:ext>
            </a:extLst>
          </p:cNvPr>
          <p:cNvSpPr txBox="1">
            <a:spLocks/>
          </p:cNvSpPr>
          <p:nvPr/>
        </p:nvSpPr>
        <p:spPr>
          <a:xfrm>
            <a:off x="5619964" y="4785543"/>
            <a:ext cx="5322013" cy="100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>
                <a:solidFill>
                  <a:srgbClr val="002060"/>
                </a:solidFill>
              </a:rPr>
              <a:t>أ.أسماء محمد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1CFC0-EE6A-4416-8EC8-9B253360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523BB7-5D32-BA04-D30D-B8290DBF5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DAC8E-4D54-362D-16FA-3B6C76E9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61" r="22951" b="2"/>
          <a:stretch/>
        </p:blipFill>
        <p:spPr>
          <a:xfrm>
            <a:off x="1" y="10"/>
            <a:ext cx="5188687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D7E0C-044E-36ED-A9BC-FE2FC47D3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0217" y="2578789"/>
            <a:ext cx="6661782" cy="3871143"/>
          </a:xfrm>
        </p:spPr>
        <p:txBody>
          <a:bodyPr>
            <a:normAutofit/>
          </a:bodyPr>
          <a:lstStyle/>
          <a:p>
            <a:r>
              <a:rPr lang="ar-EG" sz="4800">
                <a:solidFill>
                  <a:srgbClr val="002060"/>
                </a:solidFill>
              </a:rPr>
              <a:t>الشبكات الغذائية وانتقال الطاقة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B2D63-529A-700E-E31D-23F2D62C6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ar-EG">
                <a:solidFill>
                  <a:srgbClr val="002060"/>
                </a:solidFill>
              </a:rPr>
              <a:t>أ.أسماء محمد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9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AE13-238F-96C8-F2A1-4A43130B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000" b="1" dirty="0">
                <a:solidFill>
                  <a:srgbClr val="00B050"/>
                </a:solidFill>
              </a:rPr>
              <a:t>السلاسل الغذائية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A6A5-2E62-6D1A-729D-CFCBB9CCC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sz="2400" b="1" dirty="0"/>
              <a:t>السلاسل الغذائية </a:t>
            </a:r>
            <a:r>
              <a:rPr lang="ar-OM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تبين كيف تنتقل الطاقة من كائن حي إلى آخر</a:t>
            </a:r>
            <a:r>
              <a:rPr lang="ar-EG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E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 </a:t>
            </a:r>
            <a:r>
              <a:rPr lang="ar-OM" sz="2000" i="0" strike="noStrike" cap="none" dirty="0">
                <a:latin typeface="Calibri"/>
                <a:ea typeface="Calibri"/>
                <a:cs typeface="Calibri"/>
                <a:sym typeface="Calibri"/>
              </a:rPr>
              <a:t>تبين الأسهم اتجاه انتقال الطاقة</a:t>
            </a:r>
            <a:r>
              <a:rPr lang="ar-EG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r" rtl="1"/>
            <a:endParaRPr lang="ar-EG" sz="2000" i="0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endParaRPr lang="ar-OM" sz="2000" i="0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826B6-C88F-2D35-C883-AC743C65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96" y="3267394"/>
            <a:ext cx="88487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6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24A0-27DF-A461-BB77-40E8BAE5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000" b="1" dirty="0">
                <a:solidFill>
                  <a:srgbClr val="00B050"/>
                </a:solidFill>
              </a:rPr>
              <a:t>السلاسل الغذائية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B0F05-3B02-41BF-2391-08A7A6462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378" y="2228500"/>
            <a:ext cx="7701793" cy="636161"/>
          </a:xfrm>
        </p:spPr>
      </p:pic>
      <p:sp>
        <p:nvSpPr>
          <p:cNvPr id="6" name="Google Shape;160;p2">
            <a:extLst>
              <a:ext uri="{FF2B5EF4-FFF2-40B4-BE49-F238E27FC236}">
                <a16:creationId xmlns:a16="http://schemas.microsoft.com/office/drawing/2014/main" id="{38EBC9E5-65DD-9ED0-BDBA-CAE746ACEF56}"/>
              </a:ext>
            </a:extLst>
          </p:cNvPr>
          <p:cNvSpPr/>
          <p:nvPr/>
        </p:nvSpPr>
        <p:spPr>
          <a:xfrm>
            <a:off x="2171550" y="4271578"/>
            <a:ext cx="8648700" cy="400069"/>
          </a:xfrm>
          <a:custGeom>
            <a:avLst/>
            <a:gdLst/>
            <a:ahLst/>
            <a:cxnLst/>
            <a:rect l="l" t="t" r="r" b="b"/>
            <a:pathLst>
              <a:path w="8051370" h="523220" fill="none" extrusionOk="0">
                <a:moveTo>
                  <a:pt x="0" y="0"/>
                </a:moveTo>
                <a:cubicBezTo>
                  <a:pt x="131790" y="-9487"/>
                  <a:pt x="226045" y="22651"/>
                  <a:pt x="414070" y="0"/>
                </a:cubicBezTo>
                <a:cubicBezTo>
                  <a:pt x="602095" y="-22651"/>
                  <a:pt x="792946" y="76887"/>
                  <a:pt x="1150196" y="0"/>
                </a:cubicBezTo>
                <a:cubicBezTo>
                  <a:pt x="1507446" y="-76887"/>
                  <a:pt x="1598205" y="61673"/>
                  <a:pt x="1805807" y="0"/>
                </a:cubicBezTo>
                <a:cubicBezTo>
                  <a:pt x="2013409" y="-61673"/>
                  <a:pt x="2054624" y="35085"/>
                  <a:pt x="2139364" y="0"/>
                </a:cubicBezTo>
                <a:cubicBezTo>
                  <a:pt x="2224104" y="-35085"/>
                  <a:pt x="2516796" y="12339"/>
                  <a:pt x="2794976" y="0"/>
                </a:cubicBezTo>
                <a:cubicBezTo>
                  <a:pt x="3073156" y="-12339"/>
                  <a:pt x="3228709" y="51496"/>
                  <a:pt x="3531101" y="0"/>
                </a:cubicBezTo>
                <a:cubicBezTo>
                  <a:pt x="3833494" y="-51496"/>
                  <a:pt x="3806041" y="28843"/>
                  <a:pt x="4025685" y="0"/>
                </a:cubicBezTo>
                <a:cubicBezTo>
                  <a:pt x="4245329" y="-28843"/>
                  <a:pt x="4433959" y="2446"/>
                  <a:pt x="4600783" y="0"/>
                </a:cubicBezTo>
                <a:cubicBezTo>
                  <a:pt x="4767607" y="-2446"/>
                  <a:pt x="4989851" y="27819"/>
                  <a:pt x="5256394" y="0"/>
                </a:cubicBezTo>
                <a:cubicBezTo>
                  <a:pt x="5522937" y="-27819"/>
                  <a:pt x="5746550" y="74580"/>
                  <a:pt x="5992520" y="0"/>
                </a:cubicBezTo>
                <a:cubicBezTo>
                  <a:pt x="6238490" y="-74580"/>
                  <a:pt x="6517970" y="28230"/>
                  <a:pt x="6728645" y="0"/>
                </a:cubicBezTo>
                <a:cubicBezTo>
                  <a:pt x="6939320" y="-28230"/>
                  <a:pt x="7164839" y="44079"/>
                  <a:pt x="7303743" y="0"/>
                </a:cubicBezTo>
                <a:cubicBezTo>
                  <a:pt x="7442647" y="-44079"/>
                  <a:pt x="7704733" y="9674"/>
                  <a:pt x="8051370" y="0"/>
                </a:cubicBezTo>
                <a:cubicBezTo>
                  <a:pt x="8065261" y="138234"/>
                  <a:pt x="8036466" y="316388"/>
                  <a:pt x="8051370" y="523220"/>
                </a:cubicBezTo>
                <a:cubicBezTo>
                  <a:pt x="7900760" y="573386"/>
                  <a:pt x="7664130" y="518603"/>
                  <a:pt x="7395758" y="523220"/>
                </a:cubicBezTo>
                <a:cubicBezTo>
                  <a:pt x="7127386" y="527837"/>
                  <a:pt x="7067509" y="488347"/>
                  <a:pt x="6740147" y="523220"/>
                </a:cubicBezTo>
                <a:cubicBezTo>
                  <a:pt x="6412785" y="558093"/>
                  <a:pt x="6205302" y="462607"/>
                  <a:pt x="6004022" y="523220"/>
                </a:cubicBezTo>
                <a:cubicBezTo>
                  <a:pt x="5802743" y="583833"/>
                  <a:pt x="5538787" y="470096"/>
                  <a:pt x="5348410" y="523220"/>
                </a:cubicBezTo>
                <a:cubicBezTo>
                  <a:pt x="5158033" y="576344"/>
                  <a:pt x="5121515" y="475435"/>
                  <a:pt x="4934340" y="523220"/>
                </a:cubicBezTo>
                <a:cubicBezTo>
                  <a:pt x="4747165" y="571005"/>
                  <a:pt x="4552104" y="494916"/>
                  <a:pt x="4278728" y="523220"/>
                </a:cubicBezTo>
                <a:cubicBezTo>
                  <a:pt x="4005352" y="551524"/>
                  <a:pt x="3971294" y="513499"/>
                  <a:pt x="3864658" y="523220"/>
                </a:cubicBezTo>
                <a:cubicBezTo>
                  <a:pt x="3758022" y="532941"/>
                  <a:pt x="3408949" y="500064"/>
                  <a:pt x="3289560" y="523220"/>
                </a:cubicBezTo>
                <a:cubicBezTo>
                  <a:pt x="3170171" y="546376"/>
                  <a:pt x="2982923" y="476220"/>
                  <a:pt x="2875489" y="523220"/>
                </a:cubicBezTo>
                <a:cubicBezTo>
                  <a:pt x="2768055" y="570220"/>
                  <a:pt x="2662135" y="474879"/>
                  <a:pt x="2461419" y="523220"/>
                </a:cubicBezTo>
                <a:cubicBezTo>
                  <a:pt x="2260703" y="571561"/>
                  <a:pt x="2139386" y="516916"/>
                  <a:pt x="1886321" y="523220"/>
                </a:cubicBezTo>
                <a:cubicBezTo>
                  <a:pt x="1633256" y="529524"/>
                  <a:pt x="1469960" y="494681"/>
                  <a:pt x="1230709" y="523220"/>
                </a:cubicBezTo>
                <a:cubicBezTo>
                  <a:pt x="991458" y="551759"/>
                  <a:pt x="877072" y="458303"/>
                  <a:pt x="655612" y="523220"/>
                </a:cubicBezTo>
                <a:cubicBezTo>
                  <a:pt x="434152" y="588137"/>
                  <a:pt x="153294" y="489523"/>
                  <a:pt x="0" y="523220"/>
                </a:cubicBezTo>
                <a:cubicBezTo>
                  <a:pt x="-309" y="294769"/>
                  <a:pt x="28106" y="246919"/>
                  <a:pt x="0" y="0"/>
                </a:cubicBezTo>
                <a:close/>
              </a:path>
              <a:path w="8051370" h="523220" extrusionOk="0">
                <a:moveTo>
                  <a:pt x="0" y="0"/>
                </a:moveTo>
                <a:cubicBezTo>
                  <a:pt x="259016" y="-80374"/>
                  <a:pt x="536750" y="31782"/>
                  <a:pt x="736125" y="0"/>
                </a:cubicBezTo>
                <a:cubicBezTo>
                  <a:pt x="935500" y="-31782"/>
                  <a:pt x="998187" y="37902"/>
                  <a:pt x="1230709" y="0"/>
                </a:cubicBezTo>
                <a:cubicBezTo>
                  <a:pt x="1463231" y="-37902"/>
                  <a:pt x="1741926" y="5199"/>
                  <a:pt x="1966835" y="0"/>
                </a:cubicBezTo>
                <a:cubicBezTo>
                  <a:pt x="2191744" y="-5199"/>
                  <a:pt x="2242406" y="24620"/>
                  <a:pt x="2380905" y="0"/>
                </a:cubicBezTo>
                <a:cubicBezTo>
                  <a:pt x="2519404" y="-24620"/>
                  <a:pt x="2660913" y="10489"/>
                  <a:pt x="2794976" y="0"/>
                </a:cubicBezTo>
                <a:cubicBezTo>
                  <a:pt x="2929039" y="-10489"/>
                  <a:pt x="3161925" y="16374"/>
                  <a:pt x="3289560" y="0"/>
                </a:cubicBezTo>
                <a:cubicBezTo>
                  <a:pt x="3417195" y="-16374"/>
                  <a:pt x="3568621" y="159"/>
                  <a:pt x="3703630" y="0"/>
                </a:cubicBezTo>
                <a:cubicBezTo>
                  <a:pt x="3838639" y="-159"/>
                  <a:pt x="4094162" y="14732"/>
                  <a:pt x="4359242" y="0"/>
                </a:cubicBezTo>
                <a:cubicBezTo>
                  <a:pt x="4624322" y="-14732"/>
                  <a:pt x="4583160" y="11460"/>
                  <a:pt x="4692799" y="0"/>
                </a:cubicBezTo>
                <a:cubicBezTo>
                  <a:pt x="4802438" y="-11460"/>
                  <a:pt x="4911515" y="34772"/>
                  <a:pt x="5026355" y="0"/>
                </a:cubicBezTo>
                <a:cubicBezTo>
                  <a:pt x="5141195" y="-34772"/>
                  <a:pt x="5402658" y="46784"/>
                  <a:pt x="5681967" y="0"/>
                </a:cubicBezTo>
                <a:cubicBezTo>
                  <a:pt x="5961276" y="-46784"/>
                  <a:pt x="6160397" y="16430"/>
                  <a:pt x="6337578" y="0"/>
                </a:cubicBezTo>
                <a:cubicBezTo>
                  <a:pt x="6514759" y="-16430"/>
                  <a:pt x="6570687" y="1426"/>
                  <a:pt x="6671135" y="0"/>
                </a:cubicBezTo>
                <a:cubicBezTo>
                  <a:pt x="6771583" y="-1426"/>
                  <a:pt x="7082827" y="81243"/>
                  <a:pt x="7407260" y="0"/>
                </a:cubicBezTo>
                <a:cubicBezTo>
                  <a:pt x="7731693" y="-81243"/>
                  <a:pt x="7883069" y="20208"/>
                  <a:pt x="8051370" y="0"/>
                </a:cubicBezTo>
                <a:cubicBezTo>
                  <a:pt x="8085285" y="163655"/>
                  <a:pt x="8012859" y="312587"/>
                  <a:pt x="8051370" y="523220"/>
                </a:cubicBezTo>
                <a:cubicBezTo>
                  <a:pt x="7930049" y="528247"/>
                  <a:pt x="7868964" y="485411"/>
                  <a:pt x="7717813" y="523220"/>
                </a:cubicBezTo>
                <a:cubicBezTo>
                  <a:pt x="7566662" y="561029"/>
                  <a:pt x="7329908" y="491362"/>
                  <a:pt x="7223229" y="523220"/>
                </a:cubicBezTo>
                <a:cubicBezTo>
                  <a:pt x="7116550" y="555078"/>
                  <a:pt x="6696812" y="455947"/>
                  <a:pt x="6487104" y="523220"/>
                </a:cubicBezTo>
                <a:cubicBezTo>
                  <a:pt x="6277397" y="590493"/>
                  <a:pt x="6148995" y="503715"/>
                  <a:pt x="5992520" y="523220"/>
                </a:cubicBezTo>
                <a:cubicBezTo>
                  <a:pt x="5836045" y="542725"/>
                  <a:pt x="5730407" y="492036"/>
                  <a:pt x="5658963" y="523220"/>
                </a:cubicBezTo>
                <a:cubicBezTo>
                  <a:pt x="5587519" y="554404"/>
                  <a:pt x="5270608" y="523203"/>
                  <a:pt x="5164379" y="523220"/>
                </a:cubicBezTo>
                <a:cubicBezTo>
                  <a:pt x="5058150" y="523237"/>
                  <a:pt x="4906439" y="490144"/>
                  <a:pt x="4830822" y="523220"/>
                </a:cubicBezTo>
                <a:cubicBezTo>
                  <a:pt x="4755205" y="556296"/>
                  <a:pt x="4468193" y="501663"/>
                  <a:pt x="4255724" y="523220"/>
                </a:cubicBezTo>
                <a:cubicBezTo>
                  <a:pt x="4043255" y="544777"/>
                  <a:pt x="4053194" y="489536"/>
                  <a:pt x="3922167" y="523220"/>
                </a:cubicBezTo>
                <a:cubicBezTo>
                  <a:pt x="3791140" y="556904"/>
                  <a:pt x="3709040" y="517863"/>
                  <a:pt x="3588611" y="523220"/>
                </a:cubicBezTo>
                <a:cubicBezTo>
                  <a:pt x="3468182" y="528577"/>
                  <a:pt x="3052202" y="511706"/>
                  <a:pt x="2852485" y="523220"/>
                </a:cubicBezTo>
                <a:cubicBezTo>
                  <a:pt x="2652768" y="534734"/>
                  <a:pt x="2327198" y="509820"/>
                  <a:pt x="2116360" y="523220"/>
                </a:cubicBezTo>
                <a:cubicBezTo>
                  <a:pt x="1905523" y="536620"/>
                  <a:pt x="1800309" y="479897"/>
                  <a:pt x="1702290" y="523220"/>
                </a:cubicBezTo>
                <a:cubicBezTo>
                  <a:pt x="1604271" y="566543"/>
                  <a:pt x="1320796" y="507811"/>
                  <a:pt x="1127192" y="523220"/>
                </a:cubicBezTo>
                <a:cubicBezTo>
                  <a:pt x="933588" y="538629"/>
                  <a:pt x="903952" y="488900"/>
                  <a:pt x="713121" y="523220"/>
                </a:cubicBezTo>
                <a:cubicBezTo>
                  <a:pt x="522290" y="557540"/>
                  <a:pt x="243709" y="441903"/>
                  <a:pt x="0" y="523220"/>
                </a:cubicBezTo>
                <a:cubicBezTo>
                  <a:pt x="-52232" y="297582"/>
                  <a:pt x="34676" y="157491"/>
                  <a:pt x="0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العوالق النباتية</a:t>
            </a:r>
            <a:r>
              <a:rPr lang="ar-EG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ar-OM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هي نباتات مجهرية (منتجات) تطفو فوق الماء</a:t>
            </a:r>
            <a:endParaRPr sz="2000" dirty="0"/>
          </a:p>
        </p:txBody>
      </p:sp>
      <p:sp>
        <p:nvSpPr>
          <p:cNvPr id="7" name="Google Shape;161;p2">
            <a:extLst>
              <a:ext uri="{FF2B5EF4-FFF2-40B4-BE49-F238E27FC236}">
                <a16:creationId xmlns:a16="http://schemas.microsoft.com/office/drawing/2014/main" id="{622DC0F9-3FB7-57F3-A608-54374783E4A2}"/>
              </a:ext>
            </a:extLst>
          </p:cNvPr>
          <p:cNvSpPr/>
          <p:nvPr/>
        </p:nvSpPr>
        <p:spPr>
          <a:xfrm>
            <a:off x="2288431" y="5264640"/>
            <a:ext cx="8531819" cy="400069"/>
          </a:xfrm>
          <a:custGeom>
            <a:avLst/>
            <a:gdLst/>
            <a:ahLst/>
            <a:cxnLst/>
            <a:rect l="l" t="t" r="r" b="b"/>
            <a:pathLst>
              <a:path w="8531819" h="523220" fill="none" extrusionOk="0">
                <a:moveTo>
                  <a:pt x="0" y="0"/>
                </a:moveTo>
                <a:cubicBezTo>
                  <a:pt x="269809" y="-33510"/>
                  <a:pt x="397272" y="36056"/>
                  <a:pt x="568788" y="0"/>
                </a:cubicBezTo>
                <a:cubicBezTo>
                  <a:pt x="740304" y="-36056"/>
                  <a:pt x="985542" y="42434"/>
                  <a:pt x="1308212" y="0"/>
                </a:cubicBezTo>
                <a:cubicBezTo>
                  <a:pt x="1630882" y="-42434"/>
                  <a:pt x="1519300" y="39832"/>
                  <a:pt x="1706364" y="0"/>
                </a:cubicBezTo>
                <a:cubicBezTo>
                  <a:pt x="1893428" y="-39832"/>
                  <a:pt x="1984626" y="5321"/>
                  <a:pt x="2189834" y="0"/>
                </a:cubicBezTo>
                <a:cubicBezTo>
                  <a:pt x="2395042" y="-5321"/>
                  <a:pt x="2488275" y="60363"/>
                  <a:pt x="2758621" y="0"/>
                </a:cubicBezTo>
                <a:cubicBezTo>
                  <a:pt x="3028967" y="-60363"/>
                  <a:pt x="3174017" y="22693"/>
                  <a:pt x="3327409" y="0"/>
                </a:cubicBezTo>
                <a:cubicBezTo>
                  <a:pt x="3480801" y="-22693"/>
                  <a:pt x="3576432" y="8075"/>
                  <a:pt x="3725561" y="0"/>
                </a:cubicBezTo>
                <a:cubicBezTo>
                  <a:pt x="3874690" y="-8075"/>
                  <a:pt x="3951625" y="2357"/>
                  <a:pt x="4123713" y="0"/>
                </a:cubicBezTo>
                <a:cubicBezTo>
                  <a:pt x="4295801" y="-2357"/>
                  <a:pt x="4366954" y="27295"/>
                  <a:pt x="4436546" y="0"/>
                </a:cubicBezTo>
                <a:cubicBezTo>
                  <a:pt x="4506138" y="-27295"/>
                  <a:pt x="4912356" y="6047"/>
                  <a:pt x="5175970" y="0"/>
                </a:cubicBezTo>
                <a:cubicBezTo>
                  <a:pt x="5439584" y="-6047"/>
                  <a:pt x="5611984" y="10960"/>
                  <a:pt x="5744758" y="0"/>
                </a:cubicBezTo>
                <a:cubicBezTo>
                  <a:pt x="5877532" y="-10960"/>
                  <a:pt x="6039048" y="37680"/>
                  <a:pt x="6313546" y="0"/>
                </a:cubicBezTo>
                <a:cubicBezTo>
                  <a:pt x="6588044" y="-37680"/>
                  <a:pt x="6805599" y="18212"/>
                  <a:pt x="7052970" y="0"/>
                </a:cubicBezTo>
                <a:cubicBezTo>
                  <a:pt x="7300341" y="-18212"/>
                  <a:pt x="7456927" y="10876"/>
                  <a:pt x="7621758" y="0"/>
                </a:cubicBezTo>
                <a:cubicBezTo>
                  <a:pt x="7786589" y="-10876"/>
                  <a:pt x="7846768" y="2719"/>
                  <a:pt x="7934592" y="0"/>
                </a:cubicBezTo>
                <a:cubicBezTo>
                  <a:pt x="8022416" y="-2719"/>
                  <a:pt x="8301001" y="3116"/>
                  <a:pt x="8531819" y="0"/>
                </a:cubicBezTo>
                <a:cubicBezTo>
                  <a:pt x="8554869" y="160446"/>
                  <a:pt x="8470033" y="318798"/>
                  <a:pt x="8531819" y="523220"/>
                </a:cubicBezTo>
                <a:cubicBezTo>
                  <a:pt x="8290793" y="577439"/>
                  <a:pt x="8056187" y="454034"/>
                  <a:pt x="7877713" y="523220"/>
                </a:cubicBezTo>
                <a:cubicBezTo>
                  <a:pt x="7699239" y="592406"/>
                  <a:pt x="7672852" y="514490"/>
                  <a:pt x="7479561" y="523220"/>
                </a:cubicBezTo>
                <a:cubicBezTo>
                  <a:pt x="7286270" y="531950"/>
                  <a:pt x="7052481" y="513407"/>
                  <a:pt x="6740137" y="523220"/>
                </a:cubicBezTo>
                <a:cubicBezTo>
                  <a:pt x="6427793" y="533033"/>
                  <a:pt x="6510316" y="495195"/>
                  <a:pt x="6427304" y="523220"/>
                </a:cubicBezTo>
                <a:cubicBezTo>
                  <a:pt x="6344292" y="551245"/>
                  <a:pt x="5893734" y="456443"/>
                  <a:pt x="5687879" y="523220"/>
                </a:cubicBezTo>
                <a:cubicBezTo>
                  <a:pt x="5482024" y="589997"/>
                  <a:pt x="5368322" y="507959"/>
                  <a:pt x="5204410" y="523220"/>
                </a:cubicBezTo>
                <a:cubicBezTo>
                  <a:pt x="5040498" y="538481"/>
                  <a:pt x="4755745" y="480516"/>
                  <a:pt x="4464985" y="523220"/>
                </a:cubicBezTo>
                <a:cubicBezTo>
                  <a:pt x="4174225" y="565924"/>
                  <a:pt x="3991759" y="506220"/>
                  <a:pt x="3725561" y="523220"/>
                </a:cubicBezTo>
                <a:cubicBezTo>
                  <a:pt x="3459363" y="540220"/>
                  <a:pt x="3248270" y="474346"/>
                  <a:pt x="3071455" y="523220"/>
                </a:cubicBezTo>
                <a:cubicBezTo>
                  <a:pt x="2894640" y="572094"/>
                  <a:pt x="2732291" y="473357"/>
                  <a:pt x="2502667" y="523220"/>
                </a:cubicBezTo>
                <a:cubicBezTo>
                  <a:pt x="2273043" y="573083"/>
                  <a:pt x="2267957" y="494243"/>
                  <a:pt x="2104515" y="523220"/>
                </a:cubicBezTo>
                <a:cubicBezTo>
                  <a:pt x="1941073" y="552197"/>
                  <a:pt x="1889246" y="506354"/>
                  <a:pt x="1791682" y="523220"/>
                </a:cubicBezTo>
                <a:cubicBezTo>
                  <a:pt x="1694118" y="540086"/>
                  <a:pt x="1364311" y="449802"/>
                  <a:pt x="1137576" y="523220"/>
                </a:cubicBezTo>
                <a:cubicBezTo>
                  <a:pt x="910841" y="596638"/>
                  <a:pt x="291998" y="473530"/>
                  <a:pt x="0" y="523220"/>
                </a:cubicBezTo>
                <a:cubicBezTo>
                  <a:pt x="-26534" y="305750"/>
                  <a:pt x="11856" y="160186"/>
                  <a:pt x="0" y="0"/>
                </a:cubicBezTo>
                <a:close/>
              </a:path>
              <a:path w="8531819" h="523220" extrusionOk="0">
                <a:moveTo>
                  <a:pt x="0" y="0"/>
                </a:moveTo>
                <a:cubicBezTo>
                  <a:pt x="165840" y="-55668"/>
                  <a:pt x="345063" y="21388"/>
                  <a:pt x="654106" y="0"/>
                </a:cubicBezTo>
                <a:cubicBezTo>
                  <a:pt x="963149" y="-21388"/>
                  <a:pt x="854607" y="12447"/>
                  <a:pt x="1052258" y="0"/>
                </a:cubicBezTo>
                <a:cubicBezTo>
                  <a:pt x="1249909" y="-12447"/>
                  <a:pt x="1458614" y="58422"/>
                  <a:pt x="1706364" y="0"/>
                </a:cubicBezTo>
                <a:cubicBezTo>
                  <a:pt x="1954114" y="-58422"/>
                  <a:pt x="2156797" y="60779"/>
                  <a:pt x="2360470" y="0"/>
                </a:cubicBezTo>
                <a:cubicBezTo>
                  <a:pt x="2564143" y="-60779"/>
                  <a:pt x="2569348" y="26132"/>
                  <a:pt x="2758621" y="0"/>
                </a:cubicBezTo>
                <a:cubicBezTo>
                  <a:pt x="2947894" y="-26132"/>
                  <a:pt x="3093002" y="3527"/>
                  <a:pt x="3327409" y="0"/>
                </a:cubicBezTo>
                <a:cubicBezTo>
                  <a:pt x="3561816" y="-3527"/>
                  <a:pt x="3909369" y="4904"/>
                  <a:pt x="4066834" y="0"/>
                </a:cubicBezTo>
                <a:cubicBezTo>
                  <a:pt x="4224299" y="-4904"/>
                  <a:pt x="4518302" y="75152"/>
                  <a:pt x="4720940" y="0"/>
                </a:cubicBezTo>
                <a:cubicBezTo>
                  <a:pt x="4923578" y="-75152"/>
                  <a:pt x="5222286" y="27807"/>
                  <a:pt x="5460364" y="0"/>
                </a:cubicBezTo>
                <a:cubicBezTo>
                  <a:pt x="5698442" y="-27807"/>
                  <a:pt x="5624267" y="2928"/>
                  <a:pt x="5773198" y="0"/>
                </a:cubicBezTo>
                <a:cubicBezTo>
                  <a:pt x="5922129" y="-2928"/>
                  <a:pt x="6196466" y="23722"/>
                  <a:pt x="6341985" y="0"/>
                </a:cubicBezTo>
                <a:cubicBezTo>
                  <a:pt x="6487504" y="-23722"/>
                  <a:pt x="6749785" y="44885"/>
                  <a:pt x="6996092" y="0"/>
                </a:cubicBezTo>
                <a:cubicBezTo>
                  <a:pt x="7242399" y="-44885"/>
                  <a:pt x="7271567" y="40997"/>
                  <a:pt x="7394243" y="0"/>
                </a:cubicBezTo>
                <a:cubicBezTo>
                  <a:pt x="7516919" y="-40997"/>
                  <a:pt x="7692712" y="31009"/>
                  <a:pt x="7792395" y="0"/>
                </a:cubicBezTo>
                <a:cubicBezTo>
                  <a:pt x="7892078" y="-31009"/>
                  <a:pt x="8283257" y="18581"/>
                  <a:pt x="8531819" y="0"/>
                </a:cubicBezTo>
                <a:cubicBezTo>
                  <a:pt x="8546358" y="261076"/>
                  <a:pt x="8471805" y="398667"/>
                  <a:pt x="8531819" y="523220"/>
                </a:cubicBezTo>
                <a:cubicBezTo>
                  <a:pt x="8372021" y="529284"/>
                  <a:pt x="8136918" y="476603"/>
                  <a:pt x="7877713" y="523220"/>
                </a:cubicBezTo>
                <a:cubicBezTo>
                  <a:pt x="7618508" y="569837"/>
                  <a:pt x="7646884" y="485892"/>
                  <a:pt x="7479561" y="523220"/>
                </a:cubicBezTo>
                <a:cubicBezTo>
                  <a:pt x="7312238" y="560548"/>
                  <a:pt x="7226224" y="521041"/>
                  <a:pt x="7081410" y="523220"/>
                </a:cubicBezTo>
                <a:cubicBezTo>
                  <a:pt x="6936596" y="525399"/>
                  <a:pt x="6864105" y="514908"/>
                  <a:pt x="6768576" y="523220"/>
                </a:cubicBezTo>
                <a:cubicBezTo>
                  <a:pt x="6673047" y="531532"/>
                  <a:pt x="6447678" y="511002"/>
                  <a:pt x="6285107" y="523220"/>
                </a:cubicBezTo>
                <a:cubicBezTo>
                  <a:pt x="6122536" y="535438"/>
                  <a:pt x="6054535" y="491622"/>
                  <a:pt x="5972273" y="523220"/>
                </a:cubicBezTo>
                <a:cubicBezTo>
                  <a:pt x="5890011" y="554818"/>
                  <a:pt x="5740858" y="483323"/>
                  <a:pt x="5574122" y="523220"/>
                </a:cubicBezTo>
                <a:cubicBezTo>
                  <a:pt x="5407386" y="563117"/>
                  <a:pt x="5206411" y="457443"/>
                  <a:pt x="5005334" y="523220"/>
                </a:cubicBezTo>
                <a:cubicBezTo>
                  <a:pt x="4804257" y="588997"/>
                  <a:pt x="4802817" y="515865"/>
                  <a:pt x="4607182" y="523220"/>
                </a:cubicBezTo>
                <a:cubicBezTo>
                  <a:pt x="4411547" y="530575"/>
                  <a:pt x="4046420" y="522717"/>
                  <a:pt x="3867758" y="523220"/>
                </a:cubicBezTo>
                <a:cubicBezTo>
                  <a:pt x="3689096" y="523723"/>
                  <a:pt x="3383755" y="513185"/>
                  <a:pt x="3213652" y="523220"/>
                </a:cubicBezTo>
                <a:cubicBezTo>
                  <a:pt x="3043549" y="533255"/>
                  <a:pt x="2935693" y="512817"/>
                  <a:pt x="2730182" y="523220"/>
                </a:cubicBezTo>
                <a:cubicBezTo>
                  <a:pt x="2524671" y="533623"/>
                  <a:pt x="2266600" y="509287"/>
                  <a:pt x="1990758" y="523220"/>
                </a:cubicBezTo>
                <a:cubicBezTo>
                  <a:pt x="1714916" y="537153"/>
                  <a:pt x="1727422" y="522890"/>
                  <a:pt x="1592606" y="523220"/>
                </a:cubicBezTo>
                <a:cubicBezTo>
                  <a:pt x="1457790" y="523550"/>
                  <a:pt x="1016420" y="515482"/>
                  <a:pt x="853182" y="523220"/>
                </a:cubicBezTo>
                <a:cubicBezTo>
                  <a:pt x="689944" y="530958"/>
                  <a:pt x="395514" y="436464"/>
                  <a:pt x="0" y="523220"/>
                </a:cubicBezTo>
                <a:cubicBezTo>
                  <a:pt x="-53973" y="373564"/>
                  <a:pt x="10751" y="153424"/>
                  <a:pt x="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العوالق الحيوانية</a:t>
            </a:r>
            <a:r>
              <a:rPr lang="ar-EG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ar-OM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هي حيوانات مجهرية (مستهلكات) تطفو فوق الماء </a:t>
            </a:r>
            <a:endParaRPr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BE608-BE34-0E54-8B5A-73FE29AB361E}"/>
              </a:ext>
            </a:extLst>
          </p:cNvPr>
          <p:cNvSpPr txBox="1"/>
          <p:nvPr/>
        </p:nvSpPr>
        <p:spPr>
          <a:xfrm>
            <a:off x="2968993" y="3298751"/>
            <a:ext cx="822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</a:rPr>
              <a:t>ما المقصود بالعوالق النباتية والعوالق الحيوانية في السلسة الغذائية السابقة ؟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4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different animals&#10;&#10;AI-generated content may be incorrect.">
            <a:extLst>
              <a:ext uri="{FF2B5EF4-FFF2-40B4-BE49-F238E27FC236}">
                <a16:creationId xmlns:a16="http://schemas.microsoft.com/office/drawing/2014/main" id="{8C5BAE84-329E-6046-3B91-3EA54906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34" r="16057" b="-1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F385C-0876-3F01-176C-2E889A3C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ar-EG" sz="3600" dirty="0">
                <a:solidFill>
                  <a:srgbClr val="00B050"/>
                </a:solidFill>
              </a:rPr>
              <a:t>الشبكة الغذائية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7B11-F122-49DA-AC38-A997F4219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pPr rtl="1"/>
            <a:r>
              <a:rPr lang="ar-OM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مجموعة </a:t>
            </a:r>
            <a:r>
              <a:rPr lang="ar-EG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من ال</a:t>
            </a:r>
            <a:r>
              <a:rPr lang="ar-OM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سلاسل </a:t>
            </a:r>
            <a:r>
              <a:rPr lang="ar-EG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الغذائية ال</a:t>
            </a:r>
            <a:r>
              <a:rPr lang="ar-OM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متداخلة مع بعضها البعض </a:t>
            </a:r>
            <a:r>
              <a:rPr lang="ar-EG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تبين كيف تنتقل الطاقة من كائن حي إلى أخر.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141A-591D-4D95-FAA5-AC75FD3D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724" y="2138802"/>
            <a:ext cx="3972373" cy="499730"/>
          </a:xfrm>
        </p:spPr>
        <p:txBody>
          <a:bodyPr>
            <a:normAutofit fontScale="90000"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OM" sz="2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اذكر الكائن المنتج في الشبكة الغذائية</a:t>
            </a:r>
            <a:br>
              <a:rPr lang="ar-EG" sz="2000" b="1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ar-EG" sz="2000" b="1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ar-OM" dirty="0"/>
            </a:br>
            <a:br>
              <a:rPr lang="ar-OM" dirty="0"/>
            </a:br>
            <a:endParaRPr lang="en-US" dirty="0"/>
          </a:p>
        </p:txBody>
      </p:sp>
      <p:pic>
        <p:nvPicPr>
          <p:cNvPr id="4" name="Google Shape;202;p6">
            <a:extLst>
              <a:ext uri="{FF2B5EF4-FFF2-40B4-BE49-F238E27FC236}">
                <a16:creationId xmlns:a16="http://schemas.microsoft.com/office/drawing/2014/main" id="{1530AF1E-623E-8408-1C9D-90ADCAE001D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85776" y="1024888"/>
            <a:ext cx="4532872" cy="4074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A7DCB-7C71-BBEA-4F5F-BCA52CA3863E}"/>
              </a:ext>
            </a:extLst>
          </p:cNvPr>
          <p:cNvSpPr txBox="1"/>
          <p:nvPr/>
        </p:nvSpPr>
        <p:spPr>
          <a:xfrm>
            <a:off x="6645349" y="3228683"/>
            <a:ext cx="460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OM" sz="18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اذكر ثلاثة من الكائنات المستهلكة في الشبكة الغذائية</a:t>
            </a:r>
            <a:r>
              <a:rPr lang="ar-EG" sz="18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8912D-D040-60CF-1E5E-12AFBCB8B891}"/>
              </a:ext>
            </a:extLst>
          </p:cNvPr>
          <p:cNvSpPr txBox="1"/>
          <p:nvPr/>
        </p:nvSpPr>
        <p:spPr>
          <a:xfrm>
            <a:off x="6504548" y="4350911"/>
            <a:ext cx="474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OM" sz="18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حدد سلسلة غذائية تتضمن ستة كائنات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A6599-72CE-1CA2-3B95-CF9DF4E04C7F}"/>
              </a:ext>
            </a:extLst>
          </p:cNvPr>
          <p:cNvSpPr txBox="1"/>
          <p:nvPr/>
        </p:nvSpPr>
        <p:spPr>
          <a:xfrm>
            <a:off x="9907757" y="143820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/>
              <a:t>من الشكل التالي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7F588-3BDF-4F10-3D28-DEE16CBB31BB}"/>
              </a:ext>
            </a:extLst>
          </p:cNvPr>
          <p:cNvSpPr txBox="1"/>
          <p:nvPr/>
        </p:nvSpPr>
        <p:spPr>
          <a:xfrm>
            <a:off x="8846288" y="2638532"/>
            <a:ext cx="178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العوالق النباتية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F4A5D-282A-A163-64D8-445395BA5AB8}"/>
              </a:ext>
            </a:extLst>
          </p:cNvPr>
          <p:cNvSpPr txBox="1"/>
          <p:nvPr/>
        </p:nvSpPr>
        <p:spPr>
          <a:xfrm>
            <a:off x="5562906" y="3708371"/>
            <a:ext cx="54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002060"/>
                </a:solidFill>
              </a:rPr>
              <a:t>ربيان – عوالق حيوانية -الحبار – البطريق - الفقمة – الحوت – أسماك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6B929-A9FB-A171-BB79-DB40FD95D2C1}"/>
              </a:ext>
            </a:extLst>
          </p:cNvPr>
          <p:cNvSpPr txBox="1"/>
          <p:nvPr/>
        </p:nvSpPr>
        <p:spPr>
          <a:xfrm>
            <a:off x="9462977" y="5284381"/>
            <a:ext cx="178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عوالق نباتية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A6AF2B-65F4-3DB8-EFFE-0F687DB74A87}"/>
              </a:ext>
            </a:extLst>
          </p:cNvPr>
          <p:cNvCxnSpPr/>
          <p:nvPr/>
        </p:nvCxnSpPr>
        <p:spPr>
          <a:xfrm flipH="1">
            <a:off x="9654363" y="5473139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3569F5-B051-30F0-D18D-35E2924EDFD8}"/>
              </a:ext>
            </a:extLst>
          </p:cNvPr>
          <p:cNvSpPr txBox="1"/>
          <p:nvPr/>
        </p:nvSpPr>
        <p:spPr>
          <a:xfrm>
            <a:off x="7866243" y="5266660"/>
            <a:ext cx="178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عوالق حيوانية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31B04F-97AF-1FF9-4D4A-D8E54510C116}"/>
              </a:ext>
            </a:extLst>
          </p:cNvPr>
          <p:cNvCxnSpPr/>
          <p:nvPr/>
        </p:nvCxnSpPr>
        <p:spPr>
          <a:xfrm flipH="1">
            <a:off x="7952949" y="5469047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6B62F8-7011-5B55-707A-B2710498455A}"/>
              </a:ext>
            </a:extLst>
          </p:cNvPr>
          <p:cNvCxnSpPr/>
          <p:nvPr/>
        </p:nvCxnSpPr>
        <p:spPr>
          <a:xfrm flipH="1">
            <a:off x="6794865" y="5471512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3A801A-39EC-35B8-3B45-141D7A893E8D}"/>
              </a:ext>
            </a:extLst>
          </p:cNvPr>
          <p:cNvSpPr txBox="1"/>
          <p:nvPr/>
        </p:nvSpPr>
        <p:spPr>
          <a:xfrm>
            <a:off x="5948273" y="5288809"/>
            <a:ext cx="8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البطريق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F589C-367A-FDDB-40D6-71A61C7C1259}"/>
              </a:ext>
            </a:extLst>
          </p:cNvPr>
          <p:cNvSpPr txBox="1"/>
          <p:nvPr/>
        </p:nvSpPr>
        <p:spPr>
          <a:xfrm>
            <a:off x="7190649" y="5284381"/>
            <a:ext cx="78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 الحبار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A8EC15-5D16-1FED-D6AD-7DB17FB36824}"/>
              </a:ext>
            </a:extLst>
          </p:cNvPr>
          <p:cNvCxnSpPr/>
          <p:nvPr/>
        </p:nvCxnSpPr>
        <p:spPr>
          <a:xfrm flipH="1">
            <a:off x="5531732" y="5469047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06A9A2-DD93-6B36-48EA-DCBE32AE3856}"/>
              </a:ext>
            </a:extLst>
          </p:cNvPr>
          <p:cNvCxnSpPr/>
          <p:nvPr/>
        </p:nvCxnSpPr>
        <p:spPr>
          <a:xfrm flipH="1">
            <a:off x="4345735" y="5469047"/>
            <a:ext cx="483859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8B459A-5BF6-22F1-864B-F5431E64ADAB}"/>
              </a:ext>
            </a:extLst>
          </p:cNvPr>
          <p:cNvSpPr txBox="1"/>
          <p:nvPr/>
        </p:nvSpPr>
        <p:spPr>
          <a:xfrm>
            <a:off x="3377408" y="5266660"/>
            <a:ext cx="8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الحوت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AA064-68DE-8B36-C2D3-4DEC19C80A29}"/>
              </a:ext>
            </a:extLst>
          </p:cNvPr>
          <p:cNvSpPr txBox="1"/>
          <p:nvPr/>
        </p:nvSpPr>
        <p:spPr>
          <a:xfrm>
            <a:off x="4587665" y="5289202"/>
            <a:ext cx="8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002060"/>
                </a:solidFill>
              </a:rPr>
              <a:t>الفقمة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4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3" grpId="0"/>
      <p:bldP spid="16" grpId="0"/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1FADC9-A0F4-4689-9608-959F3C23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81;p11">
            <a:extLst>
              <a:ext uri="{FF2B5EF4-FFF2-40B4-BE49-F238E27FC236}">
                <a16:creationId xmlns:a16="http://schemas.microsoft.com/office/drawing/2014/main" id="{E742DF80-824F-F807-2B36-5A45DB6E441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r="2" b="4079"/>
          <a:stretch/>
        </p:blipFill>
        <p:spPr>
          <a:xfrm>
            <a:off x="800100" y="1066799"/>
            <a:ext cx="10591800" cy="4724389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D41C16-52CF-47AA-A5C9-95D10CB80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0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2;p11">
            <a:extLst>
              <a:ext uri="{FF2B5EF4-FFF2-40B4-BE49-F238E27FC236}">
                <a16:creationId xmlns:a16="http://schemas.microsoft.com/office/drawing/2014/main" id="{D2FA6663-40C3-22AC-4FFF-CC40697C97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6025" b="43813"/>
          <a:stretch/>
        </p:blipFill>
        <p:spPr>
          <a:xfrm>
            <a:off x="6339730" y="1165897"/>
            <a:ext cx="4437036" cy="263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oogle Shape;281;p11">
            <a:extLst>
              <a:ext uri="{FF2B5EF4-FFF2-40B4-BE49-F238E27FC236}">
                <a16:creationId xmlns:a16="http://schemas.microsoft.com/office/drawing/2014/main" id="{954D2C6F-EC3F-3277-B24C-FC8035F949F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8632" r="44132" b="8639"/>
          <a:stretch/>
        </p:blipFill>
        <p:spPr>
          <a:xfrm>
            <a:off x="800100" y="1165898"/>
            <a:ext cx="5382986" cy="425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291;p12">
            <a:extLst>
              <a:ext uri="{FF2B5EF4-FFF2-40B4-BE49-F238E27FC236}">
                <a16:creationId xmlns:a16="http://schemas.microsoft.com/office/drawing/2014/main" id="{0BE91CE6-A3DF-6CDC-8044-610A1881C92C}"/>
              </a:ext>
            </a:extLst>
          </p:cNvPr>
          <p:cNvSpPr txBox="1"/>
          <p:nvPr/>
        </p:nvSpPr>
        <p:spPr>
          <a:xfrm>
            <a:off x="6516303" y="4359182"/>
            <a:ext cx="4260463" cy="1323399"/>
          </a:xfrm>
          <a:prstGeom prst="rect">
            <a:avLst/>
          </a:prstGeom>
          <a:noFill/>
          <a:ln w="9525" cap="flat" cmpd="sng">
            <a:solidFill>
              <a:srgbClr val="91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OM" sz="2000" b="1" i="0" u="none" strike="noStrike" cap="none" dirty="0">
                <a:solidFill>
                  <a:srgbClr val="3DE349"/>
                </a:solidFill>
                <a:latin typeface="Calibri"/>
                <a:ea typeface="Calibri"/>
                <a:cs typeface="Calibri"/>
                <a:sym typeface="Calibri"/>
              </a:rPr>
              <a:t>إنهم يرتدون قفازات ونظارات واقية. هذا في حالة إذا ما كان هناك أي شيء ضار مثل البكتيريا المسببة للأمراض في الماء</a:t>
            </a:r>
            <a:endParaRPr lang="ar-OM" sz="2000" dirty="0">
              <a:solidFill>
                <a:srgbClr val="3DE34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495065-8864-87FB-2BCC-25476996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81;p11">
            <a:extLst>
              <a:ext uri="{FF2B5EF4-FFF2-40B4-BE49-F238E27FC236}">
                <a16:creationId xmlns:a16="http://schemas.microsoft.com/office/drawing/2014/main" id="{32657278-923F-64AC-A6B6-8075197AFA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8632" r="44132" b="8639"/>
          <a:stretch/>
        </p:blipFill>
        <p:spPr>
          <a:xfrm>
            <a:off x="640609" y="1363776"/>
            <a:ext cx="6155873" cy="387642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oogle Shape;290;p12">
            <a:extLst>
              <a:ext uri="{FF2B5EF4-FFF2-40B4-BE49-F238E27FC236}">
                <a16:creationId xmlns:a16="http://schemas.microsoft.com/office/drawing/2014/main" id="{B713A46A-814A-8321-2989-CD81226044A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57392" t="53818" r="2291" b="27118"/>
          <a:stretch/>
        </p:blipFill>
        <p:spPr>
          <a:xfrm>
            <a:off x="7437091" y="1506656"/>
            <a:ext cx="3668485" cy="56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291;p12">
            <a:extLst>
              <a:ext uri="{FF2B5EF4-FFF2-40B4-BE49-F238E27FC236}">
                <a16:creationId xmlns:a16="http://schemas.microsoft.com/office/drawing/2014/main" id="{B185694F-61D9-0B99-D4E1-0DFA4717065F}"/>
              </a:ext>
            </a:extLst>
          </p:cNvPr>
          <p:cNvSpPr txBox="1"/>
          <p:nvPr/>
        </p:nvSpPr>
        <p:spPr>
          <a:xfrm>
            <a:off x="7437091" y="2376377"/>
            <a:ext cx="3668485" cy="400069"/>
          </a:xfrm>
          <a:prstGeom prst="rect">
            <a:avLst/>
          </a:prstGeom>
          <a:noFill/>
          <a:ln w="9525" cap="flat" cmpd="sng">
            <a:solidFill>
              <a:srgbClr val="91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000" b="1" i="0" u="none" strike="noStrike" cap="none" dirty="0">
                <a:solidFill>
                  <a:srgbClr val="91A000"/>
                </a:solidFill>
                <a:latin typeface="Calibri"/>
                <a:ea typeface="Calibri"/>
                <a:cs typeface="Calibri"/>
                <a:sym typeface="Calibri"/>
              </a:rPr>
              <a:t>يمكنهم استخدام الكتب أو الانترنت</a:t>
            </a:r>
            <a:endParaRPr sz="2000" dirty="0"/>
          </a:p>
        </p:txBody>
      </p:sp>
      <p:sp>
        <p:nvSpPr>
          <p:cNvPr id="9" name="Google Shape;292;p12">
            <a:extLst>
              <a:ext uri="{FF2B5EF4-FFF2-40B4-BE49-F238E27FC236}">
                <a16:creationId xmlns:a16="http://schemas.microsoft.com/office/drawing/2014/main" id="{0732F3D5-5904-3931-51EE-39A907E3291B}"/>
              </a:ext>
            </a:extLst>
          </p:cNvPr>
          <p:cNvSpPr txBox="1"/>
          <p:nvPr/>
        </p:nvSpPr>
        <p:spPr>
          <a:xfrm>
            <a:off x="7437090" y="4432133"/>
            <a:ext cx="3979743" cy="646290"/>
          </a:xfrm>
          <a:prstGeom prst="rect">
            <a:avLst/>
          </a:prstGeom>
          <a:noFill/>
          <a:ln w="9525" cap="flat" cmpd="sng">
            <a:solidFill>
              <a:srgbClr val="91A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OM" b="1" i="0" u="none" strike="noStrike" cap="none" dirty="0">
                <a:solidFill>
                  <a:srgbClr val="91A000"/>
                </a:solidFill>
                <a:latin typeface="Calibri"/>
                <a:ea typeface="Calibri"/>
                <a:cs typeface="Calibri"/>
                <a:sym typeface="Calibri"/>
              </a:rPr>
              <a:t>هم في حاجة إلى أن يتوصلوا إلى ما تأكله الحيوانات، ومن يأكل تلك الحيوانات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9F6E2-F89F-2189-8076-36A25A9E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095" y="2945837"/>
            <a:ext cx="38004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311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Calisto MT</vt:lpstr>
      <vt:lpstr>Univers Condensed</vt:lpstr>
      <vt:lpstr>ChronicleVTI</vt:lpstr>
      <vt:lpstr>PowerPoint Presentation</vt:lpstr>
      <vt:lpstr>الشبكات الغذائية وانتقال الطاقة</vt:lpstr>
      <vt:lpstr>السلاسل الغذائية</vt:lpstr>
      <vt:lpstr>السلاسل الغذائية</vt:lpstr>
      <vt:lpstr>الشبكة الغذائية</vt:lpstr>
      <vt:lpstr>اذكر الكائن المنتج في الشبكة الغذائية    </vt:lpstr>
      <vt:lpstr>PowerPoint Presentation</vt:lpstr>
      <vt:lpstr>PowerPoint Presentation</vt:lpstr>
      <vt:lpstr>PowerPoint Presentation</vt:lpstr>
      <vt:lpstr>من أسئلة نهاية الوحدة ص34</vt:lpstr>
      <vt:lpstr>تمرين ص21 من كتاب النشاط</vt:lpstr>
      <vt:lpstr>الشبكة الغذائية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365 Pro Plus</dc:creator>
  <cp:lastModifiedBy>365 Pro Plus</cp:lastModifiedBy>
  <cp:revision>2</cp:revision>
  <dcterms:created xsi:type="dcterms:W3CDTF">2025-03-10T00:12:25Z</dcterms:created>
  <dcterms:modified xsi:type="dcterms:W3CDTF">2025-03-10T19:27:23Z</dcterms:modified>
</cp:coreProperties>
</file>