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7" r:id="rId10"/>
    <p:sldId id="269" r:id="rId11"/>
    <p:sldId id="271" r:id="rId12"/>
    <p:sldId id="272" r:id="rId13"/>
    <p:sldId id="268" r:id="rId14"/>
    <p:sldId id="270" r:id="rId15"/>
  </p:sldIdLst>
  <p:sldSz cx="12192000" cy="6858000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DDD"/>
    <a:srgbClr val="EFF2F4"/>
    <a:srgbClr val="CBE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6T04:02:00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3165 97 24575,'-1'1'0,"1"0"0,-1 0 0,1 1 0,-1-1 0,0 0 0,1 0 0,-1 0 0,0 0 0,0 0 0,1 0 0,-1-1 0,0 1 0,0 0 0,0 0 0,0-1 0,0 1 0,0 0 0,-1-1 0,1 1 0,0-1 0,0 1 0,0-1 0,0 0 0,-1 0 0,1 1 0,-2-1 0,-41 6 0,38-6 0,-349 5 0,195-7 0,118 3 0,-1-1 0,1-3 0,0-1 0,0-3 0,-45-11 0,32 3 0,-83-9 0,80 15 0,-29 0 0,-1 4 0,-111 6 0,57 2 0,-377-3 0,468 3 0,0 2 0,-74 17 0,-54 6 0,146-25 0,0 1 0,-1 2 0,2 1 0,-1 2 0,1 1 0,-47 21 0,39-15 0,29-12 0,1 0 0,0 1 0,0 0 0,0 0 0,-11 8 0,5 0 0,9-9 0,0 1 0,0 0 0,0 0 0,1 1 0,0-1 0,0 2 0,0-1 0,1 1 0,0-1 0,0 2 0,1-1 0,0 0 0,0 1 0,-4 10 0,-20 77 0,9-37 0,-15 83 0,27-79 0,4 0 0,5 89 0,1-38 0,-4-84 0,0-14 0,1 1 0,0-1 0,1 1 0,0 0 0,2-1 0,0 0 0,0 0 0,1 0 0,11 24 0,-8-25 0,1-1 0,1 0 0,0 0 0,1-1 0,0 0 0,1 0 0,23 18 0,-18-18 0,0-2 0,0 0 0,0 0 0,1-2 0,1 0 0,28 8 0,-8-5 0,1-1 0,44 4 0,10-7 0,151-7 0,-104-2 0,84-14 0,11 1 0,-123 15 0,105 2 0,-69 16 0,-75-7 0,-39-5 0,54 17 0,-62-15 0,1-1 0,1-1 0,44 4 0,197-9 0,-124-3 0,-118 2 0,1-2 0,-1-2 0,0 0 0,0-1 0,29-11 0,-41 9 0,0 1 0,-1-2 0,20-12 0,-21 11 0,1 0 0,0 2 0,22-10 0,-6 5 0,53-30 0,-46 22 0,-21 9 0,-1 0 0,-1-1 0,1-1 0,-2 0 0,0-1 0,20-27 0,-1 3 0,-24 29 0,1 0 0,-2 0 0,1-1 0,-2 0 0,1 0 0,-1-1 0,0 0 0,-1 0 0,-1 0 0,0 0 0,0-1 0,-1 0 0,-1 0 0,0 0 0,1-18 0,-3-171 0,-2 74 0,-1 98 0,0-1 0,-3 1 0,0 0 0,-1 1 0,-2-1 0,-18-38 0,-4-18 0,17 51 0,0 1 0,-21-33 0,12 23 0,-45-91-1365,58 115-5461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FFDBFF-7079-4BB3-ACEB-6EBCFE3582EF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1B7B67-94A5-4851-830A-37F4EEBE63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39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34BD53-786D-6654-08DE-039341F09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AF9B68-372F-2174-1EAE-446A3AE97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DE25CC-4530-4C1E-F2C5-11582982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3CAA1E-A285-FDAF-5DBD-5C866E16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1FCE08-F5E6-BBF3-C573-B43E3B6C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92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E6DB33-3344-3B97-C5F9-91F39174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4817F3-969A-4350-CAAA-E4E4325F2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8661C1-DC97-5E6F-35CC-441631D6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16D47D-F604-50E3-8539-4FEF94F8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A0D74-27B5-728C-9CB0-6883D05E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11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34FD9F7-3826-1D92-44DE-B963090D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3DE429-0853-7C3D-BF74-CB2DFD1A5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D8437C-1F73-8328-B081-E3114A4B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BFE50F-85BD-989D-24C2-A63F7790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57B78F-5CB7-6133-81C8-4DD988E1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253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34BD53-786D-6654-08DE-039341F09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AF9B68-372F-2174-1EAE-446A3AE97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DE25CC-4530-4C1E-F2C5-11582982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3CAA1E-A285-FDAF-5DBD-5C866E16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1FCE08-F5E6-BBF3-C573-B43E3B6C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13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73C0C3-DC0E-EA81-EB0C-C1652629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B4AF12-038F-3B83-83C8-A800FD17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646F8F-DE09-6E61-913E-9E6F9F20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DAC308-2151-1B9E-FCD6-A2DAD6A0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90C16-464D-AE27-CA5C-8DD5056E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255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17E48-A226-8164-92C2-932AD817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9D7848-C991-EBA2-EA69-3B047BC0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63185B-EFC0-D25D-DFEF-959248E6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62EBFE-D035-4CBD-872F-1EDFB13B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975C31-D000-39BF-7F1B-1362C173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16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61A242-1756-FE28-0E51-78EC757B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820092-6D70-A393-9673-C8499209A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D80390A-07B3-10DB-0EB9-6A22067F5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F6EE0D-CB7C-5BF0-228A-D4694D5B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BB9667-1912-7280-F6AA-CC028B32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0CF17-7AB8-EC23-495F-821314B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499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2C303C-2770-FA8A-5DCF-4FBD44F5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A5B00D-4BD2-AB2F-7BB5-9E0BD7225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890A1A-8950-239D-A092-8536FAB4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87E363A-B366-85F7-22CE-5484996CF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13AD50-EE71-EBEC-7A49-8E99F4CAD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6AD25F0-1230-AD09-FF5E-C8AF86A4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83EBBF3-B2BE-A70D-E7DB-848B5E58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4EDA78F-82C7-7861-FFDD-DF108F4C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46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80455E-5356-0C99-E819-23A782C5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5581FB3-BE15-F8B1-6F48-4BEB88F3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B1587FD-837C-5109-81E6-95B41E89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466243-AAEC-1673-3239-3CE06C1A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51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FE71E9-0B5D-A339-EB68-70D51941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60D8E7A-D975-7C74-ECB2-B1FA9AD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0136FB-40A3-E853-1A6E-D0646AF7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525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53D22A-6CE7-111D-41E6-85380DE8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1D6362-71C2-6BF1-B8BA-C19181E4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44872F-EA2F-1E94-76FA-BD98FD7B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72D629-62ED-977C-999B-BB119935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C8E45-B506-0436-D839-6875DFEE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36F82D-3A99-F3D1-B0A5-B98A21CA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3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73C0C3-DC0E-EA81-EB0C-C1652629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B4AF12-038F-3B83-83C8-A800FD17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646F8F-DE09-6E61-913E-9E6F9F20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DAC308-2151-1B9E-FCD6-A2DAD6A0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90C16-464D-AE27-CA5C-8DD5056E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876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8A445-8E0C-BAEB-92FD-E20556F5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EF0B12-D359-034B-0E1B-A8B21DB94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AF7D45-E67D-DC3E-ABC9-81D74CA21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4B0B97-59F7-4525-932C-C1A351F3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246907-5283-4973-526F-C761966B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1B421E-9FDC-A863-1703-44D72B66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114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E6DB33-3344-3B97-C5F9-91F39174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4817F3-969A-4350-CAAA-E4E4325F2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8661C1-DC97-5E6F-35CC-441631D6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16D47D-F604-50E3-8539-4FEF94F8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A0D74-27B5-728C-9CB0-6883D05E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145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34FD9F7-3826-1D92-44DE-B963090D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3DE429-0853-7C3D-BF74-CB2DFD1A5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D8437C-1F73-8328-B081-E3114A4B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BFE50F-85BD-989D-24C2-A63F7790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57B78F-5CB7-6133-81C8-4DD988E1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734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17E48-A226-8164-92C2-932AD817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9D7848-C991-EBA2-EA69-3B047BC0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63185B-EFC0-D25D-DFEF-959248E6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62EBFE-D035-4CBD-872F-1EDFB13B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975C31-D000-39BF-7F1B-1362C173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768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61A242-1756-FE28-0E51-78EC757B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820092-6D70-A393-9673-C8499209A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D80390A-07B3-10DB-0EB9-6A22067F5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F6EE0D-CB7C-5BF0-228A-D4694D5B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BB9667-1912-7280-F6AA-CC028B32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0CF17-7AB8-EC23-495F-821314B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83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2C303C-2770-FA8A-5DCF-4FBD44F5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A5B00D-4BD2-AB2F-7BB5-9E0BD7225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890A1A-8950-239D-A092-8536FAB48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87E363A-B366-85F7-22CE-5484996CF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13AD50-EE71-EBEC-7A49-8E99F4CAD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6AD25F0-1230-AD09-FF5E-C8AF86A4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83EBBF3-B2BE-A70D-E7DB-848B5E58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4EDA78F-82C7-7861-FFDD-DF108F4C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03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80455E-5356-0C99-E819-23A782C5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5581FB3-BE15-F8B1-6F48-4BEB88F3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B1587FD-837C-5109-81E6-95B41E89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466243-AAEC-1673-3239-3CE06C1A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13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FE71E9-0B5D-A339-EB68-70D51941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60D8E7A-D975-7C74-ECB2-B1FA9AD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0136FB-40A3-E853-1A6E-D0646AF7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55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53D22A-6CE7-111D-41E6-85380DE8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1D6362-71C2-6BF1-B8BA-C19181E4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44872F-EA2F-1E94-76FA-BD98FD7B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72D629-62ED-977C-999B-BB119935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C8E45-B506-0436-D839-6875DFEE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36F82D-3A99-F3D1-B0A5-B98A21CA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05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8A445-8E0C-BAEB-92FD-E20556F5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EF0B12-D359-034B-0E1B-A8B21DB94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AF7D45-E67D-DC3E-ABC9-81D74CA21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4B0B97-59F7-4525-932C-C1A351F3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246907-5283-4973-526F-C761966B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1B421E-9FDC-A863-1703-44D72B66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369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6B50D9B-BDE2-423F-43D5-346F362C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51BFF7-E8DD-32A0-B27A-DAB63B1E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90156A-37C8-8DCE-DBA2-9BDB75BEC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709D14-887D-48BA-0660-223C10815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86768D-DC92-9092-A4DD-E671FE6A0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8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6B50D9B-BDE2-423F-43D5-346F362C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51BFF7-E8DD-32A0-B27A-DAB63B1E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90156A-37C8-8DCE-DBA2-9BDB75BEC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4F09-D669-44B6-893C-238441C1A52A}" type="datetimeFigureOut">
              <a:rPr lang="ar-SA" smtClean="0"/>
              <a:t>08/10/1446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709D14-887D-48BA-0660-223C10815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86768D-DC92-9092-A4DD-E671FE6A0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F0C2-140D-4829-8E35-CBAD8B2810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03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ar/biology/726886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veworksheets.com/w/ar/alleman/42041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1.xml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DiiaXmg5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7690284D-84A5-5C69-8C24-891CE481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13320900" y="867034"/>
            <a:ext cx="205773" cy="214684"/>
          </a:xfrm>
          <a:prstGeom prst="rect">
            <a:avLst/>
          </a:prstGeom>
        </p:spPr>
      </p:pic>
      <p:pic>
        <p:nvPicPr>
          <p:cNvPr id="4" name="صورة 3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A85FF65F-5064-4F5D-CC54-93466D8B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13467190" y="860210"/>
            <a:ext cx="216595" cy="225975"/>
          </a:xfrm>
          <a:prstGeom prst="rect">
            <a:avLst/>
          </a:prstGeom>
        </p:spPr>
      </p:pic>
      <p:pic>
        <p:nvPicPr>
          <p:cNvPr id="6" name="صورة 5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DECA24F8-D7D3-8353-04FF-3DE4FBA22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12835660" y="962968"/>
            <a:ext cx="205773" cy="214684"/>
          </a:xfrm>
          <a:prstGeom prst="rect">
            <a:avLst/>
          </a:prstGeom>
        </p:spPr>
      </p:pic>
      <p:pic>
        <p:nvPicPr>
          <p:cNvPr id="7" name="صورة 6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4F921CC6-B11B-B434-EBC0-FFBA75271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8604680" y="1761460"/>
            <a:ext cx="205773" cy="214684"/>
          </a:xfrm>
          <a:prstGeom prst="rect">
            <a:avLst/>
          </a:prstGeom>
        </p:spPr>
      </p:pic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3225227" y="3933061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2875850" y="5706445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1603162" y="6915541"/>
            <a:ext cx="2390702" cy="2588131"/>
          </a:xfrm>
          <a:prstGeom prst="rect">
            <a:avLst/>
          </a:prstGeom>
        </p:spPr>
      </p:pic>
      <p:pic>
        <p:nvPicPr>
          <p:cNvPr id="13" name="صورة 12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B13E6DCE-0914-9AAF-AEB0-3807DA85FE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2400" r="6932" b="3402"/>
          <a:stretch/>
        </p:blipFill>
        <p:spPr>
          <a:xfrm>
            <a:off x="6777492" y="-940043"/>
            <a:ext cx="8356040" cy="8994115"/>
          </a:xfrm>
          <a:prstGeom prst="rect">
            <a:avLst/>
          </a:prstGeom>
        </p:spPr>
      </p:pic>
      <p:pic>
        <p:nvPicPr>
          <p:cNvPr id="12" name="صورة 11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FAABFE8A-02FA-A435-6316-A4AC1FCD1F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>
            <a:off x="7099730" y="-940043"/>
            <a:ext cx="8435577" cy="8690027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518DE50-1C53-AACB-98F6-041C15C5180A}"/>
              </a:ext>
            </a:extLst>
          </p:cNvPr>
          <p:cNvGrpSpPr/>
          <p:nvPr/>
        </p:nvGrpSpPr>
        <p:grpSpPr>
          <a:xfrm>
            <a:off x="8938161" y="5843360"/>
            <a:ext cx="2000449" cy="461665"/>
            <a:chOff x="7840980" y="3914289"/>
            <a:chExt cx="2000449" cy="461665"/>
          </a:xfrm>
        </p:grpSpPr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E62B2B40-E8AA-07F2-0981-631155324079}"/>
                </a:ext>
              </a:extLst>
            </p:cNvPr>
            <p:cNvSpPr/>
            <p:nvPr/>
          </p:nvSpPr>
          <p:spPr>
            <a:xfrm>
              <a:off x="7840980" y="3954780"/>
              <a:ext cx="2000449" cy="3886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530E193-4E6C-2B02-9C3B-0E6D212F6A90}"/>
                </a:ext>
              </a:extLst>
            </p:cNvPr>
            <p:cNvSpPr txBox="1"/>
            <p:nvPr/>
          </p:nvSpPr>
          <p:spPr>
            <a:xfrm>
              <a:off x="7894098" y="3914289"/>
              <a:ext cx="1880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E7687"/>
                  </a:solidFill>
                  <a:effectLst/>
                  <a:uLnTx/>
                  <a:uFillTx/>
                  <a:latin typeface="Ara Alm Bon " panose="00000500000000000000" pitchFamily="50" charset="-78"/>
                  <a:ea typeface="+mn-ea"/>
                  <a:cs typeface="Ara Alm Bon " panose="00000500000000000000" pitchFamily="50" charset="-78"/>
                  <a:sym typeface="Arial"/>
                </a:rPr>
                <a:t>أحياء الصف 12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FEC004C-E7CC-A57E-3CFB-25AF40FD70ED}"/>
              </a:ext>
            </a:extLst>
          </p:cNvPr>
          <p:cNvSpPr txBox="1"/>
          <p:nvPr/>
        </p:nvSpPr>
        <p:spPr>
          <a:xfrm>
            <a:off x="6938985" y="848100"/>
            <a:ext cx="5211835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ufuli arabic"/>
                <a:ea typeface="+mn-ea"/>
                <a:cs typeface="Calibri" panose="020F0502020204030204" pitchFamily="34" charset="0"/>
                <a:sym typeface="Arial"/>
              </a:rPr>
              <a:t>تركىب</a:t>
            </a:r>
            <a:endParaRPr kumimoji="0" lang="ar-SA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ufuli arabic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ufuli arabic"/>
                <a:ea typeface="+mn-ea"/>
                <a:cs typeface="Calibri" panose="020F0502020204030204" pitchFamily="34" charset="0"/>
                <a:sym typeface="Arial"/>
              </a:rPr>
              <a:t>الميتوكىدرىا</a:t>
            </a:r>
            <a:endParaRPr kumimoji="0" lang="ar-OM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ufuli arabic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ufuli arabic"/>
                <a:ea typeface="+mn-ea"/>
                <a:cs typeface="Calibri" panose="020F0502020204030204" pitchFamily="34" charset="0"/>
                <a:sym typeface="Arial"/>
              </a:rPr>
              <a:t>ووطيفىها</a:t>
            </a:r>
            <a:endParaRPr kumimoji="0" lang="ar-SA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iker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E99FC8-E992-AFD1-2AA4-EE87374BBDE7}"/>
              </a:ext>
            </a:extLst>
          </p:cNvPr>
          <p:cNvSpPr txBox="1"/>
          <p:nvPr/>
        </p:nvSpPr>
        <p:spPr>
          <a:xfrm>
            <a:off x="3862934" y="-619528"/>
            <a:ext cx="52118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ufuli arabic"/>
                <a:ea typeface="+mn-ea"/>
                <a:cs typeface="Calibri" panose="020F0502020204030204" pitchFamily="34" charset="0"/>
                <a:sym typeface="Arial"/>
              </a:rPr>
              <a:t>الأهداف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iker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صورة 13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AC418324-2401-D447-0535-E2CA997D513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9062349" y="1867290"/>
            <a:ext cx="205773" cy="214684"/>
          </a:xfrm>
          <a:prstGeom prst="rect">
            <a:avLst/>
          </a:prstGeom>
        </p:spPr>
      </p:pic>
      <p:pic>
        <p:nvPicPr>
          <p:cNvPr id="15" name="صورة 14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FF7DF6FD-E767-37F9-2BBC-9D724210AA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9221329" y="1861895"/>
            <a:ext cx="216595" cy="225975"/>
          </a:xfrm>
          <a:prstGeom prst="rect">
            <a:avLst/>
          </a:prstGeom>
        </p:spPr>
      </p:pic>
      <p:pic>
        <p:nvPicPr>
          <p:cNvPr id="16" name="صورة 15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F3B5ED8E-3DAF-949F-A505-B18496801A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9725793" y="1654118"/>
            <a:ext cx="205773" cy="214684"/>
          </a:xfrm>
          <a:prstGeom prst="rect">
            <a:avLst/>
          </a:prstGeom>
        </p:spPr>
      </p:pic>
      <p:pic>
        <p:nvPicPr>
          <p:cNvPr id="21" name="صورة 20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6F1D615C-FADE-E948-9F40-B3B9C90133D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8868996" y="2557432"/>
            <a:ext cx="205773" cy="214684"/>
          </a:xfrm>
          <a:prstGeom prst="rect">
            <a:avLst/>
          </a:prstGeom>
        </p:spPr>
      </p:pic>
      <p:pic>
        <p:nvPicPr>
          <p:cNvPr id="22" name="صورة 21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D4EB47C3-8768-C1E0-68C8-BA19F6E740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7592874" y="3297628"/>
            <a:ext cx="205773" cy="214684"/>
          </a:xfrm>
          <a:prstGeom prst="rect">
            <a:avLst/>
          </a:prstGeom>
        </p:spPr>
      </p:pic>
      <p:pic>
        <p:nvPicPr>
          <p:cNvPr id="23" name="صورة 22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63AFFCB7-38E0-6DA4-ACFB-52217669110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10060807" y="3786358"/>
            <a:ext cx="205773" cy="214684"/>
          </a:xfrm>
          <a:prstGeom prst="rect">
            <a:avLst/>
          </a:prstGeom>
        </p:spPr>
      </p:pic>
      <p:pic>
        <p:nvPicPr>
          <p:cNvPr id="24" name="صورة 23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B45B9B0F-C336-D58B-3C71-05A8FB24AA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9015556" y="3823540"/>
            <a:ext cx="205773" cy="214684"/>
          </a:xfrm>
          <a:prstGeom prst="rect">
            <a:avLst/>
          </a:prstGeom>
        </p:spPr>
      </p:pic>
      <p:pic>
        <p:nvPicPr>
          <p:cNvPr id="25" name="صورة 24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5011994F-5271-795F-8EC3-0715380D55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8654290" y="3882954"/>
            <a:ext cx="205773" cy="214684"/>
          </a:xfrm>
          <a:prstGeom prst="rect">
            <a:avLst/>
          </a:prstGeom>
        </p:spPr>
      </p:pic>
      <p:pic>
        <p:nvPicPr>
          <p:cNvPr id="26" name="صورة 25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9F4C50B3-1BAC-ECF6-C222-0196FECB77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8469561" y="3892298"/>
            <a:ext cx="205773" cy="214684"/>
          </a:xfrm>
          <a:prstGeom prst="rect">
            <a:avLst/>
          </a:prstGeom>
        </p:spPr>
      </p:pic>
      <p:pic>
        <p:nvPicPr>
          <p:cNvPr id="27" name="صورة 26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B66D7D45-C6B2-AA50-3C64-8575AAA744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8730627" y="1974632"/>
            <a:ext cx="205773" cy="214684"/>
          </a:xfrm>
          <a:prstGeom prst="rect">
            <a:avLst/>
          </a:prstGeom>
        </p:spPr>
      </p:pic>
      <p:pic>
        <p:nvPicPr>
          <p:cNvPr id="28" name="صورة 27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A94440F4-F950-49C4-F55D-33192C374D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7432129" y="3214316"/>
            <a:ext cx="205773" cy="2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0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C72E49-1677-0D90-E70A-ED58FE7A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4302" y="1704641"/>
            <a:ext cx="8907838" cy="1701209"/>
          </a:xfrm>
          <a:prstGeom prst="rect">
            <a:avLst/>
          </a:prstGeom>
        </p:spPr>
      </p:pic>
      <p:pic>
        <p:nvPicPr>
          <p:cNvPr id="4" name="صورة 3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F3F59531-494E-C90C-DB3B-CA35333BD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10800000">
            <a:off x="8398589" y="-1577700"/>
            <a:ext cx="4922138" cy="332236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DE50117-9B8D-E475-C85F-61A1CA97DE1E}"/>
              </a:ext>
            </a:extLst>
          </p:cNvPr>
          <p:cNvSpPr txBox="1"/>
          <p:nvPr/>
        </p:nvSpPr>
        <p:spPr>
          <a:xfrm>
            <a:off x="8764995" y="83483"/>
            <a:ext cx="4189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OM" sz="32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  <a:sym typeface="Arial"/>
            </a:endParaRPr>
          </a:p>
          <a:p>
            <a:pPr algn="ctr"/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تقويم تكويني</a:t>
            </a:r>
            <a:endParaRPr lang="ar-SA" sz="32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3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06B65-F2CE-8B39-970E-226D764A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373FA413-935E-4FD1-8A4E-E7A49A2B5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10800000">
            <a:off x="8398589" y="-1577700"/>
            <a:ext cx="4922138" cy="332236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D7787E8-AAA6-7D87-02F2-AB309D47202D}"/>
              </a:ext>
            </a:extLst>
          </p:cNvPr>
          <p:cNvSpPr txBox="1"/>
          <p:nvPr/>
        </p:nvSpPr>
        <p:spPr>
          <a:xfrm>
            <a:off x="8764995" y="83483"/>
            <a:ext cx="4189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OM" sz="32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  <a:sym typeface="Arial"/>
            </a:endParaRPr>
          </a:p>
          <a:p>
            <a:pPr algn="ctr"/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تقويم تكويني</a:t>
            </a:r>
            <a:endParaRPr lang="ar-SA" sz="32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068C6D9-2C5F-2334-3906-71E097C1314F}"/>
              </a:ext>
            </a:extLst>
          </p:cNvPr>
          <p:cNvSpPr txBox="1"/>
          <p:nvPr/>
        </p:nvSpPr>
        <p:spPr>
          <a:xfrm>
            <a:off x="3329940" y="2456934"/>
            <a:ext cx="6659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https://www.liveworksheets.com/w/ar/biology/7268860</a:t>
            </a:r>
            <a:endParaRPr lang="ar-OM" dirty="0"/>
          </a:p>
          <a:p>
            <a:endParaRPr lang="en-US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19765FF-1119-C70E-9274-B055B3239D15}"/>
              </a:ext>
            </a:extLst>
          </p:cNvPr>
          <p:cNvSpPr txBox="1"/>
          <p:nvPr/>
        </p:nvSpPr>
        <p:spPr>
          <a:xfrm>
            <a:off x="3167380" y="4041894"/>
            <a:ext cx="6659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https://www.liveworksheets.com/w/ar/alleman/420412</a:t>
            </a:r>
            <a:endParaRPr lang="ar-O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الحليبي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21DAA4B4-5D20-363C-2FF7-1495807F8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2400" r="6932" b="3402"/>
          <a:stretch/>
        </p:blipFill>
        <p:spPr>
          <a:xfrm rot="16444601">
            <a:off x="-1690498" y="5131134"/>
            <a:ext cx="2526222" cy="1839921"/>
          </a:xfrm>
          <a:prstGeom prst="rect">
            <a:avLst/>
          </a:prstGeom>
        </p:spPr>
      </p:pic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225306" y="2990490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916128" y="4950282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701971" y="6030482"/>
            <a:ext cx="2390702" cy="2588131"/>
          </a:xfrm>
          <a:prstGeom prst="rect">
            <a:avLst/>
          </a:prstGeom>
        </p:spPr>
      </p:pic>
      <p:pic>
        <p:nvPicPr>
          <p:cNvPr id="5" name="صورة 4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87B0B738-2093-29F0-BF77-3C76FB5FC7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10800000">
            <a:off x="8124080" y="-1523029"/>
            <a:ext cx="4922138" cy="332236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B105AE-EFB5-3DAA-21F3-0021A7705978}"/>
              </a:ext>
            </a:extLst>
          </p:cNvPr>
          <p:cNvSpPr txBox="1"/>
          <p:nvPr/>
        </p:nvSpPr>
        <p:spPr>
          <a:xfrm>
            <a:off x="3583928" y="2171073"/>
            <a:ext cx="4189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OM" sz="3200" b="1" dirty="0">
                <a:latin typeface="Tufuli arabic"/>
                <a:cs typeface="Calibri" panose="020F0502020204030204" pitchFamily="34" charset="0"/>
                <a:sym typeface="Arial"/>
              </a:rPr>
              <a:t>نشاط 6-3 </a:t>
            </a:r>
          </a:p>
          <a:p>
            <a:pPr algn="ctr"/>
            <a:r>
              <a:rPr lang="ar-OM" sz="3200" b="1" dirty="0">
                <a:latin typeface="Tufuli arabic"/>
                <a:cs typeface="Calibri" panose="020F0502020204030204" pitchFamily="34" charset="0"/>
                <a:sym typeface="Arial"/>
              </a:rPr>
              <a:t>تجارب </a:t>
            </a:r>
            <a:r>
              <a:rPr lang="ar-OM" sz="3200" b="1" dirty="0" err="1">
                <a:latin typeface="Tufuli arabic"/>
                <a:cs typeface="Calibri" panose="020F0502020204030204" pitchFamily="34" charset="0"/>
                <a:sym typeface="Arial"/>
              </a:rPr>
              <a:t>الميتوكندريا</a:t>
            </a:r>
            <a:endParaRPr lang="ar-SA" sz="3200" b="1" dirty="0">
              <a:latin typeface="Tufuli arabic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F09FB69-475F-D894-D7D4-7F96D2C046A8}"/>
              </a:ext>
            </a:extLst>
          </p:cNvPr>
          <p:cNvSpPr txBox="1"/>
          <p:nvPr/>
        </p:nvSpPr>
        <p:spPr>
          <a:xfrm>
            <a:off x="8261765" y="138153"/>
            <a:ext cx="4189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كتاب النشاط والتجارب</a:t>
            </a:r>
          </a:p>
        </p:txBody>
      </p:sp>
    </p:spTree>
    <p:extLst>
      <p:ext uri="{BB962C8B-B14F-4D97-AF65-F5344CB8AC3E}">
        <p14:creationId xmlns:p14="http://schemas.microsoft.com/office/powerpoint/2010/main" val="2757577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75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153566" y="3079196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804189" y="4852580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531501" y="6061676"/>
            <a:ext cx="2390702" cy="2588131"/>
          </a:xfrm>
          <a:prstGeom prst="rect">
            <a:avLst/>
          </a:prstGeom>
        </p:spPr>
      </p:pic>
      <p:pic>
        <p:nvPicPr>
          <p:cNvPr id="13" name="صورة 12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B13E6DCE-0914-9AAF-AEB0-3807DA85FE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2400" r="6932" b="3402"/>
          <a:stretch/>
        </p:blipFill>
        <p:spPr>
          <a:xfrm>
            <a:off x="-5218890" y="-2004974"/>
            <a:ext cx="5041469" cy="5426440"/>
          </a:xfrm>
          <a:prstGeom prst="rect">
            <a:avLst/>
          </a:prstGeom>
        </p:spPr>
      </p:pic>
      <p:pic>
        <p:nvPicPr>
          <p:cNvPr id="12" name="صورة 11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FAABFE8A-02FA-A435-6316-A4AC1FCD1F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>
            <a:off x="9705646" y="-1805542"/>
            <a:ext cx="3225084" cy="3322365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518DE50-1C53-AACB-98F6-041C15C5180A}"/>
              </a:ext>
            </a:extLst>
          </p:cNvPr>
          <p:cNvGrpSpPr/>
          <p:nvPr/>
        </p:nvGrpSpPr>
        <p:grpSpPr>
          <a:xfrm>
            <a:off x="5671139" y="7315250"/>
            <a:ext cx="2000449" cy="461665"/>
            <a:chOff x="7840980" y="3914289"/>
            <a:chExt cx="2000449" cy="461665"/>
          </a:xfrm>
        </p:grpSpPr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E62B2B40-E8AA-07F2-0981-631155324079}"/>
                </a:ext>
              </a:extLst>
            </p:cNvPr>
            <p:cNvSpPr/>
            <p:nvPr/>
          </p:nvSpPr>
          <p:spPr>
            <a:xfrm>
              <a:off x="7840980" y="3954780"/>
              <a:ext cx="2000449" cy="3886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530E193-4E6C-2B02-9C3B-0E6D212F6A90}"/>
                </a:ext>
              </a:extLst>
            </p:cNvPr>
            <p:cNvSpPr txBox="1"/>
            <p:nvPr/>
          </p:nvSpPr>
          <p:spPr>
            <a:xfrm>
              <a:off x="7894098" y="3914289"/>
              <a:ext cx="1880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3E7687"/>
                  </a:solidFill>
                  <a:latin typeface="Ara Alm Bon " panose="00000500000000000000" pitchFamily="50" charset="-78"/>
                  <a:cs typeface="Ara Alm Bon " panose="00000500000000000000" pitchFamily="50" charset="-78"/>
                  <a:sym typeface="Arial"/>
                </a:rPr>
                <a:t>أحياء الصف 12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FEC004C-E7CC-A57E-3CFB-25AF40FD70ED}"/>
              </a:ext>
            </a:extLst>
          </p:cNvPr>
          <p:cNvSpPr txBox="1"/>
          <p:nvPr/>
        </p:nvSpPr>
        <p:spPr>
          <a:xfrm>
            <a:off x="4112380" y="7051782"/>
            <a:ext cx="521183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الطفرات</a:t>
            </a:r>
          </a:p>
          <a:p>
            <a:pPr algn="ctr"/>
            <a:r>
              <a:rPr lang="ar-SA" sz="8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الجينية</a:t>
            </a:r>
            <a:endParaRPr lang="ar-SA" sz="8000" b="1" dirty="0">
              <a:solidFill>
                <a:schemeClr val="bg1"/>
              </a:solidFill>
              <a:latin typeface="Gliker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E99FC8-E992-AFD1-2AA4-EE87374BBDE7}"/>
              </a:ext>
            </a:extLst>
          </p:cNvPr>
          <p:cNvSpPr txBox="1"/>
          <p:nvPr/>
        </p:nvSpPr>
        <p:spPr>
          <a:xfrm>
            <a:off x="9442017" y="336990"/>
            <a:ext cx="26254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الأهداف</a:t>
            </a:r>
            <a:endParaRPr lang="ar-SA" sz="2800" b="1" dirty="0">
              <a:solidFill>
                <a:schemeClr val="bg1"/>
              </a:solidFill>
              <a:latin typeface="Gliker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صورة 13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AC418324-2401-D447-0535-E2CA997D5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10596318" y="2837472"/>
            <a:ext cx="316819" cy="330539"/>
          </a:xfrm>
          <a:prstGeom prst="rect">
            <a:avLst/>
          </a:prstGeom>
        </p:spPr>
      </p:pic>
      <p:pic>
        <p:nvPicPr>
          <p:cNvPr id="15" name="صورة 14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FF7DF6FD-E767-37F9-2BBC-9D724210AA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10117425" y="2820088"/>
            <a:ext cx="333481" cy="34792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B5846E-7C20-0BBE-3716-DD1CCBE48369}"/>
              </a:ext>
            </a:extLst>
          </p:cNvPr>
          <p:cNvSpPr txBox="1"/>
          <p:nvPr/>
        </p:nvSpPr>
        <p:spPr>
          <a:xfrm>
            <a:off x="908803" y="2558946"/>
            <a:ext cx="90632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ufuli arabic"/>
                <a:cs typeface="Calibri" panose="020F0502020204030204" pitchFamily="34" charset="0"/>
              </a:rPr>
              <a:t>13-6 يصف العلاقة بين تركيب ووظيفة </a:t>
            </a:r>
            <a:r>
              <a:rPr lang="ar-SA" sz="2400" dirty="0" err="1">
                <a:latin typeface="Tufuli arabic"/>
                <a:cs typeface="Calibri" panose="020F0502020204030204" pitchFamily="34" charset="0"/>
              </a:rPr>
              <a:t>الميتوكندريا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 باستخدام الرسوم التخطيطية والصور المجهرية الإلكترونية.</a:t>
            </a:r>
          </a:p>
        </p:txBody>
      </p:sp>
    </p:spTree>
    <p:extLst>
      <p:ext uri="{BB962C8B-B14F-4D97-AF65-F5344CB8AC3E}">
        <p14:creationId xmlns:p14="http://schemas.microsoft.com/office/powerpoint/2010/main" val="268937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C407B-F709-B45A-380F-CFA858F34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9A38C815-C427-0B15-18AA-5F5E8F27D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153566" y="3079196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AA6AC18A-713F-1A73-5F94-C93662E12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804189" y="4852580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BEDE90F0-FD1A-08BF-6FF2-C899702137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531501" y="6061676"/>
            <a:ext cx="2390702" cy="2588131"/>
          </a:xfrm>
          <a:prstGeom prst="rect">
            <a:avLst/>
          </a:prstGeom>
        </p:spPr>
      </p:pic>
      <p:pic>
        <p:nvPicPr>
          <p:cNvPr id="13" name="صورة 12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4AFA963D-7EC5-D20B-06CC-6CD7264D3B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2400" r="6932" b="3402"/>
          <a:stretch/>
        </p:blipFill>
        <p:spPr>
          <a:xfrm>
            <a:off x="-5218890" y="-2004974"/>
            <a:ext cx="5041469" cy="5426440"/>
          </a:xfrm>
          <a:prstGeom prst="rect">
            <a:avLst/>
          </a:prstGeom>
        </p:spPr>
      </p:pic>
      <p:pic>
        <p:nvPicPr>
          <p:cNvPr id="12" name="صورة 11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323B68D3-E51C-CF0A-6F01-A775F9B037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>
            <a:off x="9266120" y="-446530"/>
            <a:ext cx="3225084" cy="2636838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E1C3C67-832C-DF2E-2388-13F2C1DBD2B5}"/>
              </a:ext>
            </a:extLst>
          </p:cNvPr>
          <p:cNvGrpSpPr/>
          <p:nvPr/>
        </p:nvGrpSpPr>
        <p:grpSpPr>
          <a:xfrm>
            <a:off x="5671139" y="7315250"/>
            <a:ext cx="2000449" cy="461665"/>
            <a:chOff x="7840980" y="3914289"/>
            <a:chExt cx="2000449" cy="461665"/>
          </a:xfrm>
        </p:grpSpPr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F6443BBB-B59F-C1E6-D4FC-525C937953A3}"/>
                </a:ext>
              </a:extLst>
            </p:cNvPr>
            <p:cNvSpPr/>
            <p:nvPr/>
          </p:nvSpPr>
          <p:spPr>
            <a:xfrm>
              <a:off x="7840980" y="3954780"/>
              <a:ext cx="2000449" cy="3886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1FE978D-899C-4909-743B-9BE3F9832B3B}"/>
                </a:ext>
              </a:extLst>
            </p:cNvPr>
            <p:cNvSpPr txBox="1"/>
            <p:nvPr/>
          </p:nvSpPr>
          <p:spPr>
            <a:xfrm>
              <a:off x="7894098" y="3914289"/>
              <a:ext cx="18801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3E7687"/>
                  </a:solidFill>
                  <a:latin typeface="Ara Alm Bon " panose="00000500000000000000" pitchFamily="50" charset="-78"/>
                  <a:cs typeface="Ara Alm Bon " panose="00000500000000000000" pitchFamily="50" charset="-78"/>
                  <a:sym typeface="Arial"/>
                </a:rPr>
                <a:t>أحياء الصف 12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BE5E4A4-FCB5-9BC3-A3C6-9CB4422724E3}"/>
              </a:ext>
            </a:extLst>
          </p:cNvPr>
          <p:cNvSpPr txBox="1"/>
          <p:nvPr/>
        </p:nvSpPr>
        <p:spPr>
          <a:xfrm>
            <a:off x="4112380" y="7051782"/>
            <a:ext cx="521183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الطفرات</a:t>
            </a:r>
          </a:p>
          <a:p>
            <a:pPr algn="ctr"/>
            <a:r>
              <a:rPr lang="ar-SA" sz="8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الجينية</a:t>
            </a:r>
            <a:endParaRPr lang="ar-SA" sz="8000" b="1" dirty="0">
              <a:solidFill>
                <a:schemeClr val="bg1"/>
              </a:solidFill>
              <a:latin typeface="Gliker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FE096F-D124-25B4-B2EE-335E28258B2E}"/>
              </a:ext>
            </a:extLst>
          </p:cNvPr>
          <p:cNvSpPr txBox="1"/>
          <p:nvPr/>
        </p:nvSpPr>
        <p:spPr>
          <a:xfrm>
            <a:off x="9322650" y="227656"/>
            <a:ext cx="295646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مسارات التنفس الهوائي والتنفس اللاهوائي </a:t>
            </a:r>
          </a:p>
          <a:p>
            <a:pPr algn="ctr"/>
            <a:r>
              <a:rPr lang="ar-OM" sz="2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في الكائنات الحية</a:t>
            </a:r>
            <a:endParaRPr lang="ar-SA" sz="28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14EC9B8-7308-0635-B61A-6B3B4F8C3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0508" y="425694"/>
            <a:ext cx="6946292" cy="5581841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121EEC9-9F35-E7AF-062E-82D7A8ED1BCF}"/>
              </a:ext>
            </a:extLst>
          </p:cNvPr>
          <p:cNvSpPr/>
          <p:nvPr/>
        </p:nvSpPr>
        <p:spPr>
          <a:xfrm>
            <a:off x="3394682" y="708246"/>
            <a:ext cx="1435396" cy="1684080"/>
          </a:xfrm>
          <a:prstGeom prst="ellipse">
            <a:avLst/>
          </a:prstGeom>
          <a:solidFill>
            <a:srgbClr val="EBC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B7883C8-B6FA-9C3E-DE40-EF5A5B1DC783}"/>
              </a:ext>
            </a:extLst>
          </p:cNvPr>
          <p:cNvSpPr/>
          <p:nvPr/>
        </p:nvSpPr>
        <p:spPr>
          <a:xfrm>
            <a:off x="4497572" y="1424763"/>
            <a:ext cx="1281065" cy="1451071"/>
          </a:xfrm>
          <a:prstGeom prst="ellipse">
            <a:avLst/>
          </a:prstGeom>
          <a:solidFill>
            <a:srgbClr val="EBC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03F28A81-2E86-4963-9A47-2F1F30A29EA2}"/>
              </a:ext>
            </a:extLst>
          </p:cNvPr>
          <p:cNvSpPr/>
          <p:nvPr/>
        </p:nvSpPr>
        <p:spPr>
          <a:xfrm>
            <a:off x="4860718" y="2553868"/>
            <a:ext cx="1751011" cy="1970984"/>
          </a:xfrm>
          <a:prstGeom prst="ellipse">
            <a:avLst/>
          </a:prstGeom>
          <a:solidFill>
            <a:srgbClr val="EBC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048A7313-9345-2E30-DB9C-CB9BCD672A4F}"/>
              </a:ext>
            </a:extLst>
          </p:cNvPr>
          <p:cNvSpPr/>
          <p:nvPr/>
        </p:nvSpPr>
        <p:spPr>
          <a:xfrm>
            <a:off x="6413365" y="2575134"/>
            <a:ext cx="2188375" cy="2454834"/>
          </a:xfrm>
          <a:prstGeom prst="ellipse">
            <a:avLst/>
          </a:prstGeom>
          <a:solidFill>
            <a:srgbClr val="EBC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صورة 13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501CC3CA-739C-7564-8887-EDA7FE5D1F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7937291" y="1447382"/>
            <a:ext cx="316819" cy="330539"/>
          </a:xfrm>
          <a:prstGeom prst="rect">
            <a:avLst/>
          </a:prstGeom>
        </p:spPr>
      </p:pic>
      <p:pic>
        <p:nvPicPr>
          <p:cNvPr id="15" name="صورة 14" descr="صورة تحتوي على لقطة شاشة, دائرة, التصميم&#10;&#10;تم إنشاء الوصف تلقائياً">
            <a:extLst>
              <a:ext uri="{FF2B5EF4-FFF2-40B4-BE49-F238E27FC236}">
                <a16:creationId xmlns:a16="http://schemas.microsoft.com/office/drawing/2014/main" id="{A7531DA5-2DAD-D5F0-869F-72E6E1800B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441" r="69716" b="30598"/>
          <a:stretch/>
        </p:blipFill>
        <p:spPr>
          <a:xfrm>
            <a:off x="2241106" y="2057618"/>
            <a:ext cx="333481" cy="347923"/>
          </a:xfrm>
          <a:prstGeom prst="rect">
            <a:avLst/>
          </a:prstGeom>
          <a:ln>
            <a:noFill/>
          </a:ln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1F9C401-7DB1-0A4B-E030-FA39998B3B24}"/>
              </a:ext>
            </a:extLst>
          </p:cNvPr>
          <p:cNvSpPr txBox="1"/>
          <p:nvPr/>
        </p:nvSpPr>
        <p:spPr>
          <a:xfrm>
            <a:off x="2272768" y="4801325"/>
            <a:ext cx="195928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>
                <a:solidFill>
                  <a:schemeClr val="accent1">
                    <a:lumMod val="50000"/>
                  </a:schemeClr>
                </a:solidFill>
                <a:latin typeface="Tufuli arabic"/>
                <a:cs typeface="Calibri" panose="020F0502020204030204" pitchFamily="34" charset="0"/>
              </a:rPr>
              <a:t>ما هذا الموقع من الخلية؟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0C3F68E9-8A82-6C63-0361-7476ED5ACBAA}"/>
                  </a:ext>
                </a:extLst>
              </p14:cNvPr>
              <p14:cNvContentPartPr/>
              <p14:nvPr/>
            </p14:nvContentPartPr>
            <p14:xfrm>
              <a:off x="6143860" y="1772824"/>
              <a:ext cx="1204200" cy="54612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0C3F68E9-8A82-6C63-0361-7476ED5ACB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5220" y="1763824"/>
                <a:ext cx="1221840" cy="5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021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6" grpId="0" animBg="1"/>
      <p:bldP spid="16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مجموعة 1030">
            <a:extLst>
              <a:ext uri="{FF2B5EF4-FFF2-40B4-BE49-F238E27FC236}">
                <a16:creationId xmlns:a16="http://schemas.microsoft.com/office/drawing/2014/main" id="{AD2ADF36-2F17-5247-9894-083A975C96A1}"/>
              </a:ext>
            </a:extLst>
          </p:cNvPr>
          <p:cNvGrpSpPr/>
          <p:nvPr/>
        </p:nvGrpSpPr>
        <p:grpSpPr>
          <a:xfrm>
            <a:off x="7485047" y="1157499"/>
            <a:ext cx="2069735" cy="899944"/>
            <a:chOff x="6277669" y="1913438"/>
            <a:chExt cx="2069735" cy="89994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032" name="صورة 1031" descr="صورة تحتوي على دائرة&#10;&#10;تم إنشاء الوصف تلقائياً">
              <a:extLst>
                <a:ext uri="{FF2B5EF4-FFF2-40B4-BE49-F238E27FC236}">
                  <a16:creationId xmlns:a16="http://schemas.microsoft.com/office/drawing/2014/main" id="{2B09C44D-A6CF-70F7-7794-B3236072E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t="5867" r="26900" b="50000"/>
            <a:stretch/>
          </p:blipFill>
          <p:spPr>
            <a:xfrm>
              <a:off x="6277669" y="1913438"/>
              <a:ext cx="2069735" cy="899944"/>
            </a:xfrm>
            <a:prstGeom prst="rect">
              <a:avLst/>
            </a:prstGeom>
          </p:spPr>
        </p:pic>
        <p:sp>
          <p:nvSpPr>
            <p:cNvPr id="1033" name="مربع نص 1032">
              <a:extLst>
                <a:ext uri="{FF2B5EF4-FFF2-40B4-BE49-F238E27FC236}">
                  <a16:creationId xmlns:a16="http://schemas.microsoft.com/office/drawing/2014/main" id="{2D3CAC8B-915D-DA25-298D-B6B14FA0E012}"/>
                </a:ext>
              </a:extLst>
            </p:cNvPr>
            <p:cNvSpPr txBox="1"/>
            <p:nvPr/>
          </p:nvSpPr>
          <p:spPr>
            <a:xfrm>
              <a:off x="6562907" y="2127236"/>
              <a:ext cx="174442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OM" sz="2400" dirty="0">
                  <a:latin typeface="Tufuli arabic"/>
                  <a:cs typeface="Calibri" panose="020F0502020204030204" pitchFamily="34" charset="0"/>
                </a:rPr>
                <a:t>التفاعل الرابط</a:t>
              </a:r>
              <a:endParaRPr lang="ar-SA" sz="2400" dirty="0">
                <a:latin typeface="Tufuli arabic"/>
                <a:cs typeface="Calibri" panose="020F0502020204030204" pitchFamily="34" charset="0"/>
              </a:endParaRPr>
            </a:p>
          </p:txBody>
        </p:sp>
      </p:grpSp>
      <p:grpSp>
        <p:nvGrpSpPr>
          <p:cNvPr id="1028" name="مجموعة 1027">
            <a:extLst>
              <a:ext uri="{FF2B5EF4-FFF2-40B4-BE49-F238E27FC236}">
                <a16:creationId xmlns:a16="http://schemas.microsoft.com/office/drawing/2014/main" id="{12BD454F-7787-1D72-125E-5B0FE7F25C7A}"/>
              </a:ext>
            </a:extLst>
          </p:cNvPr>
          <p:cNvGrpSpPr/>
          <p:nvPr/>
        </p:nvGrpSpPr>
        <p:grpSpPr>
          <a:xfrm>
            <a:off x="5473134" y="1794298"/>
            <a:ext cx="2069735" cy="899944"/>
            <a:chOff x="6448320" y="1945037"/>
            <a:chExt cx="2069735" cy="89994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29" name="صورة 1028" descr="صورة تحتوي على دائرة&#10;&#10;تم إنشاء الوصف تلقائياً">
              <a:extLst>
                <a:ext uri="{FF2B5EF4-FFF2-40B4-BE49-F238E27FC236}">
                  <a16:creationId xmlns:a16="http://schemas.microsoft.com/office/drawing/2014/main" id="{5EA43F51-877D-B664-0A59-6B4F64467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t="5867" r="26900" b="50000"/>
            <a:stretch/>
          </p:blipFill>
          <p:spPr>
            <a:xfrm>
              <a:off x="6448320" y="1945037"/>
              <a:ext cx="2069735" cy="899944"/>
            </a:xfrm>
            <a:prstGeom prst="rect">
              <a:avLst/>
            </a:prstGeom>
          </p:spPr>
        </p:pic>
        <p:sp>
          <p:nvSpPr>
            <p:cNvPr id="1030" name="مربع نص 1029">
              <a:extLst>
                <a:ext uri="{FF2B5EF4-FFF2-40B4-BE49-F238E27FC236}">
                  <a16:creationId xmlns:a16="http://schemas.microsoft.com/office/drawing/2014/main" id="{7BBD98E0-A063-6147-1EE0-29B5FE35925D}"/>
                </a:ext>
              </a:extLst>
            </p:cNvPr>
            <p:cNvSpPr txBox="1"/>
            <p:nvPr/>
          </p:nvSpPr>
          <p:spPr>
            <a:xfrm>
              <a:off x="6562907" y="2090242"/>
              <a:ext cx="152682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OM" sz="2400" dirty="0">
                  <a:latin typeface="Tufuli arabic"/>
                  <a:cs typeface="Calibri" panose="020F0502020204030204" pitchFamily="34" charset="0"/>
                </a:rPr>
                <a:t>دورة كربس</a:t>
              </a:r>
              <a:endParaRPr lang="ar-SA" sz="2400" dirty="0">
                <a:latin typeface="Tufuli arabic"/>
                <a:cs typeface="Calibri" panose="020F0502020204030204" pitchFamily="34" charset="0"/>
              </a:endParaRPr>
            </a:p>
          </p:txBody>
        </p:sp>
      </p:grpSp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153566" y="3079196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804189" y="4852580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531501" y="6061676"/>
            <a:ext cx="2390702" cy="2588131"/>
          </a:xfrm>
          <a:prstGeom prst="rect">
            <a:avLst/>
          </a:prstGeom>
        </p:spPr>
      </p:pic>
      <p:sp>
        <p:nvSpPr>
          <p:cNvPr id="1024" name="مربع نص 1023">
            <a:extLst>
              <a:ext uri="{FF2B5EF4-FFF2-40B4-BE49-F238E27FC236}">
                <a16:creationId xmlns:a16="http://schemas.microsoft.com/office/drawing/2014/main" id="{B88021DA-7270-9FBB-5D3F-1ECF6F95CB51}"/>
              </a:ext>
            </a:extLst>
          </p:cNvPr>
          <p:cNvSpPr txBox="1"/>
          <p:nvPr/>
        </p:nvSpPr>
        <p:spPr>
          <a:xfrm>
            <a:off x="815335" y="990245"/>
            <a:ext cx="2999163" cy="1191816"/>
          </a:xfrm>
          <a:prstGeom prst="roundRect">
            <a:avLst/>
          </a:prstGeom>
          <a:solidFill>
            <a:srgbClr val="F6E7DD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 rtlCol="1">
            <a:spAutoFit/>
          </a:bodyPr>
          <a:lstStyle/>
          <a:p>
            <a:pPr algn="ctr"/>
            <a:r>
              <a:rPr lang="ar-OM" sz="3200" dirty="0">
                <a:latin typeface="Tufuli arabic"/>
                <a:cs typeface="Calibri" panose="020F0502020204030204" pitchFamily="34" charset="0"/>
              </a:rPr>
              <a:t>تحدث في </a:t>
            </a:r>
            <a:r>
              <a:rPr lang="ar-OM" sz="3200" dirty="0" err="1">
                <a:latin typeface="Tufuli arabic"/>
                <a:cs typeface="Calibri" panose="020F0502020204030204" pitchFamily="34" charset="0"/>
              </a:rPr>
              <a:t>الميتوكندريا</a:t>
            </a:r>
            <a:endParaRPr lang="ar-SA" sz="3200" dirty="0">
              <a:latin typeface="Tufuli arabic"/>
              <a:cs typeface="Calibri" panose="020F0502020204030204" pitchFamily="34" charset="0"/>
            </a:endParaRPr>
          </a:p>
        </p:txBody>
      </p:sp>
      <p:pic>
        <p:nvPicPr>
          <p:cNvPr id="12" name="صورة 11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FAABFE8A-02FA-A435-6316-A4AC1FCD1F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16595507">
            <a:off x="6244606" y="-1074494"/>
            <a:ext cx="1731329" cy="218366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E99FC8-E992-AFD1-2AA4-EE87374BBDE7}"/>
              </a:ext>
            </a:extLst>
          </p:cNvPr>
          <p:cNvSpPr txBox="1"/>
          <p:nvPr/>
        </p:nvSpPr>
        <p:spPr>
          <a:xfrm>
            <a:off x="5797558" y="156833"/>
            <a:ext cx="26254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2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تذكر أن</a:t>
            </a:r>
            <a:endParaRPr lang="ar-SA" sz="2800" b="1" dirty="0">
              <a:solidFill>
                <a:schemeClr val="bg1"/>
              </a:solidFill>
              <a:latin typeface="Gliker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039" name="مجموعة 1038">
            <a:extLst>
              <a:ext uri="{FF2B5EF4-FFF2-40B4-BE49-F238E27FC236}">
                <a16:creationId xmlns:a16="http://schemas.microsoft.com/office/drawing/2014/main" id="{ADBF12AF-D92E-6BEA-0609-F3FE8CC447E0}"/>
              </a:ext>
            </a:extLst>
          </p:cNvPr>
          <p:cNvGrpSpPr/>
          <p:nvPr/>
        </p:nvGrpSpPr>
        <p:grpSpPr>
          <a:xfrm>
            <a:off x="8176437" y="2433332"/>
            <a:ext cx="3834299" cy="998268"/>
            <a:chOff x="6118471" y="322427"/>
            <a:chExt cx="3834299" cy="998268"/>
          </a:xfrm>
        </p:grpSpPr>
        <p:sp>
          <p:nvSpPr>
            <p:cNvPr id="1040" name="مربع نص 1039">
              <a:extLst>
                <a:ext uri="{FF2B5EF4-FFF2-40B4-BE49-F238E27FC236}">
                  <a16:creationId xmlns:a16="http://schemas.microsoft.com/office/drawing/2014/main" id="{9F9F2C5D-2CEA-FACD-7011-65ED6A48E32C}"/>
                </a:ext>
              </a:extLst>
            </p:cNvPr>
            <p:cNvSpPr txBox="1"/>
            <p:nvPr/>
          </p:nvSpPr>
          <p:spPr>
            <a:xfrm>
              <a:off x="6118471" y="673709"/>
              <a:ext cx="3834299" cy="646986"/>
            </a:xfrm>
            <a:prstGeom prst="roundRect">
              <a:avLst/>
            </a:prstGeom>
            <a:solidFill>
              <a:srgbClr val="85695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algn="ctr">
                <a:defRPr sz="22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l"/>
              <a:r>
                <a:rPr lang="ar-OM" sz="3200" dirty="0">
                  <a:solidFill>
                    <a:schemeClr val="bg1"/>
                  </a:solidFill>
                  <a:latin typeface="FF Hekaya Light" panose="00000A00000000000000" pitchFamily="50" charset="-78"/>
                  <a:cs typeface="FF Hekaya Light" panose="00000A00000000000000" pitchFamily="50" charset="-78"/>
                </a:rPr>
                <a:t>ماذا تعرف عن </a:t>
              </a:r>
              <a:r>
                <a:rPr lang="ar-OM" sz="3200" dirty="0" err="1">
                  <a:solidFill>
                    <a:schemeClr val="bg1"/>
                  </a:solidFill>
                  <a:latin typeface="FF Hekaya Light" panose="00000A00000000000000" pitchFamily="50" charset="-78"/>
                  <a:cs typeface="FF Hekaya Light" panose="00000A00000000000000" pitchFamily="50" charset="-78"/>
                </a:rPr>
                <a:t>الميتوكندريا</a:t>
              </a:r>
              <a:r>
                <a:rPr lang="ar-OM" sz="3200" dirty="0">
                  <a:solidFill>
                    <a:schemeClr val="bg1"/>
                  </a:solidFill>
                  <a:latin typeface="FF Hekaya Light" panose="00000A00000000000000" pitchFamily="50" charset="-78"/>
                  <a:cs typeface="FF Hekaya Light" panose="00000A00000000000000" pitchFamily="50" charset="-78"/>
                </a:rPr>
                <a:t>؟</a:t>
              </a:r>
              <a:endParaRPr lang="ar-SA" sz="3200" dirty="0">
                <a:solidFill>
                  <a:schemeClr val="bg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endParaRPr>
            </a:p>
          </p:txBody>
        </p:sp>
        <p:pic>
          <p:nvPicPr>
            <p:cNvPr id="1041" name="صورة 1040" descr="صورة تحتوي على رسوم متحركة, توضيح, فن&#10;&#10;تم إنشاء الوصف تلقائياً">
              <a:extLst>
                <a:ext uri="{FF2B5EF4-FFF2-40B4-BE49-F238E27FC236}">
                  <a16:creationId xmlns:a16="http://schemas.microsoft.com/office/drawing/2014/main" id="{6176DA99-A621-5750-EC21-6050309D7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1" t="13535" r="65341" b="28080"/>
            <a:stretch/>
          </p:blipFill>
          <p:spPr>
            <a:xfrm>
              <a:off x="9228793" y="322427"/>
              <a:ext cx="723977" cy="977707"/>
            </a:xfrm>
            <a:prstGeom prst="rect">
              <a:avLst/>
            </a:prstGeom>
          </p:spPr>
        </p:pic>
      </p:grpSp>
      <p:sp>
        <p:nvSpPr>
          <p:cNvPr id="1042" name="مربع نص 1041">
            <a:extLst>
              <a:ext uri="{FF2B5EF4-FFF2-40B4-BE49-F238E27FC236}">
                <a16:creationId xmlns:a16="http://schemas.microsoft.com/office/drawing/2014/main" id="{DDB86770-8E69-AE43-039D-770047D49BA3}"/>
              </a:ext>
            </a:extLst>
          </p:cNvPr>
          <p:cNvSpPr txBox="1"/>
          <p:nvPr/>
        </p:nvSpPr>
        <p:spPr>
          <a:xfrm>
            <a:off x="3070381" y="3621640"/>
            <a:ext cx="81115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56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ar-SA" sz="2400" dirty="0" err="1">
                <a:latin typeface="Tufuli arabic"/>
                <a:cs typeface="Calibri" panose="020F0502020204030204" pitchFamily="34" charset="0"/>
              </a:rPr>
              <a:t>عضيات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 عصوية الشكل أو خيطية، يبلغ قطرها </a:t>
            </a:r>
            <a:r>
              <a:rPr lang="el-GR" sz="2400" dirty="0">
                <a:latin typeface="Tufuli arabic"/>
                <a:cs typeface="Calibri" panose="020F0502020204030204" pitchFamily="34" charset="0"/>
              </a:rPr>
              <a:t>μ</a:t>
            </a:r>
            <a:r>
              <a:rPr lang="en-US" sz="2400" dirty="0">
                <a:latin typeface="Tufuli arabic"/>
                <a:cs typeface="Calibri" panose="020F0502020204030204" pitchFamily="34" charset="0"/>
              </a:rPr>
              <a:t>m 1- 0.5 ) </a:t>
            </a:r>
            <a:r>
              <a:rPr lang="ar-OM" sz="2400" dirty="0">
                <a:latin typeface="Tufuli arabic"/>
                <a:cs typeface="Calibri" panose="020F0502020204030204" pitchFamily="34" charset="0"/>
              </a:rPr>
              <a:t> 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تقريبًا</a:t>
            </a:r>
          </a:p>
        </p:txBody>
      </p:sp>
      <p:sp>
        <p:nvSpPr>
          <p:cNvPr id="1044" name="مربع نص 1043">
            <a:extLst>
              <a:ext uri="{FF2B5EF4-FFF2-40B4-BE49-F238E27FC236}">
                <a16:creationId xmlns:a16="http://schemas.microsoft.com/office/drawing/2014/main" id="{61ACCC80-D52E-6F77-0025-3CAECF1C8E82}"/>
              </a:ext>
            </a:extLst>
          </p:cNvPr>
          <p:cNvSpPr txBox="1"/>
          <p:nvPr/>
        </p:nvSpPr>
        <p:spPr>
          <a:xfrm>
            <a:off x="3063037" y="4263770"/>
            <a:ext cx="81115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56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لها شكلًا غير ثابت، إذ يمكن أن يتغير باستمرار</a:t>
            </a:r>
            <a:r>
              <a:rPr lang="ar-OM" sz="2400" dirty="0">
                <a:latin typeface="Tufuli arabic"/>
                <a:cs typeface="Calibri" panose="020F0502020204030204" pitchFamily="34" charset="0"/>
              </a:rPr>
              <a:t>.</a:t>
            </a:r>
            <a:endParaRPr lang="ar-SA" sz="2400" dirty="0">
              <a:latin typeface="Tufuli arabic"/>
              <a:cs typeface="Calibri" panose="020F0502020204030204" pitchFamily="34" charset="0"/>
            </a:endParaRPr>
          </a:p>
        </p:txBody>
      </p:sp>
      <p:sp>
        <p:nvSpPr>
          <p:cNvPr id="1045" name="مربع نص 1044">
            <a:extLst>
              <a:ext uri="{FF2B5EF4-FFF2-40B4-BE49-F238E27FC236}">
                <a16:creationId xmlns:a16="http://schemas.microsoft.com/office/drawing/2014/main" id="{1668E830-07F7-5A11-24EF-E914E7C5D890}"/>
              </a:ext>
            </a:extLst>
          </p:cNvPr>
          <p:cNvSpPr txBox="1"/>
          <p:nvPr/>
        </p:nvSpPr>
        <p:spPr>
          <a:xfrm>
            <a:off x="2130478" y="4891465"/>
            <a:ext cx="90514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569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يعتمد عدد </a:t>
            </a:r>
            <a:r>
              <a:rPr lang="ar-SA" sz="2400" dirty="0" err="1">
                <a:latin typeface="Tufuli arabic"/>
                <a:cs typeface="Calibri" panose="020F0502020204030204" pitchFamily="34" charset="0"/>
              </a:rPr>
              <a:t>الميتوكندريا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 في الخلية على نشاط الخلية</a:t>
            </a:r>
            <a:r>
              <a:rPr lang="ar-OM" sz="2400" dirty="0">
                <a:latin typeface="Tufuli arabic"/>
                <a:cs typeface="Calibri" panose="020F0502020204030204" pitchFamily="34" charset="0"/>
              </a:rPr>
              <a:t>, خلايا الكبد النشيطة جدًا تحتوي ما بين 1000 و 2000 </a:t>
            </a:r>
            <a:r>
              <a:rPr lang="ar-OM" sz="2400" dirty="0" err="1">
                <a:latin typeface="Tufuli arabic"/>
                <a:cs typeface="Calibri" panose="020F0502020204030204" pitchFamily="34" charset="0"/>
              </a:rPr>
              <a:t>ميتوكندريا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46" name="صورة 1045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2F8AAA5B-E1F1-E710-1AFD-769195671C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2622343">
            <a:off x="10811033" y="-985568"/>
            <a:ext cx="2390702" cy="1873000"/>
          </a:xfrm>
          <a:prstGeom prst="rect">
            <a:avLst/>
          </a:prstGeom>
        </p:spPr>
      </p:pic>
      <p:pic>
        <p:nvPicPr>
          <p:cNvPr id="17" name="صورة 16" descr="صورة تحتوي على الرسومات&#10;&#10;تم إنشاء الوصف تلقائياً">
            <a:extLst>
              <a:ext uri="{FF2B5EF4-FFF2-40B4-BE49-F238E27FC236}">
                <a16:creationId xmlns:a16="http://schemas.microsoft.com/office/drawing/2014/main" id="{B227B195-B7FC-BA47-E850-1E7E9ECB4D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5" t="8917" r="14349" b="65524"/>
          <a:stretch/>
        </p:blipFill>
        <p:spPr>
          <a:xfrm rot="5400000">
            <a:off x="6362056" y="5820399"/>
            <a:ext cx="483476" cy="987973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34640D2-A5FB-B1D2-7DF6-866083DFB0F2}"/>
              </a:ext>
            </a:extLst>
          </p:cNvPr>
          <p:cNvGrpSpPr/>
          <p:nvPr/>
        </p:nvGrpSpPr>
        <p:grpSpPr>
          <a:xfrm>
            <a:off x="4120348" y="979025"/>
            <a:ext cx="2345747" cy="899944"/>
            <a:chOff x="6254305" y="1913438"/>
            <a:chExt cx="2093099" cy="89994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5" name="صورة 4" descr="صورة تحتوي على دائرة&#10;&#10;تم إنشاء الوصف تلقائياً">
              <a:extLst>
                <a:ext uri="{FF2B5EF4-FFF2-40B4-BE49-F238E27FC236}">
                  <a16:creationId xmlns:a16="http://schemas.microsoft.com/office/drawing/2014/main" id="{C5F79D31-D8D9-C5B6-C94A-42525EEF6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t="5867" r="26900" b="50000"/>
            <a:stretch/>
          </p:blipFill>
          <p:spPr>
            <a:xfrm>
              <a:off x="6277669" y="1913438"/>
              <a:ext cx="2069735" cy="899944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ACFA3BF-F915-E24C-3F71-3F6356FE5E64}"/>
                </a:ext>
              </a:extLst>
            </p:cNvPr>
            <p:cNvSpPr txBox="1"/>
            <p:nvPr/>
          </p:nvSpPr>
          <p:spPr>
            <a:xfrm>
              <a:off x="6254305" y="2090242"/>
              <a:ext cx="1835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OM" sz="2400" dirty="0">
                  <a:latin typeface="Tufuli arabic"/>
                  <a:cs typeface="Calibri" panose="020F0502020204030204" pitchFamily="34" charset="0"/>
                </a:rPr>
                <a:t>الفسفرة التأكسدية</a:t>
              </a:r>
              <a:endParaRPr lang="ar-SA" sz="2400" dirty="0">
                <a:latin typeface="Tufuli arabic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B5314BD-5513-E309-DA6C-71C4E2E4F6BF}"/>
              </a:ext>
            </a:extLst>
          </p:cNvPr>
          <p:cNvGrpSpPr/>
          <p:nvPr/>
        </p:nvGrpSpPr>
        <p:grpSpPr>
          <a:xfrm>
            <a:off x="6130368" y="641822"/>
            <a:ext cx="1837419" cy="1347475"/>
            <a:chOff x="5102237" y="839372"/>
            <a:chExt cx="1837419" cy="1347475"/>
          </a:xfrm>
        </p:grpSpPr>
        <p:grpSp>
          <p:nvGrpSpPr>
            <p:cNvPr id="1047" name="مجموعة 1046">
              <a:extLst>
                <a:ext uri="{FF2B5EF4-FFF2-40B4-BE49-F238E27FC236}">
                  <a16:creationId xmlns:a16="http://schemas.microsoft.com/office/drawing/2014/main" id="{5507B5E2-6AED-CD2C-E7B9-B194373DE7A4}"/>
                </a:ext>
              </a:extLst>
            </p:cNvPr>
            <p:cNvGrpSpPr/>
            <p:nvPr/>
          </p:nvGrpSpPr>
          <p:grpSpPr>
            <a:xfrm>
              <a:off x="5451317" y="924432"/>
              <a:ext cx="1488339" cy="1262415"/>
              <a:chOff x="5451317" y="924432"/>
              <a:chExt cx="1488339" cy="1262415"/>
            </a:xfrm>
          </p:grpSpPr>
          <p:pic>
            <p:nvPicPr>
              <p:cNvPr id="29" name="صورة 28">
                <a:extLst>
                  <a:ext uri="{FF2B5EF4-FFF2-40B4-BE49-F238E27FC236}">
                    <a16:creationId xmlns:a16="http://schemas.microsoft.com/office/drawing/2014/main" id="{A18F3303-CBA3-BD3B-B4CA-5BAFA4DD9B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00" t="26845" r="9100" b="30133"/>
              <a:stretch/>
            </p:blipFill>
            <p:spPr>
              <a:xfrm rot="5230526">
                <a:off x="5947796" y="1001892"/>
                <a:ext cx="1069319" cy="914400"/>
              </a:xfrm>
              <a:prstGeom prst="rect">
                <a:avLst/>
              </a:prstGeom>
            </p:spPr>
          </p:pic>
          <p:pic>
            <p:nvPicPr>
              <p:cNvPr id="30" name="صورة 29">
                <a:extLst>
                  <a:ext uri="{FF2B5EF4-FFF2-40B4-BE49-F238E27FC236}">
                    <a16:creationId xmlns:a16="http://schemas.microsoft.com/office/drawing/2014/main" id="{97E7D86E-DE7A-51C9-BAA0-0A06603674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00" t="26845" r="9100" b="30133"/>
              <a:stretch/>
            </p:blipFill>
            <p:spPr>
              <a:xfrm rot="14983412" flipH="1">
                <a:off x="5373857" y="1194988"/>
                <a:ext cx="1069319" cy="914400"/>
              </a:xfrm>
              <a:prstGeom prst="rect">
                <a:avLst/>
              </a:prstGeom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E5C8D9-F915-F6B2-9B03-16F378DF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0" t="26845" r="9100" b="30133"/>
            <a:stretch/>
          </p:blipFill>
          <p:spPr>
            <a:xfrm rot="17210419" flipH="1">
              <a:off x="5024777" y="916832"/>
              <a:ext cx="1069319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1042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3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4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9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0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4" grpId="0" animBg="1"/>
          <p:bldP spid="1042" grpId="0"/>
          <p:bldP spid="1044" grpId="0"/>
          <p:bldP spid="10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0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4" grpId="0" animBg="1"/>
          <p:bldP spid="1042" grpId="0"/>
          <p:bldP spid="1044" grpId="0"/>
          <p:bldP spid="104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مجموعة 1030">
            <a:extLst>
              <a:ext uri="{FF2B5EF4-FFF2-40B4-BE49-F238E27FC236}">
                <a16:creationId xmlns:a16="http://schemas.microsoft.com/office/drawing/2014/main" id="{AD2ADF36-2F17-5247-9894-083A975C96A1}"/>
              </a:ext>
            </a:extLst>
          </p:cNvPr>
          <p:cNvGrpSpPr/>
          <p:nvPr/>
        </p:nvGrpSpPr>
        <p:grpSpPr>
          <a:xfrm>
            <a:off x="5677952" y="-1431049"/>
            <a:ext cx="2069735" cy="899944"/>
            <a:chOff x="6277669" y="1913438"/>
            <a:chExt cx="2069735" cy="89994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032" name="صورة 1031" descr="صورة تحتوي على دائرة&#10;&#10;تم إنشاء الوصف تلقائياً">
              <a:extLst>
                <a:ext uri="{FF2B5EF4-FFF2-40B4-BE49-F238E27FC236}">
                  <a16:creationId xmlns:a16="http://schemas.microsoft.com/office/drawing/2014/main" id="{2B09C44D-A6CF-70F7-7794-B3236072E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t="5867" r="26900" b="50000"/>
            <a:stretch/>
          </p:blipFill>
          <p:spPr>
            <a:xfrm>
              <a:off x="6277669" y="1913438"/>
              <a:ext cx="2069735" cy="899944"/>
            </a:xfrm>
            <a:prstGeom prst="rect">
              <a:avLst/>
            </a:prstGeom>
          </p:spPr>
        </p:pic>
        <p:sp>
          <p:nvSpPr>
            <p:cNvPr id="1033" name="مربع نص 1032">
              <a:extLst>
                <a:ext uri="{FF2B5EF4-FFF2-40B4-BE49-F238E27FC236}">
                  <a16:creationId xmlns:a16="http://schemas.microsoft.com/office/drawing/2014/main" id="{2D3CAC8B-915D-DA25-298D-B6B14FA0E012}"/>
                </a:ext>
              </a:extLst>
            </p:cNvPr>
            <p:cNvSpPr txBox="1"/>
            <p:nvPr/>
          </p:nvSpPr>
          <p:spPr>
            <a:xfrm>
              <a:off x="6562907" y="2090242"/>
              <a:ext cx="152682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Tufuli arabic"/>
                  <a:cs typeface="Calibri" panose="020F0502020204030204" pitchFamily="34" charset="0"/>
                </a:rPr>
                <a:t>جينية</a:t>
              </a:r>
            </a:p>
          </p:txBody>
        </p:sp>
      </p:grpSp>
      <p:grpSp>
        <p:nvGrpSpPr>
          <p:cNvPr id="1028" name="مجموعة 1027">
            <a:extLst>
              <a:ext uri="{FF2B5EF4-FFF2-40B4-BE49-F238E27FC236}">
                <a16:creationId xmlns:a16="http://schemas.microsoft.com/office/drawing/2014/main" id="{12BD454F-7787-1D72-125E-5B0FE7F25C7A}"/>
              </a:ext>
            </a:extLst>
          </p:cNvPr>
          <p:cNvGrpSpPr/>
          <p:nvPr/>
        </p:nvGrpSpPr>
        <p:grpSpPr>
          <a:xfrm>
            <a:off x="2760184" y="-1387959"/>
            <a:ext cx="2069735" cy="899944"/>
            <a:chOff x="6277669" y="1913438"/>
            <a:chExt cx="2069735" cy="89994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29" name="صورة 1028" descr="صورة تحتوي على دائرة&#10;&#10;تم إنشاء الوصف تلقائياً">
              <a:extLst>
                <a:ext uri="{FF2B5EF4-FFF2-40B4-BE49-F238E27FC236}">
                  <a16:creationId xmlns:a16="http://schemas.microsoft.com/office/drawing/2014/main" id="{5EA43F51-877D-B664-0A59-6B4F64467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0" t="5867" r="26900" b="50000"/>
            <a:stretch/>
          </p:blipFill>
          <p:spPr>
            <a:xfrm>
              <a:off x="6277669" y="1913438"/>
              <a:ext cx="2069735" cy="899944"/>
            </a:xfrm>
            <a:prstGeom prst="rect">
              <a:avLst/>
            </a:prstGeom>
          </p:spPr>
        </p:pic>
        <p:sp>
          <p:nvSpPr>
            <p:cNvPr id="1030" name="مربع نص 1029">
              <a:extLst>
                <a:ext uri="{FF2B5EF4-FFF2-40B4-BE49-F238E27FC236}">
                  <a16:creationId xmlns:a16="http://schemas.microsoft.com/office/drawing/2014/main" id="{7BBD98E0-A063-6147-1EE0-29B5FE35925D}"/>
                </a:ext>
              </a:extLst>
            </p:cNvPr>
            <p:cNvSpPr txBox="1"/>
            <p:nvPr/>
          </p:nvSpPr>
          <p:spPr>
            <a:xfrm>
              <a:off x="6562907" y="2090242"/>
              <a:ext cx="152682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latin typeface="Tufuli arabic"/>
                  <a:cs typeface="Calibri" panose="020F0502020204030204" pitchFamily="34" charset="0"/>
                </a:rPr>
                <a:t>كروموسومية</a:t>
              </a:r>
            </a:p>
          </p:txBody>
        </p:sp>
      </p:grpSp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153566" y="3079196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804189" y="4852580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531501" y="6061676"/>
            <a:ext cx="2390702" cy="258813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18F3303-CBA3-BD3B-B4CA-5BAFA4DD9B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26845" r="9100" b="30133"/>
          <a:stretch/>
        </p:blipFill>
        <p:spPr>
          <a:xfrm rot="5230526">
            <a:off x="5168832" y="-1784206"/>
            <a:ext cx="1069319" cy="91440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7E7D86E-DE7A-51C9-BAA0-0A06603674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26845" r="9100" b="30133"/>
          <a:stretch/>
        </p:blipFill>
        <p:spPr>
          <a:xfrm rot="16369474" flipH="1">
            <a:off x="4372510" y="-1771939"/>
            <a:ext cx="1069319" cy="914400"/>
          </a:xfrm>
          <a:prstGeom prst="rect">
            <a:avLst/>
          </a:prstGeom>
        </p:spPr>
      </p:pic>
      <p:sp>
        <p:nvSpPr>
          <p:cNvPr id="1024" name="مربع نص 1023">
            <a:extLst>
              <a:ext uri="{FF2B5EF4-FFF2-40B4-BE49-F238E27FC236}">
                <a16:creationId xmlns:a16="http://schemas.microsoft.com/office/drawing/2014/main" id="{B88021DA-7270-9FBB-5D3F-1ECF6F95CB51}"/>
              </a:ext>
            </a:extLst>
          </p:cNvPr>
          <p:cNvSpPr txBox="1"/>
          <p:nvPr/>
        </p:nvSpPr>
        <p:spPr>
          <a:xfrm>
            <a:off x="7490011" y="-1536886"/>
            <a:ext cx="35653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atin typeface="Tufuli arabic"/>
                <a:cs typeface="Calibri" panose="020F0502020204030204" pitchFamily="34" charset="0"/>
              </a:rPr>
              <a:t>تغيير في تتابع </a:t>
            </a:r>
            <a:r>
              <a:rPr lang="ar-SA" sz="2400" dirty="0" err="1">
                <a:latin typeface="Tufuli arabic"/>
                <a:cs typeface="Calibri" panose="020F0502020204030204" pitchFamily="34" charset="0"/>
              </a:rPr>
              <a:t>النيوكليتيدات</a:t>
            </a:r>
            <a:r>
              <a:rPr lang="ar-SA" sz="2400" dirty="0">
                <a:latin typeface="Tufuli arabic"/>
                <a:cs typeface="Calibri" panose="020F0502020204030204" pitchFamily="34" charset="0"/>
              </a:rPr>
              <a:t> وبالتالي تغير في تتابع القواعد في جزيء </a:t>
            </a:r>
            <a:r>
              <a:rPr lang="af-ZA" sz="2400" dirty="0">
                <a:latin typeface="Tufuli arabic"/>
                <a:cs typeface="Calibri" panose="020F0502020204030204" pitchFamily="34" charset="0"/>
              </a:rPr>
              <a:t>DNA</a:t>
            </a:r>
            <a:endParaRPr lang="ar-SA" sz="2400" dirty="0">
              <a:latin typeface="Tufuli arabic"/>
              <a:cs typeface="Calibri" panose="020F0502020204030204" pitchFamily="34" charset="0"/>
            </a:endParaRPr>
          </a:p>
        </p:txBody>
      </p:sp>
      <p:pic>
        <p:nvPicPr>
          <p:cNvPr id="12" name="صورة 11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FAABFE8A-02FA-A435-6316-A4AC1FCD1F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16595507">
            <a:off x="4479585" y="-3767667"/>
            <a:ext cx="1731329" cy="2183666"/>
          </a:xfrm>
          <a:prstGeom prst="rect">
            <a:avLst/>
          </a:prstGeom>
        </p:spPr>
      </p:pic>
      <p:sp>
        <p:nvSpPr>
          <p:cNvPr id="1034" name="مربع نص 1033">
            <a:extLst>
              <a:ext uri="{FF2B5EF4-FFF2-40B4-BE49-F238E27FC236}">
                <a16:creationId xmlns:a16="http://schemas.microsoft.com/office/drawing/2014/main" id="{9F275FF9-873A-64EA-70AB-B5913362BF6E}"/>
              </a:ext>
            </a:extLst>
          </p:cNvPr>
          <p:cNvSpPr txBox="1"/>
          <p:nvPr/>
        </p:nvSpPr>
        <p:spPr>
          <a:xfrm>
            <a:off x="-267659" y="-1610968"/>
            <a:ext cx="31545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atin typeface="Tufuli arabic"/>
                <a:cs typeface="Calibri" panose="020F0502020204030204" pitchFamily="34" charset="0"/>
              </a:rPr>
              <a:t>تغيير عشوائي غير متوقع في تركيب أو عدد الكروموسومات في الخلية.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E99FC8-E992-AFD1-2AA4-EE87374BBDE7}"/>
              </a:ext>
            </a:extLst>
          </p:cNvPr>
          <p:cNvSpPr txBox="1"/>
          <p:nvPr/>
        </p:nvSpPr>
        <p:spPr>
          <a:xfrm>
            <a:off x="4032537" y="-2609414"/>
            <a:ext cx="26254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الطفرة</a:t>
            </a:r>
            <a:endParaRPr lang="ar-SA" sz="2800" b="1" dirty="0">
              <a:solidFill>
                <a:schemeClr val="bg1"/>
              </a:solidFill>
              <a:latin typeface="Gliker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46" name="صورة 1045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2F8AAA5B-E1F1-E710-1AFD-769195671C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2622343">
            <a:off x="10811033" y="-985568"/>
            <a:ext cx="2390702" cy="1873000"/>
          </a:xfrm>
          <a:prstGeom prst="rect">
            <a:avLst/>
          </a:prstGeom>
        </p:spPr>
      </p:pic>
      <p:sp>
        <p:nvSpPr>
          <p:cNvPr id="1040" name="مربع نص 1039">
            <a:extLst>
              <a:ext uri="{FF2B5EF4-FFF2-40B4-BE49-F238E27FC236}">
                <a16:creationId xmlns:a16="http://schemas.microsoft.com/office/drawing/2014/main" id="{9F9F2C5D-2CEA-FACD-7011-65ED6A48E32C}"/>
              </a:ext>
            </a:extLst>
          </p:cNvPr>
          <p:cNvSpPr txBox="1"/>
          <p:nvPr/>
        </p:nvSpPr>
        <p:spPr>
          <a:xfrm>
            <a:off x="8229601" y="112164"/>
            <a:ext cx="3111604" cy="851297"/>
          </a:xfrm>
          <a:prstGeom prst="roundRect">
            <a:avLst/>
          </a:prstGeom>
          <a:solidFill>
            <a:srgbClr val="85695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OM" sz="4400" dirty="0">
                <a:solidFill>
                  <a:schemeClr val="bg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تركيب </a:t>
            </a:r>
            <a:r>
              <a:rPr lang="ar-OM" sz="4400" dirty="0" err="1">
                <a:solidFill>
                  <a:schemeClr val="bg1"/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الميتوكندريا</a:t>
            </a:r>
            <a:endParaRPr lang="ar-SA" sz="4400" dirty="0">
              <a:solidFill>
                <a:schemeClr val="bg1"/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6" name="صورة 5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18E0FA32-BB62-93C7-AA7A-AA602E143D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9213060">
            <a:off x="12196723" y="-3925590"/>
            <a:ext cx="3225084" cy="332236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FC302BB-94E2-3CCF-3FC8-F9AF5843F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9597" y="1486263"/>
            <a:ext cx="9236115" cy="44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8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AFB8E0DE-CCE5-00D7-1D17-92274FF5B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9213060">
            <a:off x="9561115" y="-1549722"/>
            <a:ext cx="3225084" cy="3322365"/>
          </a:xfrm>
          <a:prstGeom prst="rect">
            <a:avLst/>
          </a:prstGeom>
        </p:spPr>
      </p:pic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153566" y="3079196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804189" y="4852580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531501" y="6061676"/>
            <a:ext cx="2390702" cy="258813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CFA6C46-9DBA-2234-50AB-13A1851AC379}"/>
              </a:ext>
            </a:extLst>
          </p:cNvPr>
          <p:cNvSpPr txBox="1"/>
          <p:nvPr/>
        </p:nvSpPr>
        <p:spPr>
          <a:xfrm>
            <a:off x="9836640" y="11910"/>
            <a:ext cx="25424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600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تركيب</a:t>
            </a:r>
          </a:p>
          <a:p>
            <a:pPr algn="ctr"/>
            <a:r>
              <a:rPr lang="ar-OM" sz="3600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 </a:t>
            </a:r>
            <a:r>
              <a:rPr lang="ar-OM" sz="3600" dirty="0" err="1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الميتوكندريا</a:t>
            </a:r>
            <a:endParaRPr lang="ar-SA" sz="3600" dirty="0">
              <a:solidFill>
                <a:schemeClr val="bg1"/>
              </a:solidFill>
              <a:latin typeface="Tufuli arabic"/>
              <a:cs typeface="Calibri" panose="020F0502020204030204" pitchFamily="34" charset="0"/>
            </a:endParaRPr>
          </a:p>
        </p:txBody>
      </p:sp>
      <p:grpSp>
        <p:nvGrpSpPr>
          <p:cNvPr id="1126" name="مجموعة 1125">
            <a:extLst>
              <a:ext uri="{FF2B5EF4-FFF2-40B4-BE49-F238E27FC236}">
                <a16:creationId xmlns:a16="http://schemas.microsoft.com/office/drawing/2014/main" id="{C5374C2D-93AB-CF1A-13C3-C49275AFCD04}"/>
              </a:ext>
            </a:extLst>
          </p:cNvPr>
          <p:cNvGrpSpPr/>
          <p:nvPr/>
        </p:nvGrpSpPr>
        <p:grpSpPr>
          <a:xfrm>
            <a:off x="2657881" y="49499"/>
            <a:ext cx="2089135" cy="3068618"/>
            <a:chOff x="-204811" y="355884"/>
            <a:chExt cx="2089135" cy="3068618"/>
          </a:xfrm>
        </p:grpSpPr>
        <p:pic>
          <p:nvPicPr>
            <p:cNvPr id="24" name="صورة 23" descr="صورة تحتوي على دائرة&#10;&#10;تم إنشاء الوصف تلقائياً">
              <a:extLst>
                <a:ext uri="{FF2B5EF4-FFF2-40B4-BE49-F238E27FC236}">
                  <a16:creationId xmlns:a16="http://schemas.microsoft.com/office/drawing/2014/main" id="{65542775-2E42-EEEF-8743-2330C8992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2" t="52962" r="31666" b="16297"/>
            <a:stretch/>
          </p:blipFill>
          <p:spPr>
            <a:xfrm>
              <a:off x="-187218" y="355884"/>
              <a:ext cx="2071542" cy="2313320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C52BD3C-1E99-B323-AFDA-259649728DEB}"/>
                </a:ext>
              </a:extLst>
            </p:cNvPr>
            <p:cNvSpPr txBox="1"/>
            <p:nvPr/>
          </p:nvSpPr>
          <p:spPr>
            <a:xfrm>
              <a:off x="-204811" y="567626"/>
              <a:ext cx="2071542" cy="28568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856957"/>
                  </a:solidFill>
                  <a:latin typeface="Tufuli arabic"/>
                  <a:cs typeface="Calibri" panose="020F0502020204030204" pitchFamily="34" charset="0"/>
                </a:rPr>
                <a:t>الغشاء الخارجي أملس، بينما الغشاء الداخلي ينثني نحو الداخل مكونًا طيّات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5B42357-B348-482E-DC7B-248D15809F60}"/>
              </a:ext>
            </a:extLst>
          </p:cNvPr>
          <p:cNvSpPr txBox="1">
            <a:spLocks/>
          </p:cNvSpPr>
          <p:nvPr/>
        </p:nvSpPr>
        <p:spPr>
          <a:xfrm>
            <a:off x="5860969" y="328899"/>
            <a:ext cx="3088994" cy="1736646"/>
          </a:xfrm>
          <a:prstGeom prst="roundRect">
            <a:avLst/>
          </a:prstGeom>
          <a:solidFill>
            <a:srgbClr val="EFF2F4"/>
          </a:solidFill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    تحاط</a:t>
            </a:r>
            <a:r>
              <a:rPr lang="ar-OM" sz="2400" b="1" dirty="0">
                <a:latin typeface="Tufuli arabic"/>
                <a:cs typeface="Calibri" panose="020F0502020204030204" pitchFamily="34" charset="0"/>
                <a:sym typeface="Arial"/>
              </a:rPr>
              <a:t> ا</a:t>
            </a:r>
            <a:r>
              <a:rPr lang="ar-SA" sz="2400" b="1" dirty="0" err="1">
                <a:latin typeface="Tufuli arabic"/>
                <a:cs typeface="Calibri" panose="020F0502020204030204" pitchFamily="34" charset="0"/>
                <a:sym typeface="Arial"/>
              </a:rPr>
              <a:t>لميتوكندريون</a:t>
            </a:r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، كما </a:t>
            </a:r>
            <a:r>
              <a:rPr lang="ar-SA" sz="2400" b="1" dirty="0" err="1">
                <a:latin typeface="Tufuli arabic"/>
                <a:cs typeface="Calibri" panose="020F0502020204030204" pitchFamily="34" charset="0"/>
                <a:sym typeface="Arial"/>
              </a:rPr>
              <a:t>البلاستيدة</a:t>
            </a:r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 الخضراء، بغلاف</a:t>
            </a:r>
            <a:r>
              <a:rPr lang="ar-OM" sz="2400" b="1" dirty="0">
                <a:latin typeface="Tufuli arabic"/>
                <a:cs typeface="Calibri" panose="020F0502020204030204" pitchFamily="34" charset="0"/>
                <a:sym typeface="Arial"/>
              </a:rPr>
              <a:t> </a:t>
            </a:r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من غشاءَين من الدهون </a:t>
            </a:r>
            <a:r>
              <a:rPr lang="ar-SA" sz="2400" b="1" dirty="0" err="1">
                <a:latin typeface="Tufuli arabic"/>
                <a:cs typeface="Calibri" panose="020F0502020204030204" pitchFamily="34" charset="0"/>
                <a:sym typeface="Arial"/>
              </a:rPr>
              <a:t>المفسفرة</a:t>
            </a:r>
            <a:endParaRPr lang="af-ZA" sz="2400" b="1" dirty="0">
              <a:latin typeface="Tufuli arabic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E478399-18CB-E044-CA03-279950B2AA51}"/>
              </a:ext>
            </a:extLst>
          </p:cNvPr>
          <p:cNvGrpSpPr/>
          <p:nvPr/>
        </p:nvGrpSpPr>
        <p:grpSpPr>
          <a:xfrm>
            <a:off x="6394398" y="5079555"/>
            <a:ext cx="2945415" cy="1552108"/>
            <a:chOff x="5932664" y="1779849"/>
            <a:chExt cx="2945415" cy="1552108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35C2EB14-7491-5D8A-7B8C-B9D9DCE6DB78}"/>
                </a:ext>
              </a:extLst>
            </p:cNvPr>
            <p:cNvSpPr txBox="1"/>
            <p:nvPr/>
          </p:nvSpPr>
          <p:spPr>
            <a:xfrm>
              <a:off x="6639285" y="1957499"/>
              <a:ext cx="2238794" cy="1374458"/>
            </a:xfrm>
            <a:prstGeom prst="roundRect">
              <a:avLst>
                <a:gd name="adj" fmla="val 22174"/>
              </a:avLst>
            </a:prstGeom>
            <a:solidFill>
              <a:srgbClr val="FBAAB7"/>
            </a:solidFill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algn="ctr">
                <a:defRPr sz="2400" b="1">
                  <a:latin typeface="Tufuli arabic"/>
                  <a:cs typeface="Calibri" panose="020F0502020204030204" pitchFamily="34" charset="0"/>
                </a:defRPr>
              </a:lvl1pPr>
            </a:lstStyle>
            <a:p>
              <a:r>
                <a:rPr lang="ar-SA" dirty="0">
                  <a:sym typeface="Arial"/>
                </a:rPr>
                <a:t>الخلايا النشطة</a:t>
              </a:r>
            </a:p>
            <a:p>
              <a:r>
                <a:rPr lang="ar-SA" dirty="0">
                  <a:sym typeface="Arial"/>
                </a:rPr>
                <a:t>أعراف أطول وأكثر كثافة </a:t>
              </a:r>
            </a:p>
          </p:txBody>
        </p:sp>
        <p:pic>
          <p:nvPicPr>
            <p:cNvPr id="26" name="صورة 25" descr="صورة تحتوي على لقطة شاشة, الرسومات, التصميم&#10;&#10;تم إنشاء الوصف تلقائياً">
              <a:extLst>
                <a:ext uri="{FF2B5EF4-FFF2-40B4-BE49-F238E27FC236}">
                  <a16:creationId xmlns:a16="http://schemas.microsoft.com/office/drawing/2014/main" id="{E6A2E29D-BF86-7DD2-0D05-FDD243111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" t="30553" r="82712" b="27961"/>
            <a:stretch/>
          </p:blipFill>
          <p:spPr>
            <a:xfrm rot="17725837" flipH="1">
              <a:off x="6248575" y="1463938"/>
              <a:ext cx="465296" cy="1097118"/>
            </a:xfrm>
            <a:prstGeom prst="rect">
              <a:avLst/>
            </a:prstGeom>
          </p:spPr>
        </p:pic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56D2457-A94B-7BF1-3391-1F73A8CA4062}"/>
              </a:ext>
            </a:extLst>
          </p:cNvPr>
          <p:cNvGrpSpPr/>
          <p:nvPr/>
        </p:nvGrpSpPr>
        <p:grpSpPr>
          <a:xfrm>
            <a:off x="6506978" y="3248048"/>
            <a:ext cx="2934733" cy="1797368"/>
            <a:chOff x="8062771" y="-365371"/>
            <a:chExt cx="2934733" cy="1797368"/>
          </a:xfrm>
        </p:grpSpPr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66198F45-DD2C-BB8C-1B66-3EF3E7A8A7BF}"/>
                </a:ext>
              </a:extLst>
            </p:cNvPr>
            <p:cNvSpPr txBox="1"/>
            <p:nvPr/>
          </p:nvSpPr>
          <p:spPr>
            <a:xfrm>
              <a:off x="8891363" y="-365371"/>
              <a:ext cx="2106141" cy="1797368"/>
            </a:xfrm>
            <a:prstGeom prst="roundRect">
              <a:avLst>
                <a:gd name="adj" fmla="val 22174"/>
              </a:avLst>
            </a:prstGeom>
            <a:solidFill>
              <a:srgbClr val="FBAAB7"/>
            </a:solidFill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algn="ctr">
                <a:defRPr sz="2400" b="1">
                  <a:latin typeface="Tufuli arabic"/>
                  <a:cs typeface="Calibri" panose="020F0502020204030204" pitchFamily="34" charset="0"/>
                </a:defRPr>
              </a:lvl1pPr>
            </a:lstStyle>
            <a:p>
              <a:r>
                <a:rPr lang="ar-SA" dirty="0">
                  <a:sym typeface="Arial"/>
                </a:rPr>
                <a:t>الخلايا الأقل نشاطًا</a:t>
              </a:r>
              <a:r>
                <a:rPr lang="ar-OM" dirty="0">
                  <a:sym typeface="Arial"/>
                </a:rPr>
                <a:t> أعراف أقصر وأقل كثافة</a:t>
              </a:r>
              <a:r>
                <a:rPr lang="ar-SA" dirty="0">
                  <a:sym typeface="Arial"/>
                </a:rPr>
                <a:t>.</a:t>
              </a:r>
            </a:p>
          </p:txBody>
        </p:sp>
        <p:pic>
          <p:nvPicPr>
            <p:cNvPr id="29" name="صورة 28" descr="صورة تحتوي على لقطة شاشة, الرسومات, التصميم&#10;&#10;تم إنشاء الوصف تلقائياً">
              <a:extLst>
                <a:ext uri="{FF2B5EF4-FFF2-40B4-BE49-F238E27FC236}">
                  <a16:creationId xmlns:a16="http://schemas.microsoft.com/office/drawing/2014/main" id="{76B0E086-CC32-E2EB-27AE-EA6E3ABE0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" t="30553" r="82712" b="27961"/>
            <a:stretch/>
          </p:blipFill>
          <p:spPr>
            <a:xfrm rot="15200734">
              <a:off x="8378682" y="-362926"/>
              <a:ext cx="465296" cy="1097118"/>
            </a:xfrm>
            <a:prstGeom prst="rect">
              <a:avLst/>
            </a:prstGeom>
          </p:spPr>
        </p:pic>
      </p:grpSp>
      <p:pic>
        <p:nvPicPr>
          <p:cNvPr id="1121" name="صورة 1120" descr="صورة تحتوي على لقطة شاشة, نص, رسوم متحركة, التصميم&#10;&#10;تم إنشاء الوصف تلقائياً">
            <a:extLst>
              <a:ext uri="{FF2B5EF4-FFF2-40B4-BE49-F238E27FC236}">
                <a16:creationId xmlns:a16="http://schemas.microsoft.com/office/drawing/2014/main" id="{12C86097-59F4-C02E-FF93-20C684530A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22500" b="70568"/>
          <a:stretch/>
        </p:blipFill>
        <p:spPr>
          <a:xfrm rot="13468472">
            <a:off x="4766589" y="575186"/>
            <a:ext cx="1044451" cy="988069"/>
          </a:xfrm>
          <a:prstGeom prst="rect">
            <a:avLst/>
          </a:prstGeom>
        </p:spPr>
      </p:pic>
      <p:grpSp>
        <p:nvGrpSpPr>
          <p:cNvPr id="1122" name="مجموعة 1121">
            <a:extLst>
              <a:ext uri="{FF2B5EF4-FFF2-40B4-BE49-F238E27FC236}">
                <a16:creationId xmlns:a16="http://schemas.microsoft.com/office/drawing/2014/main" id="{DA005E0F-9CA3-CBA3-CEE7-3593F5FAD773}"/>
              </a:ext>
            </a:extLst>
          </p:cNvPr>
          <p:cNvGrpSpPr/>
          <p:nvPr/>
        </p:nvGrpSpPr>
        <p:grpSpPr>
          <a:xfrm>
            <a:off x="699404" y="947888"/>
            <a:ext cx="2271384" cy="1501943"/>
            <a:chOff x="1952707" y="-542026"/>
            <a:chExt cx="2271384" cy="1501943"/>
          </a:xfrm>
        </p:grpSpPr>
        <p:pic>
          <p:nvPicPr>
            <p:cNvPr id="1123" name="صورة 1122" descr="صورة تحتوي على لقطة شاشة, نص, رسوم متحركة, التصميم&#10;&#10;تم إنشاء الوصف تلقائياً">
              <a:extLst>
                <a:ext uri="{FF2B5EF4-FFF2-40B4-BE49-F238E27FC236}">
                  <a16:creationId xmlns:a16="http://schemas.microsoft.com/office/drawing/2014/main" id="{C58BEC91-4614-F676-ED7A-534C3A3FB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r="22500" b="70568"/>
            <a:stretch/>
          </p:blipFill>
          <p:spPr>
            <a:xfrm rot="19399682" flipH="1">
              <a:off x="3179640" y="-28152"/>
              <a:ext cx="1044451" cy="988069"/>
            </a:xfrm>
            <a:prstGeom prst="rect">
              <a:avLst/>
            </a:prstGeom>
          </p:spPr>
        </p:pic>
        <p:pic>
          <p:nvPicPr>
            <p:cNvPr id="1124" name="صورة 1123" descr="صورة تحتوي على لقطة شاشة, قصاصة فنية, رسوم متحركة, الرسومات&#10;&#10;تم إنشاء الوصف تلقائياً">
              <a:extLst>
                <a:ext uri="{FF2B5EF4-FFF2-40B4-BE49-F238E27FC236}">
                  <a16:creationId xmlns:a16="http://schemas.microsoft.com/office/drawing/2014/main" id="{7C6ED6B0-27B8-F751-BEAA-6B7705D47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58" t="56604" r="7076"/>
            <a:stretch/>
          </p:blipFill>
          <p:spPr>
            <a:xfrm>
              <a:off x="1952707" y="-542026"/>
              <a:ext cx="1293709" cy="1369109"/>
            </a:xfrm>
            <a:prstGeom prst="rect">
              <a:avLst/>
            </a:prstGeom>
          </p:spPr>
        </p:pic>
        <p:sp>
          <p:nvSpPr>
            <p:cNvPr id="1125" name="مربع نص 1124">
              <a:extLst>
                <a:ext uri="{FF2B5EF4-FFF2-40B4-BE49-F238E27FC236}">
                  <a16:creationId xmlns:a16="http://schemas.microsoft.com/office/drawing/2014/main" id="{E2BEE131-68BF-EFDE-B8F4-633E04DFEF9D}"/>
                </a:ext>
              </a:extLst>
            </p:cNvPr>
            <p:cNvSpPr txBox="1">
              <a:spLocks/>
            </p:cNvSpPr>
            <p:nvPr/>
          </p:nvSpPr>
          <p:spPr>
            <a:xfrm>
              <a:off x="2037833" y="-253474"/>
              <a:ext cx="109042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OM" sz="2000" b="1" dirty="0">
                  <a:latin typeface="Tufuli arabic"/>
                  <a:cs typeface="Calibri" panose="020F0502020204030204" pitchFamily="34" charset="0"/>
                  <a:sym typeface="Arial"/>
                </a:rPr>
                <a:t>الأعراف</a:t>
              </a:r>
            </a:p>
            <a:p>
              <a:pPr algn="ctr"/>
              <a:r>
                <a:rPr lang="ar-OM" sz="2000" b="1" dirty="0">
                  <a:latin typeface="Tufuli arabic"/>
                  <a:cs typeface="Calibri" panose="020F0502020204030204" pitchFamily="34" charset="0"/>
                  <a:sym typeface="Arial"/>
                </a:rPr>
                <a:t>(عرف)</a:t>
              </a:r>
              <a:endParaRPr lang="af-ZA" sz="2000" b="1" dirty="0">
                <a:latin typeface="Tufuli arabic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28" name="مجموعة 1127">
            <a:extLst>
              <a:ext uri="{FF2B5EF4-FFF2-40B4-BE49-F238E27FC236}">
                <a16:creationId xmlns:a16="http://schemas.microsoft.com/office/drawing/2014/main" id="{34CF7BE7-4BB1-E197-AD14-6B2D57A6454A}"/>
              </a:ext>
            </a:extLst>
          </p:cNvPr>
          <p:cNvGrpSpPr/>
          <p:nvPr/>
        </p:nvGrpSpPr>
        <p:grpSpPr>
          <a:xfrm>
            <a:off x="272651" y="2024319"/>
            <a:ext cx="2918608" cy="2154839"/>
            <a:chOff x="272651" y="2024319"/>
            <a:chExt cx="2918608" cy="2154839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448ABD86-5462-1C0C-1594-2691076B1D14}"/>
                </a:ext>
              </a:extLst>
            </p:cNvPr>
            <p:cNvSpPr txBox="1"/>
            <p:nvPr/>
          </p:nvSpPr>
          <p:spPr>
            <a:xfrm>
              <a:off x="754358" y="2978829"/>
              <a:ext cx="2436901" cy="1200329"/>
            </a:xfrm>
            <a:prstGeom prst="rect">
              <a:avLst/>
            </a:prstGeom>
            <a:solidFill>
              <a:srgbClr val="EBCDDD"/>
            </a:solidFill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latin typeface="Tufuli arabic"/>
                  <a:cs typeface="Calibri" panose="020F0502020204030204" pitchFamily="34" charset="0"/>
                </a:rPr>
                <a:t>توفر للغشاء الداخلي في الإجمالي مساحة سطح كبيرة.</a:t>
              </a:r>
            </a:p>
          </p:txBody>
        </p:sp>
        <p:pic>
          <p:nvPicPr>
            <p:cNvPr id="1127" name="صورة 1126" descr="صورة تحتوي على لقطة شاشة, نص, رسوم متحركة, التصميم&#10;&#10;تم إنشاء الوصف تلقائياً">
              <a:extLst>
                <a:ext uri="{FF2B5EF4-FFF2-40B4-BE49-F238E27FC236}">
                  <a16:creationId xmlns:a16="http://schemas.microsoft.com/office/drawing/2014/main" id="{AB5E55AF-BA55-5CE0-F33F-8B10C95EB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r="22500" b="70568"/>
            <a:stretch/>
          </p:blipFill>
          <p:spPr>
            <a:xfrm rot="7870042">
              <a:off x="244460" y="2052510"/>
              <a:ext cx="1044451" cy="988069"/>
            </a:xfrm>
            <a:prstGeom prst="rect">
              <a:avLst/>
            </a:prstGeom>
          </p:spPr>
        </p:pic>
      </p:grpSp>
      <p:grpSp>
        <p:nvGrpSpPr>
          <p:cNvPr id="1129" name="مجموعة 1128">
            <a:extLst>
              <a:ext uri="{FF2B5EF4-FFF2-40B4-BE49-F238E27FC236}">
                <a16:creationId xmlns:a16="http://schemas.microsoft.com/office/drawing/2014/main" id="{FA31A774-E1CA-9121-766D-F51F8A759401}"/>
              </a:ext>
            </a:extLst>
          </p:cNvPr>
          <p:cNvGrpSpPr/>
          <p:nvPr/>
        </p:nvGrpSpPr>
        <p:grpSpPr>
          <a:xfrm>
            <a:off x="3184112" y="3868015"/>
            <a:ext cx="3388693" cy="1412438"/>
            <a:chOff x="-197434" y="2766720"/>
            <a:chExt cx="3388693" cy="1412438"/>
          </a:xfrm>
        </p:grpSpPr>
        <p:sp>
          <p:nvSpPr>
            <p:cNvPr id="1130" name="مربع نص 1129">
              <a:extLst>
                <a:ext uri="{FF2B5EF4-FFF2-40B4-BE49-F238E27FC236}">
                  <a16:creationId xmlns:a16="http://schemas.microsoft.com/office/drawing/2014/main" id="{BFA13028-087C-C96C-1B27-8D8C48D3D508}"/>
                </a:ext>
              </a:extLst>
            </p:cNvPr>
            <p:cNvSpPr txBox="1"/>
            <p:nvPr/>
          </p:nvSpPr>
          <p:spPr>
            <a:xfrm>
              <a:off x="754358" y="2978829"/>
              <a:ext cx="2436901" cy="1200329"/>
            </a:xfrm>
            <a:prstGeom prst="rect">
              <a:avLst/>
            </a:prstGeom>
            <a:solidFill>
              <a:srgbClr val="EBCDDD"/>
            </a:solidFill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latin typeface="Tufuli arabic"/>
                  <a:cs typeface="Calibri" panose="020F0502020204030204" pitchFamily="34" charset="0"/>
                </a:rPr>
                <a:t>وتختلف أعراف </a:t>
              </a:r>
              <a:r>
                <a:rPr lang="ar-SA" sz="2400" dirty="0" err="1">
                  <a:latin typeface="Tufuli arabic"/>
                  <a:cs typeface="Calibri" panose="020F0502020204030204" pitchFamily="34" charset="0"/>
                </a:rPr>
                <a:t>الميتوكندريا</a:t>
              </a:r>
              <a:r>
                <a:rPr lang="ar-SA" sz="2400" dirty="0">
                  <a:latin typeface="Tufuli arabic"/>
                  <a:cs typeface="Calibri" panose="020F0502020204030204" pitchFamily="34" charset="0"/>
                </a:rPr>
                <a:t> في الأنواع المختلفة من </a:t>
              </a:r>
              <a:r>
                <a:rPr lang="ar-SA" sz="2400" dirty="0" err="1">
                  <a:latin typeface="Tufuli arabic"/>
                  <a:cs typeface="Calibri" panose="020F0502020204030204" pitchFamily="34" charset="0"/>
                </a:rPr>
                <a:t>الخلاي</a:t>
              </a:r>
              <a:r>
                <a:rPr lang="ar-OM" sz="2400" dirty="0">
                  <a:latin typeface="Tufuli arabic"/>
                  <a:cs typeface="Calibri" panose="020F0502020204030204" pitchFamily="34" charset="0"/>
                </a:rPr>
                <a:t>ا</a:t>
              </a:r>
              <a:endParaRPr lang="ar-SA" sz="2400" dirty="0">
                <a:latin typeface="Tufuli arabic"/>
                <a:cs typeface="Calibri" panose="020F0502020204030204" pitchFamily="34" charset="0"/>
              </a:endParaRPr>
            </a:p>
          </p:txBody>
        </p:sp>
        <p:pic>
          <p:nvPicPr>
            <p:cNvPr id="1131" name="صورة 1130" descr="صورة تحتوي على لقطة شاشة, نص, رسوم متحركة, التصميم&#10;&#10;تم إنشاء الوصف تلقائياً">
              <a:extLst>
                <a:ext uri="{FF2B5EF4-FFF2-40B4-BE49-F238E27FC236}">
                  <a16:creationId xmlns:a16="http://schemas.microsoft.com/office/drawing/2014/main" id="{E5582090-A1B7-1BA0-ADD9-AFDFA9FFC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r="22500" b="70568"/>
            <a:stretch/>
          </p:blipFill>
          <p:spPr>
            <a:xfrm rot="4253520">
              <a:off x="-225625" y="2794911"/>
              <a:ext cx="1044451" cy="988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614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153566" y="3079196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804189" y="4852580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531501" y="6061676"/>
            <a:ext cx="2390702" cy="2588131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C83BF4C-6D04-AF76-C389-2DCFF79CDB64}"/>
              </a:ext>
            </a:extLst>
          </p:cNvPr>
          <p:cNvGrpSpPr/>
          <p:nvPr/>
        </p:nvGrpSpPr>
        <p:grpSpPr>
          <a:xfrm>
            <a:off x="7736509" y="4768"/>
            <a:ext cx="1593010" cy="1528642"/>
            <a:chOff x="9489409" y="3574202"/>
            <a:chExt cx="1593010" cy="1528642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0F2920E-0D45-4CDF-6675-8176AAE62B71}"/>
                </a:ext>
              </a:extLst>
            </p:cNvPr>
            <p:cNvSpPr txBox="1"/>
            <p:nvPr/>
          </p:nvSpPr>
          <p:spPr>
            <a:xfrm>
              <a:off x="9489409" y="4119647"/>
              <a:ext cx="1235737" cy="578882"/>
            </a:xfrm>
            <a:prstGeom prst="roundRect">
              <a:avLst/>
            </a:prstGeom>
            <a:solidFill>
              <a:srgbClr val="FBB287"/>
            </a:solidFill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2800" b="1" dirty="0">
                  <a:solidFill>
                    <a:schemeClr val="bg1"/>
                  </a:solidFill>
                  <a:latin typeface="Tufuli arabic"/>
                  <a:cs typeface="Calibri" panose="020F0502020204030204" pitchFamily="34" charset="0"/>
                </a:rPr>
                <a:t>فسر</a:t>
              </a:r>
            </a:p>
          </p:txBody>
        </p:sp>
        <p:pic>
          <p:nvPicPr>
            <p:cNvPr id="22" name="صورة 21" descr="صورة تحتوي على الرسومات, تصميم الجرافيك, لقطة شاشة, الأحذية&#10;&#10;تم إنشاء الوصف تلقائياً">
              <a:extLst>
                <a:ext uri="{FF2B5EF4-FFF2-40B4-BE49-F238E27FC236}">
                  <a16:creationId xmlns:a16="http://schemas.microsoft.com/office/drawing/2014/main" id="{E5282CA0-72D4-41F2-FD76-404B18074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3" t="12877" r="10011" b="25548"/>
            <a:stretch/>
          </p:blipFill>
          <p:spPr>
            <a:xfrm>
              <a:off x="9884343" y="3574202"/>
              <a:ext cx="1198076" cy="1528642"/>
            </a:xfrm>
            <a:prstGeom prst="rect">
              <a:avLst/>
            </a:prstGeom>
          </p:spPr>
        </p:pic>
      </p:grpSp>
      <p:pic>
        <p:nvPicPr>
          <p:cNvPr id="21" name="صورة 20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2BE83ED3-CF55-7F7A-4C41-0A07840132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9213060">
            <a:off x="9952826" y="-1321011"/>
            <a:ext cx="3225084" cy="332236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0DB0817-20BB-AF45-E024-464B79B57A36}"/>
              </a:ext>
            </a:extLst>
          </p:cNvPr>
          <p:cNvGrpSpPr/>
          <p:nvPr/>
        </p:nvGrpSpPr>
        <p:grpSpPr>
          <a:xfrm>
            <a:off x="5127788" y="-89297"/>
            <a:ext cx="2288385" cy="2287231"/>
            <a:chOff x="4807714" y="210207"/>
            <a:chExt cx="2022495" cy="2287231"/>
          </a:xfrm>
        </p:grpSpPr>
        <p:pic>
          <p:nvPicPr>
            <p:cNvPr id="1120" name="صورة 1119" descr="صورة تحتوي على لقطة شاشة, نص, رسوم متحركة, التصميم&#10;&#10;تم إنشاء الوصف تلقائياً">
              <a:extLst>
                <a:ext uri="{FF2B5EF4-FFF2-40B4-BE49-F238E27FC236}">
                  <a16:creationId xmlns:a16="http://schemas.microsoft.com/office/drawing/2014/main" id="{BB68C84A-C6A0-87EE-7970-C5955B88E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72" t="3066" r="46293" b="61839"/>
            <a:stretch/>
          </p:blipFill>
          <p:spPr>
            <a:xfrm>
              <a:off x="4807714" y="210207"/>
              <a:ext cx="2022495" cy="2154192"/>
            </a:xfrm>
            <a:prstGeom prst="rect">
              <a:avLst/>
            </a:prstGeom>
          </p:spPr>
        </p:pic>
        <p:sp>
          <p:nvSpPr>
            <p:cNvPr id="1121" name="مربع نص 1120">
              <a:extLst>
                <a:ext uri="{FF2B5EF4-FFF2-40B4-BE49-F238E27FC236}">
                  <a16:creationId xmlns:a16="http://schemas.microsoft.com/office/drawing/2014/main" id="{887835EE-87CB-B4E4-74F5-8C60F8F77977}"/>
                </a:ext>
              </a:extLst>
            </p:cNvPr>
            <p:cNvSpPr txBox="1">
              <a:spLocks/>
            </p:cNvSpPr>
            <p:nvPr/>
          </p:nvSpPr>
          <p:spPr>
            <a:xfrm>
              <a:off x="4948502" y="681556"/>
              <a:ext cx="1850177" cy="18158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OM" sz="2800" b="1" dirty="0">
                  <a:latin typeface="Tufuli arabic"/>
                  <a:cs typeface="Calibri" panose="020F0502020204030204" pitchFamily="34" charset="0"/>
                  <a:sym typeface="Arial"/>
                </a:rPr>
                <a:t>هناك فرق بين نفاذية غشاءي </a:t>
              </a:r>
              <a:r>
                <a:rPr lang="ar-OM" sz="2800" b="1" dirty="0" err="1">
                  <a:latin typeface="Tufuli arabic"/>
                  <a:cs typeface="Calibri" panose="020F0502020204030204" pitchFamily="34" charset="0"/>
                  <a:sym typeface="Arial"/>
                </a:rPr>
                <a:t>الميتوكندريا</a:t>
              </a:r>
              <a:endParaRPr lang="af-ZA" sz="2800" b="1" dirty="0">
                <a:latin typeface="Tufuli arabic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CEE2D6E-F12B-4D6C-557E-CE9537EA9B50}"/>
              </a:ext>
            </a:extLst>
          </p:cNvPr>
          <p:cNvSpPr txBox="1"/>
          <p:nvPr/>
        </p:nvSpPr>
        <p:spPr>
          <a:xfrm>
            <a:off x="6333791" y="2733894"/>
            <a:ext cx="5562749" cy="1736646"/>
          </a:xfrm>
          <a:prstGeom prst="roundRect">
            <a:avLst/>
          </a:prstGeom>
          <a:solidFill>
            <a:srgbClr val="FBB287">
              <a:alpha val="65882"/>
            </a:srgbClr>
          </a:solidFill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ufuli arabic"/>
                <a:cs typeface="Calibri" panose="020F0502020204030204" pitchFamily="34" charset="0"/>
              </a:rPr>
              <a:t>منفذ نسبيًا للجزيئات الصغيرة، </a:t>
            </a:r>
            <a:endParaRPr lang="ar-OM" sz="2400" b="1" dirty="0">
              <a:latin typeface="Tufuli arabic"/>
              <a:cs typeface="Calibri" panose="020F0502020204030204" pitchFamily="34" charset="0"/>
            </a:endParaRPr>
          </a:p>
          <a:p>
            <a:r>
              <a:rPr lang="ar-SA" sz="2400" b="1" dirty="0">
                <a:latin typeface="Tufuli arabic"/>
                <a:cs typeface="Calibri" panose="020F0502020204030204" pitchFamily="34" charset="0"/>
              </a:rPr>
              <a:t>ما يسمح بمرور المواد</a:t>
            </a:r>
            <a:r>
              <a:rPr lang="ar-OM" sz="2400" b="1" dirty="0">
                <a:latin typeface="Tufuli arabic"/>
                <a:cs typeface="Calibri" panose="020F0502020204030204" pitchFamily="34" charset="0"/>
              </a:rPr>
              <a:t> </a:t>
            </a:r>
            <a:r>
              <a:rPr lang="ar-SA" sz="2400" b="1" dirty="0">
                <a:latin typeface="Tufuli arabic"/>
                <a:cs typeface="Calibri" panose="020F0502020204030204" pitchFamily="34" charset="0"/>
              </a:rPr>
              <a:t>اللازمة والناتجة من التفاعل الرابط ودورة كربس والفسفرة التأكسدية، مثل الأكسجين وثاني أكسيد الكربون </a:t>
            </a:r>
            <a:r>
              <a:rPr lang="ar-OM" sz="2400" b="1" dirty="0">
                <a:latin typeface="Tufuli arabic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Tufuli arabic"/>
                <a:cs typeface="Calibri" panose="020F0502020204030204" pitchFamily="34" charset="0"/>
              </a:rPr>
              <a:t>ATP</a:t>
            </a:r>
            <a:r>
              <a:rPr lang="ar-OM" sz="2400" b="1" dirty="0">
                <a:latin typeface="Tufuli arabic"/>
                <a:cs typeface="Calibri" panose="020F0502020204030204" pitchFamily="34" charset="0"/>
              </a:rPr>
              <a:t> و </a:t>
            </a:r>
            <a:r>
              <a:rPr lang="en-US" sz="2400" b="1" dirty="0">
                <a:latin typeface="Tufuli arabic"/>
                <a:cs typeface="Calibri" panose="020F0502020204030204" pitchFamily="34" charset="0"/>
              </a:rPr>
              <a:t> P</a:t>
            </a:r>
            <a:r>
              <a:rPr lang="ar-SA" sz="2400" b="1" dirty="0">
                <a:latin typeface="Tufuli arabic"/>
                <a:cs typeface="Calibri" panose="020F0502020204030204" pitchFamily="34" charset="0"/>
              </a:rPr>
              <a:t>و </a:t>
            </a:r>
            <a:r>
              <a:rPr lang="en-US" sz="2400" b="1" dirty="0">
                <a:latin typeface="Tufuli arabic"/>
                <a:cs typeface="Calibri" panose="020F0502020204030204" pitchFamily="34" charset="0"/>
              </a:rPr>
              <a:t>ADP</a:t>
            </a:r>
            <a:endParaRPr lang="ar-SA" sz="2400" b="1" dirty="0">
              <a:latin typeface="Tufuli arabic"/>
              <a:cs typeface="Calibri" panose="020F0502020204030204" pitchFamily="34" charset="0"/>
            </a:endParaRPr>
          </a:p>
        </p:txBody>
      </p:sp>
      <p:sp>
        <p:nvSpPr>
          <p:cNvPr id="1122" name="مربع نص 1121">
            <a:extLst>
              <a:ext uri="{FF2B5EF4-FFF2-40B4-BE49-F238E27FC236}">
                <a16:creationId xmlns:a16="http://schemas.microsoft.com/office/drawing/2014/main" id="{F2FD646C-258F-2A2A-502C-2E6C8A0E0D66}"/>
              </a:ext>
            </a:extLst>
          </p:cNvPr>
          <p:cNvSpPr txBox="1"/>
          <p:nvPr/>
        </p:nvSpPr>
        <p:spPr>
          <a:xfrm>
            <a:off x="-85061" y="2681545"/>
            <a:ext cx="5787907" cy="2145268"/>
          </a:xfrm>
          <a:prstGeom prst="roundRect">
            <a:avLst/>
          </a:prstGeom>
          <a:solidFill>
            <a:srgbClr val="FBB287">
              <a:alpha val="65882"/>
            </a:srgbClr>
          </a:solidFill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ufuli arabic"/>
                <a:cs typeface="Calibri" panose="020F0502020204030204" pitchFamily="34" charset="0"/>
              </a:rPr>
              <a:t> أقل نفاذية. </a:t>
            </a:r>
            <a:endParaRPr lang="ar-OM" sz="2400" b="1" dirty="0">
              <a:latin typeface="Tufuli arabic"/>
              <a:cs typeface="Calibri" panose="020F0502020204030204" pitchFamily="34" charset="0"/>
            </a:endParaRPr>
          </a:p>
          <a:p>
            <a:r>
              <a:rPr lang="ar-SA" sz="2400" b="1" dirty="0">
                <a:latin typeface="Tufuli arabic"/>
                <a:cs typeface="Calibri" panose="020F0502020204030204" pitchFamily="34" charset="0"/>
              </a:rPr>
              <a:t>ويمكن أن ترى في الصورة المجهرية الإلكترونية كرات صغيرة بقطر 9 </a:t>
            </a:r>
            <a:r>
              <a:rPr lang="en-US" sz="2400" b="1" dirty="0">
                <a:latin typeface="Tufuli arabic"/>
                <a:cs typeface="Calibri" panose="020F0502020204030204" pitchFamily="34" charset="0"/>
              </a:rPr>
              <a:t>nm </a:t>
            </a:r>
            <a:r>
              <a:rPr lang="ar-SA" sz="2400" b="1" dirty="0">
                <a:latin typeface="Tufuli arabic"/>
                <a:cs typeface="Calibri" panose="020F0502020204030204" pitchFamily="34" charset="0"/>
              </a:rPr>
              <a:t>منتشرة</a:t>
            </a:r>
            <a:r>
              <a:rPr lang="ar-OM" sz="2400" b="1" dirty="0">
                <a:latin typeface="Tufuli arabic"/>
                <a:cs typeface="Calibri" panose="020F0502020204030204" pitchFamily="34" charset="0"/>
              </a:rPr>
              <a:t> </a:t>
            </a:r>
            <a:r>
              <a:rPr lang="ar-SA" sz="2400" b="1" dirty="0">
                <a:latin typeface="Tufuli arabic"/>
                <a:cs typeface="Calibri" panose="020F0502020204030204" pitchFamily="34" charset="0"/>
              </a:rPr>
              <a:t>في الحشوة، ومتصلة بالغشاء الداخلي </a:t>
            </a:r>
            <a:r>
              <a:rPr lang="ar-SA" sz="2400" b="1" dirty="0" err="1">
                <a:latin typeface="Tufuli arabic"/>
                <a:cs typeface="Calibri" panose="020F0502020204030204" pitchFamily="34" charset="0"/>
              </a:rPr>
              <a:t>للميتوكندريون</a:t>
            </a:r>
            <a:r>
              <a:rPr lang="ar-SA" sz="2400" b="1" dirty="0">
                <a:latin typeface="Tufuli arabic"/>
                <a:cs typeface="Calibri" panose="020F0502020204030204" pitchFamily="34" charset="0"/>
              </a:rPr>
              <a:t> بواسطة سيقان ضيقة</a:t>
            </a:r>
            <a:r>
              <a:rPr lang="ar-OM" sz="2400" b="1" dirty="0">
                <a:latin typeface="Tufuli arabic"/>
                <a:cs typeface="Calibri" panose="020F0502020204030204" pitchFamily="34" charset="0"/>
              </a:rPr>
              <a:t> </a:t>
            </a:r>
            <a:r>
              <a:rPr lang="ar-SA" sz="2400" b="1" dirty="0">
                <a:latin typeface="Tufuli arabic"/>
                <a:cs typeface="Calibri" panose="020F0502020204030204" pitchFamily="34" charset="0"/>
              </a:rPr>
              <a:t>لتشكل إنزيم </a:t>
            </a:r>
            <a:r>
              <a:rPr lang="en-US" sz="2400" b="1" dirty="0">
                <a:latin typeface="Tufuli arabic"/>
                <a:cs typeface="Calibri" panose="020F0502020204030204" pitchFamily="34" charset="0"/>
              </a:rPr>
              <a:t>ATP</a:t>
            </a:r>
            <a:r>
              <a:rPr lang="ar-SA" sz="2400" b="1" dirty="0" err="1">
                <a:latin typeface="Tufuli arabic"/>
                <a:cs typeface="Calibri" panose="020F0502020204030204" pitchFamily="34" charset="0"/>
              </a:rPr>
              <a:t>سينثيز</a:t>
            </a:r>
            <a:endParaRPr lang="ar-SA" sz="2400" b="1" dirty="0">
              <a:latin typeface="Tufuli arabic"/>
              <a:cs typeface="Calibri" panose="020F0502020204030204" pitchFamily="34" charset="0"/>
            </a:endParaRPr>
          </a:p>
        </p:txBody>
      </p:sp>
      <p:sp>
        <p:nvSpPr>
          <p:cNvPr id="1130" name="مربع نص 1129">
            <a:extLst>
              <a:ext uri="{FF2B5EF4-FFF2-40B4-BE49-F238E27FC236}">
                <a16:creationId xmlns:a16="http://schemas.microsoft.com/office/drawing/2014/main" id="{D8CB01B8-4B41-0892-FE57-B0CB3B7A5E37}"/>
              </a:ext>
            </a:extLst>
          </p:cNvPr>
          <p:cNvSpPr txBox="1"/>
          <p:nvPr/>
        </p:nvSpPr>
        <p:spPr>
          <a:xfrm>
            <a:off x="1734889" y="4920770"/>
            <a:ext cx="3458802" cy="1736646"/>
          </a:xfrm>
          <a:prstGeom prst="roundRect">
            <a:avLst/>
          </a:prstGeom>
          <a:solidFill>
            <a:srgbClr val="FBB287"/>
          </a:solidFill>
        </p:spPr>
        <p:txBody>
          <a:bodyPr wrap="square" rtlCol="1">
            <a:spAutoFit/>
          </a:bodyPr>
          <a:lstStyle/>
          <a:p>
            <a:r>
              <a:rPr lang="ar-OM" sz="3200" b="1" dirty="0">
                <a:cs typeface="FF Hekaya Light" panose="00000A00000000000000" pitchFamily="50" charset="-78"/>
              </a:rPr>
              <a:t>هو </a:t>
            </a:r>
            <a:r>
              <a:rPr lang="ar-SA" sz="3200" b="1" dirty="0">
                <a:cs typeface="FF Hekaya Light" panose="00000A00000000000000" pitchFamily="50" charset="-78"/>
              </a:rPr>
              <a:t>مكان وجود سلسلة نقل الإلكترون، ويحتوي على البروتينات اللازمة لذلك</a:t>
            </a:r>
          </a:p>
        </p:txBody>
      </p:sp>
      <p:grpSp>
        <p:nvGrpSpPr>
          <p:cNvPr id="1134" name="مجموعة 1133">
            <a:extLst>
              <a:ext uri="{FF2B5EF4-FFF2-40B4-BE49-F238E27FC236}">
                <a16:creationId xmlns:a16="http://schemas.microsoft.com/office/drawing/2014/main" id="{5ED7BD34-C9EA-E6D4-7F75-1F364A913B55}"/>
              </a:ext>
            </a:extLst>
          </p:cNvPr>
          <p:cNvGrpSpPr/>
          <p:nvPr/>
        </p:nvGrpSpPr>
        <p:grpSpPr>
          <a:xfrm>
            <a:off x="7498407" y="1629519"/>
            <a:ext cx="2636369" cy="1142139"/>
            <a:chOff x="7498407" y="1629519"/>
            <a:chExt cx="2636369" cy="1142139"/>
          </a:xfrm>
        </p:grpSpPr>
        <p:pic>
          <p:nvPicPr>
            <p:cNvPr id="1123" name="صورة 1122" descr="صورة تحتوي على لقطة شاشة, الرسومات, التصميم&#10;&#10;تم إنشاء الوصف تلقائياً">
              <a:extLst>
                <a:ext uri="{FF2B5EF4-FFF2-40B4-BE49-F238E27FC236}">
                  <a16:creationId xmlns:a16="http://schemas.microsoft.com/office/drawing/2014/main" id="{51249EC7-2D01-E272-0421-148F5F274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" t="30553" r="82712" b="27961"/>
            <a:stretch/>
          </p:blipFill>
          <p:spPr>
            <a:xfrm rot="19655648">
              <a:off x="7498407" y="1674540"/>
              <a:ext cx="465296" cy="1097118"/>
            </a:xfrm>
            <a:prstGeom prst="rect">
              <a:avLst/>
            </a:prstGeom>
          </p:spPr>
        </p:pic>
        <p:sp>
          <p:nvSpPr>
            <p:cNvPr id="1132" name="مربع نص 1131">
              <a:extLst>
                <a:ext uri="{FF2B5EF4-FFF2-40B4-BE49-F238E27FC236}">
                  <a16:creationId xmlns:a16="http://schemas.microsoft.com/office/drawing/2014/main" id="{9C8B0DC1-D4E4-B0AF-C424-0B978600E46D}"/>
                </a:ext>
              </a:extLst>
            </p:cNvPr>
            <p:cNvSpPr txBox="1"/>
            <p:nvPr/>
          </p:nvSpPr>
          <p:spPr>
            <a:xfrm>
              <a:off x="7913623" y="1629519"/>
              <a:ext cx="2221153" cy="646986"/>
            </a:xfrm>
            <a:prstGeom prst="roundRect">
              <a:avLst/>
            </a:prstGeom>
            <a:solidFill>
              <a:srgbClr val="FBB287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OM" sz="3200" b="1" dirty="0">
                  <a:latin typeface="FF Hekaya Light" panose="00000A00000000000000" pitchFamily="50" charset="-78"/>
                  <a:cs typeface="FF Hekaya Light" panose="00000A00000000000000" pitchFamily="50" charset="-78"/>
                </a:rPr>
                <a:t>الغشاء الخارجي</a:t>
              </a:r>
              <a:endParaRPr lang="ar-SA" sz="3200" b="1" dirty="0">
                <a:latin typeface="FF Hekaya Light" panose="00000A00000000000000" pitchFamily="50" charset="-78"/>
                <a:cs typeface="FF Hekaya Light" panose="00000A00000000000000" pitchFamily="50" charset="-78"/>
              </a:endParaRPr>
            </a:p>
          </p:txBody>
        </p:sp>
      </p:grpSp>
      <p:grpSp>
        <p:nvGrpSpPr>
          <p:cNvPr id="1136" name="مجموعة 1135">
            <a:extLst>
              <a:ext uri="{FF2B5EF4-FFF2-40B4-BE49-F238E27FC236}">
                <a16:creationId xmlns:a16="http://schemas.microsoft.com/office/drawing/2014/main" id="{34909156-100B-F935-1D95-0C7F929858C0}"/>
              </a:ext>
            </a:extLst>
          </p:cNvPr>
          <p:cNvGrpSpPr/>
          <p:nvPr/>
        </p:nvGrpSpPr>
        <p:grpSpPr>
          <a:xfrm>
            <a:off x="2409185" y="1469261"/>
            <a:ext cx="2676115" cy="1188961"/>
            <a:chOff x="2409185" y="1469261"/>
            <a:chExt cx="2676115" cy="1188961"/>
          </a:xfrm>
        </p:grpSpPr>
        <p:pic>
          <p:nvPicPr>
            <p:cNvPr id="1124" name="صورة 1123" descr="صورة تحتوي على لقطة شاشة, الرسومات, التصميم&#10;&#10;تم إنشاء الوصف تلقائياً">
              <a:extLst>
                <a:ext uri="{FF2B5EF4-FFF2-40B4-BE49-F238E27FC236}">
                  <a16:creationId xmlns:a16="http://schemas.microsoft.com/office/drawing/2014/main" id="{FCD30A5E-5457-C4A1-7957-530E0427F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" t="30553" r="82712" b="27961"/>
            <a:stretch/>
          </p:blipFill>
          <p:spPr>
            <a:xfrm rot="1944352" flipH="1">
              <a:off x="4620004" y="1561104"/>
              <a:ext cx="465296" cy="1097118"/>
            </a:xfrm>
            <a:prstGeom prst="rect">
              <a:avLst/>
            </a:prstGeom>
          </p:spPr>
        </p:pic>
        <p:sp>
          <p:nvSpPr>
            <p:cNvPr id="1133" name="مربع نص 1132">
              <a:extLst>
                <a:ext uri="{FF2B5EF4-FFF2-40B4-BE49-F238E27FC236}">
                  <a16:creationId xmlns:a16="http://schemas.microsoft.com/office/drawing/2014/main" id="{F0EB2CEF-A756-3913-20EC-C2B53E5F8D2C}"/>
                </a:ext>
              </a:extLst>
            </p:cNvPr>
            <p:cNvSpPr txBox="1"/>
            <p:nvPr/>
          </p:nvSpPr>
          <p:spPr>
            <a:xfrm>
              <a:off x="2409185" y="1469261"/>
              <a:ext cx="2221153" cy="646986"/>
            </a:xfrm>
            <a:prstGeom prst="roundRect">
              <a:avLst/>
            </a:prstGeom>
            <a:solidFill>
              <a:srgbClr val="FBB287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OM" sz="3200" b="1" dirty="0">
                  <a:latin typeface="FF Hekaya Light" panose="00000A00000000000000" pitchFamily="50" charset="-78"/>
                  <a:cs typeface="FF Hekaya Light" panose="00000A00000000000000" pitchFamily="50" charset="-78"/>
                </a:rPr>
                <a:t>الغشاء الداخلي</a:t>
              </a:r>
              <a:endParaRPr lang="ar-SA" sz="3200" b="1" dirty="0">
                <a:latin typeface="FF Hekaya Light" panose="00000A00000000000000" pitchFamily="50" charset="-78"/>
                <a:cs typeface="FF Hekaya Light" panose="00000A00000000000000" pitchFamily="50" charset="-78"/>
              </a:endParaRPr>
            </a:p>
          </p:txBody>
        </p:sp>
      </p:grpSp>
      <p:pic>
        <p:nvPicPr>
          <p:cNvPr id="1128" name="صورة 1127">
            <a:extLst>
              <a:ext uri="{FF2B5EF4-FFF2-40B4-BE49-F238E27FC236}">
                <a16:creationId xmlns:a16="http://schemas.microsoft.com/office/drawing/2014/main" id="{EA5056FC-B7F0-984C-4F2C-CE7D93D6EB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122" y="534607"/>
            <a:ext cx="5139484" cy="5330369"/>
          </a:xfrm>
          <a:prstGeom prst="rect">
            <a:avLst/>
          </a:prstGeom>
        </p:spPr>
      </p:pic>
      <p:sp>
        <p:nvSpPr>
          <p:cNvPr id="1137" name="مربع نص 1136">
            <a:extLst>
              <a:ext uri="{FF2B5EF4-FFF2-40B4-BE49-F238E27FC236}">
                <a16:creationId xmlns:a16="http://schemas.microsoft.com/office/drawing/2014/main" id="{86AD541C-F506-1E4A-A736-67FDF1CAF9F9}"/>
              </a:ext>
            </a:extLst>
          </p:cNvPr>
          <p:cNvSpPr txBox="1"/>
          <p:nvPr/>
        </p:nvSpPr>
        <p:spPr>
          <a:xfrm>
            <a:off x="10044789" y="94690"/>
            <a:ext cx="25424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OM" sz="3600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تركيب</a:t>
            </a:r>
          </a:p>
          <a:p>
            <a:pPr algn="ctr"/>
            <a:r>
              <a:rPr lang="ar-OM" sz="3600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 </a:t>
            </a:r>
            <a:r>
              <a:rPr lang="ar-OM" sz="3600" dirty="0" err="1">
                <a:solidFill>
                  <a:schemeClr val="bg1"/>
                </a:solidFill>
                <a:latin typeface="Tufuli arabic"/>
                <a:cs typeface="Calibri" panose="020F0502020204030204" pitchFamily="34" charset="0"/>
              </a:rPr>
              <a:t>الميتوكندريا</a:t>
            </a:r>
            <a:endParaRPr lang="ar-SA" sz="3600" dirty="0">
              <a:solidFill>
                <a:schemeClr val="bg1"/>
              </a:solidFill>
              <a:latin typeface="Tufuli arab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96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122" grpId="0" animBg="1"/>
          <p:bldP spid="11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122" grpId="0" animBg="1"/>
          <p:bldP spid="113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الحليبي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21DAA4B4-5D20-363C-2FF7-1495807F8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84" t="2400" r="6932" b="3402"/>
          <a:stretch/>
        </p:blipFill>
        <p:spPr>
          <a:xfrm rot="16444601">
            <a:off x="-1690498" y="5131134"/>
            <a:ext cx="2526222" cy="1839921"/>
          </a:xfrm>
          <a:prstGeom prst="rect">
            <a:avLst/>
          </a:prstGeom>
        </p:spPr>
      </p:pic>
      <p:pic>
        <p:nvPicPr>
          <p:cNvPr id="2" name="صورة 1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442ADFD8-3B55-61B1-455D-1D4306A81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45555" r="73753" b="9106"/>
          <a:stretch/>
        </p:blipFill>
        <p:spPr>
          <a:xfrm rot="2146067">
            <a:off x="-2225306" y="2990490"/>
            <a:ext cx="2727960" cy="3108960"/>
          </a:xfrm>
          <a:prstGeom prst="rect">
            <a:avLst/>
          </a:prstGeom>
        </p:spPr>
      </p:pic>
      <p:pic>
        <p:nvPicPr>
          <p:cNvPr id="8" name="صورة 7" descr="صورة تحتوي على قلب, الإبداع, فن&#10;&#10;تم إنشاء الوصف تلقائياً">
            <a:extLst>
              <a:ext uri="{FF2B5EF4-FFF2-40B4-BE49-F238E27FC236}">
                <a16:creationId xmlns:a16="http://schemas.microsoft.com/office/drawing/2014/main" id="{CEC93839-C34F-45CC-2D0B-35AF3BE8E6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25" t="3988" b="14668"/>
          <a:stretch/>
        </p:blipFill>
        <p:spPr>
          <a:xfrm rot="6135797">
            <a:off x="-1916128" y="4950282"/>
            <a:ext cx="3832253" cy="3285173"/>
          </a:xfrm>
          <a:prstGeom prst="rect">
            <a:avLst/>
          </a:prstGeom>
        </p:spPr>
      </p:pic>
      <p:pic>
        <p:nvPicPr>
          <p:cNvPr id="9" name="صورة 8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E8F131C3-EF72-EDB8-7185-56DDDF8E5D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26315" b="9363"/>
          <a:stretch/>
        </p:blipFill>
        <p:spPr>
          <a:xfrm rot="15223275">
            <a:off x="-701971" y="6030482"/>
            <a:ext cx="2390702" cy="2588131"/>
          </a:xfrm>
          <a:prstGeom prst="rect">
            <a:avLst/>
          </a:prstGeom>
        </p:spPr>
      </p:pic>
      <p:pic>
        <p:nvPicPr>
          <p:cNvPr id="5" name="صورة 4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87B0B738-2093-29F0-BF77-3C76FB5FC7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10800000">
            <a:off x="8542401" y="-1852678"/>
            <a:ext cx="4922138" cy="332236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7B105AE-EFB5-3DAA-21F3-0021A7705978}"/>
              </a:ext>
            </a:extLst>
          </p:cNvPr>
          <p:cNvSpPr txBox="1"/>
          <p:nvPr/>
        </p:nvSpPr>
        <p:spPr>
          <a:xfrm>
            <a:off x="8764995" y="83483"/>
            <a:ext cx="4189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تركيب</a:t>
            </a:r>
          </a:p>
          <a:p>
            <a:pPr algn="ctr"/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 </a:t>
            </a:r>
            <a:r>
              <a:rPr lang="ar-OM" sz="3200" b="1" dirty="0" err="1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الميتوكندريا</a:t>
            </a:r>
            <a:endParaRPr lang="ar-SA" sz="32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949A01-DB0A-6659-A4FB-1DD284AA1B75}"/>
              </a:ext>
            </a:extLst>
          </p:cNvPr>
          <p:cNvSpPr txBox="1">
            <a:spLocks/>
          </p:cNvSpPr>
          <p:nvPr/>
        </p:nvSpPr>
        <p:spPr>
          <a:xfrm>
            <a:off x="1575843" y="441267"/>
            <a:ext cx="70836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الرقم الهيدروجيني</a:t>
            </a:r>
            <a:r>
              <a:rPr lang="en-US" sz="2400" b="1" dirty="0">
                <a:latin typeface="Tufuli arabic"/>
                <a:cs typeface="Calibri" panose="020F0502020204030204" pitchFamily="34" charset="0"/>
                <a:sym typeface="Arial"/>
              </a:rPr>
              <a:t>pH </a:t>
            </a:r>
            <a:r>
              <a:rPr lang="ar-OM" sz="2400" b="1" dirty="0">
                <a:latin typeface="Tufuli arabic"/>
                <a:cs typeface="Calibri" panose="020F0502020204030204" pitchFamily="34" charset="0"/>
                <a:sym typeface="Arial"/>
              </a:rPr>
              <a:t> </a:t>
            </a:r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للحيّز بين الغشاءَين أقل مما هو</a:t>
            </a:r>
            <a:r>
              <a:rPr lang="ar-OM" sz="2400" b="1" dirty="0">
                <a:latin typeface="Tufuli arabic"/>
                <a:cs typeface="Calibri" panose="020F0502020204030204" pitchFamily="34" charset="0"/>
                <a:sym typeface="Arial"/>
              </a:rPr>
              <a:t> </a:t>
            </a:r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في </a:t>
            </a:r>
            <a:r>
              <a:rPr lang="ar-OM" sz="2400" b="1" dirty="0">
                <a:latin typeface="Tufuli arabic"/>
                <a:cs typeface="Calibri" panose="020F0502020204030204" pitchFamily="34" charset="0"/>
                <a:sym typeface="Arial"/>
              </a:rPr>
              <a:t>ال</a:t>
            </a:r>
            <a:r>
              <a:rPr lang="ar-SA" sz="2400" b="1" dirty="0">
                <a:latin typeface="Tufuli arabic"/>
                <a:cs typeface="Calibri" panose="020F0502020204030204" pitchFamily="34" charset="0"/>
                <a:sym typeface="Arial"/>
              </a:rPr>
              <a:t>حشوة</a:t>
            </a:r>
            <a:endParaRPr lang="af-ZA" sz="2400" b="1" dirty="0">
              <a:latin typeface="Tufuli arabic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DD8799B-43BF-87A8-6EFA-1E033425F8BB}"/>
              </a:ext>
            </a:extLst>
          </p:cNvPr>
          <p:cNvGrpSpPr/>
          <p:nvPr/>
        </p:nvGrpSpPr>
        <p:grpSpPr>
          <a:xfrm>
            <a:off x="3858494" y="1655636"/>
            <a:ext cx="3044100" cy="1241493"/>
            <a:chOff x="5503237" y="1765690"/>
            <a:chExt cx="6103980" cy="1241493"/>
          </a:xfrm>
        </p:grpSpPr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34B7CA11-FF17-608F-8B37-14BB1079D338}"/>
                </a:ext>
              </a:extLst>
            </p:cNvPr>
            <p:cNvSpPr/>
            <p:nvPr/>
          </p:nvSpPr>
          <p:spPr>
            <a:xfrm>
              <a:off x="5503237" y="1765690"/>
              <a:ext cx="6103980" cy="8568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2EDE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8AE5A89-D0BB-BB10-A86F-F25FDB91F22A}"/>
                </a:ext>
              </a:extLst>
            </p:cNvPr>
            <p:cNvSpPr txBox="1">
              <a:spLocks/>
            </p:cNvSpPr>
            <p:nvPr/>
          </p:nvSpPr>
          <p:spPr>
            <a:xfrm>
              <a:off x="5503237" y="1806854"/>
              <a:ext cx="610398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انتقال البروتونات عبر</a:t>
              </a:r>
            </a:p>
            <a:p>
              <a:pPr algn="ctr"/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الغشاء الداخلي من الحشوة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6F163A55-8057-268B-8DDA-A248AF6F464C}"/>
              </a:ext>
            </a:extLst>
          </p:cNvPr>
          <p:cNvGrpSpPr/>
          <p:nvPr/>
        </p:nvGrpSpPr>
        <p:grpSpPr>
          <a:xfrm>
            <a:off x="210218" y="1573702"/>
            <a:ext cx="2521595" cy="858536"/>
            <a:chOff x="514789" y="1573702"/>
            <a:chExt cx="2215010" cy="858536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8053C88-E3CF-8460-D12F-082E031DCC7E}"/>
                </a:ext>
              </a:extLst>
            </p:cNvPr>
            <p:cNvSpPr/>
            <p:nvPr/>
          </p:nvSpPr>
          <p:spPr>
            <a:xfrm>
              <a:off x="514789" y="1573702"/>
              <a:ext cx="2200456" cy="8568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2EDE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68FF1AB9-8B70-2803-F4AC-1343C3E7BCA6}"/>
                </a:ext>
              </a:extLst>
            </p:cNvPr>
            <p:cNvSpPr txBox="1">
              <a:spLocks/>
            </p:cNvSpPr>
            <p:nvPr/>
          </p:nvSpPr>
          <p:spPr>
            <a:xfrm>
              <a:off x="529343" y="1601241"/>
              <a:ext cx="220045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لإنشاء منحدر التركيز اللازم لتكوين</a:t>
              </a:r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dirty="0">
                  <a:latin typeface="Tufuli arabic"/>
                  <a:cs typeface="Calibri" panose="020F0502020204030204" pitchFamily="34" charset="0"/>
                  <a:sym typeface="Arial"/>
                </a:rPr>
                <a:t>ATP</a:t>
              </a:r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.</a:t>
              </a:r>
              <a:endParaRPr lang="ar-SA" sz="2400" b="1" dirty="0">
                <a:latin typeface="Tufuli arabic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5DE46933-D2BB-FDA6-5FE8-2B7A72896295}"/>
              </a:ext>
            </a:extLst>
          </p:cNvPr>
          <p:cNvGrpSpPr/>
          <p:nvPr/>
        </p:nvGrpSpPr>
        <p:grpSpPr>
          <a:xfrm>
            <a:off x="2840582" y="1512617"/>
            <a:ext cx="857455" cy="1172964"/>
            <a:chOff x="2840582" y="1512617"/>
            <a:chExt cx="857455" cy="1172964"/>
          </a:xfrm>
        </p:grpSpPr>
        <p:pic>
          <p:nvPicPr>
            <p:cNvPr id="19" name="صورة 18" descr="صورة تحتوي على الظلام, أسود, أسود وأبيض&#10;&#10;تم إنشاء الوصف تلقائياً">
              <a:extLst>
                <a:ext uri="{FF2B5EF4-FFF2-40B4-BE49-F238E27FC236}">
                  <a16:creationId xmlns:a16="http://schemas.microsoft.com/office/drawing/2014/main" id="{9FBE28F3-425D-91C7-E502-81A2AFACE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" r="70384" b="47549"/>
            <a:stretch/>
          </p:blipFill>
          <p:spPr>
            <a:xfrm rot="2187553" flipH="1" flipV="1">
              <a:off x="2887328" y="1843886"/>
              <a:ext cx="786051" cy="841695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2D31713-C336-4273-39F3-C833FD6A4B8B}"/>
                </a:ext>
              </a:extLst>
            </p:cNvPr>
            <p:cNvSpPr txBox="1">
              <a:spLocks/>
            </p:cNvSpPr>
            <p:nvPr/>
          </p:nvSpPr>
          <p:spPr>
            <a:xfrm>
              <a:off x="2840582" y="1512617"/>
              <a:ext cx="85745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OM" sz="2400" b="1" dirty="0">
                  <a:solidFill>
                    <a:srgbClr val="C00000"/>
                  </a:solidFill>
                  <a:latin typeface="Tufuli arabic"/>
                  <a:cs typeface="Calibri" panose="020F0502020204030204" pitchFamily="34" charset="0"/>
                  <a:sym typeface="Arial"/>
                </a:rPr>
                <a:t>لماذا؟</a:t>
              </a:r>
              <a:endParaRPr lang="af-ZA" sz="2400" b="1" dirty="0">
                <a:solidFill>
                  <a:srgbClr val="C00000"/>
                </a:solidFill>
                <a:latin typeface="Tufuli arabic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FB19FAC1-9782-F2AB-B3E2-3604AB1B6862}"/>
              </a:ext>
            </a:extLst>
          </p:cNvPr>
          <p:cNvGrpSpPr/>
          <p:nvPr/>
        </p:nvGrpSpPr>
        <p:grpSpPr>
          <a:xfrm>
            <a:off x="8018654" y="1562600"/>
            <a:ext cx="3534181" cy="1446118"/>
            <a:chOff x="8018654" y="1562600"/>
            <a:chExt cx="3534181" cy="1446118"/>
          </a:xfrm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070DF3BA-AB99-96FC-1B6F-A9AFFF2290FC}"/>
                </a:ext>
              </a:extLst>
            </p:cNvPr>
            <p:cNvSpPr/>
            <p:nvPr/>
          </p:nvSpPr>
          <p:spPr>
            <a:xfrm>
              <a:off x="8182446" y="1562600"/>
              <a:ext cx="3300717" cy="14461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2EDE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F4879AA7-22A1-7EF9-66C2-5E6B16287503}"/>
                </a:ext>
              </a:extLst>
            </p:cNvPr>
            <p:cNvSpPr txBox="1">
              <a:spLocks/>
            </p:cNvSpPr>
            <p:nvPr/>
          </p:nvSpPr>
          <p:spPr>
            <a:xfrm>
              <a:off x="8018654" y="1664568"/>
              <a:ext cx="3534181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التركيز المرتفع للبروتونات </a:t>
              </a:r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أو </a:t>
              </a:r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أيونات</a:t>
              </a:r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 </a:t>
              </a:r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الهيدروجين </a:t>
              </a:r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(</a:t>
              </a:r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 تعني حمضية مرتفعة)</a:t>
              </a:r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(</a:t>
              </a:r>
              <a:r>
                <a:rPr lang="en-US" sz="2400" b="1" dirty="0">
                  <a:latin typeface="Tufuli arabic"/>
                  <a:cs typeface="Calibri" panose="020F0502020204030204" pitchFamily="34" charset="0"/>
                  <a:sym typeface="Arial"/>
                </a:rPr>
                <a:t>PH</a:t>
              </a:r>
              <a:r>
                <a:rPr lang="ar-SA" sz="2400" b="1" dirty="0">
                  <a:latin typeface="Tufuli arabic"/>
                  <a:cs typeface="Calibri" panose="020F0502020204030204" pitchFamily="34" charset="0"/>
                  <a:sym typeface="Arial"/>
                </a:rPr>
                <a:t> منخفض</a:t>
              </a:r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)</a:t>
              </a:r>
              <a:endParaRPr lang="ar-SA" sz="2400" b="1" dirty="0">
                <a:latin typeface="Tufuli arabic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8DCC221-9261-D494-FF52-6CF50A59A018}"/>
              </a:ext>
            </a:extLst>
          </p:cNvPr>
          <p:cNvGrpSpPr/>
          <p:nvPr/>
        </p:nvGrpSpPr>
        <p:grpSpPr>
          <a:xfrm>
            <a:off x="6943042" y="1614473"/>
            <a:ext cx="1136304" cy="890438"/>
            <a:chOff x="6943042" y="1614473"/>
            <a:chExt cx="1136304" cy="890438"/>
          </a:xfrm>
        </p:grpSpPr>
        <p:pic>
          <p:nvPicPr>
            <p:cNvPr id="25" name="صورة 24" descr="صورة تحتوي على الظلام, أسود, أسود وأبيض&#10;&#10;تم إنشاء الوصف تلقائياً">
              <a:extLst>
                <a:ext uri="{FF2B5EF4-FFF2-40B4-BE49-F238E27FC236}">
                  <a16:creationId xmlns:a16="http://schemas.microsoft.com/office/drawing/2014/main" id="{2EB6F8E2-B54E-E1C9-80DB-32D7672D8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" r="70384" b="47549"/>
            <a:stretch/>
          </p:blipFill>
          <p:spPr>
            <a:xfrm rot="2187553">
              <a:off x="7293295" y="1663216"/>
              <a:ext cx="786051" cy="841695"/>
            </a:xfrm>
            <a:prstGeom prst="rect">
              <a:avLst/>
            </a:prstGeom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3C8A0474-2BF1-EA31-787A-C6495E5531A5}"/>
                </a:ext>
              </a:extLst>
            </p:cNvPr>
            <p:cNvSpPr txBox="1">
              <a:spLocks/>
            </p:cNvSpPr>
            <p:nvPr/>
          </p:nvSpPr>
          <p:spPr>
            <a:xfrm>
              <a:off x="6943042" y="1614473"/>
              <a:ext cx="105339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C00000"/>
                  </a:solidFill>
                  <a:latin typeface="Tufuli arabic"/>
                  <a:cs typeface="Calibri" panose="020F0502020204030204" pitchFamily="34" charset="0"/>
                  <a:sym typeface="Arial"/>
                </a:rPr>
                <a:t>كيف؟ </a:t>
              </a:r>
              <a:endParaRPr lang="af-ZA" sz="2400" b="1" dirty="0">
                <a:solidFill>
                  <a:srgbClr val="C00000"/>
                </a:solidFill>
                <a:latin typeface="Tufuli arabic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F2E753F-A680-A3DE-8550-D50A0AC3CA3A}"/>
              </a:ext>
            </a:extLst>
          </p:cNvPr>
          <p:cNvGrpSpPr/>
          <p:nvPr/>
        </p:nvGrpSpPr>
        <p:grpSpPr>
          <a:xfrm>
            <a:off x="4016394" y="389834"/>
            <a:ext cx="2598460" cy="1153440"/>
            <a:chOff x="718557" y="421444"/>
            <a:chExt cx="1792920" cy="1153440"/>
          </a:xfrm>
        </p:grpSpPr>
        <p:pic>
          <p:nvPicPr>
            <p:cNvPr id="28" name="صورة 27" descr="صورة تحتوي على الظلام, أسود, أسود وأبيض&#10;&#10;تم إنشاء الوصف تلقائياً">
              <a:extLst>
                <a:ext uri="{FF2B5EF4-FFF2-40B4-BE49-F238E27FC236}">
                  <a16:creationId xmlns:a16="http://schemas.microsoft.com/office/drawing/2014/main" id="{CB4E51D4-8A09-3901-914D-00C97DBBC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" r="70384" b="47549"/>
            <a:stretch/>
          </p:blipFill>
          <p:spPr>
            <a:xfrm rot="7953485">
              <a:off x="1346371" y="892088"/>
              <a:ext cx="659455" cy="706137"/>
            </a:xfrm>
            <a:prstGeom prst="rect">
              <a:avLst/>
            </a:prstGeom>
          </p:spPr>
        </p:pic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87347437-ABDC-3CFE-FFD0-B95D5A29E700}"/>
                </a:ext>
              </a:extLst>
            </p:cNvPr>
            <p:cNvGrpSpPr/>
            <p:nvPr/>
          </p:nvGrpSpPr>
          <p:grpSpPr>
            <a:xfrm>
              <a:off x="718557" y="421444"/>
              <a:ext cx="1792920" cy="1055546"/>
              <a:chOff x="677034" y="415295"/>
              <a:chExt cx="1792920" cy="1055546"/>
            </a:xfrm>
          </p:grpSpPr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3AE0D346-0F36-3A7B-440E-4BFD49CA0230}"/>
                  </a:ext>
                </a:extLst>
              </p:cNvPr>
              <p:cNvSpPr/>
              <p:nvPr/>
            </p:nvSpPr>
            <p:spPr>
              <a:xfrm>
                <a:off x="677034" y="415295"/>
                <a:ext cx="1792920" cy="510779"/>
              </a:xfrm>
              <a:prstGeom prst="roundRect">
                <a:avLst/>
              </a:prstGeom>
              <a:noFill/>
              <a:ln>
                <a:solidFill>
                  <a:srgbClr val="B2EDE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DE740955-38E2-71F0-B237-C9ADA209CE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034" y="1009176"/>
                <a:ext cx="7689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OM" sz="2400" b="1" dirty="0">
                    <a:solidFill>
                      <a:srgbClr val="C00000"/>
                    </a:solidFill>
                    <a:latin typeface="Tufuli arabic"/>
                    <a:cs typeface="Calibri" panose="020F0502020204030204" pitchFamily="34" charset="0"/>
                    <a:sym typeface="Arial"/>
                  </a:rPr>
                  <a:t>بسبب</a:t>
                </a:r>
                <a:r>
                  <a:rPr lang="ar-SA" sz="2400" b="1" dirty="0">
                    <a:solidFill>
                      <a:srgbClr val="C00000"/>
                    </a:solidFill>
                    <a:latin typeface="Tufuli arabic"/>
                    <a:cs typeface="Calibri" panose="020F0502020204030204" pitchFamily="34" charset="0"/>
                    <a:sym typeface="Arial"/>
                  </a:rPr>
                  <a:t>: </a:t>
                </a:r>
                <a:endParaRPr lang="af-ZA" sz="2400" b="1" dirty="0">
                  <a:solidFill>
                    <a:srgbClr val="C00000"/>
                  </a:solidFill>
                  <a:latin typeface="Tufuli arabic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C73B2470-961A-D73D-FE3B-7DEC34E2E670}"/>
              </a:ext>
            </a:extLst>
          </p:cNvPr>
          <p:cNvGrpSpPr/>
          <p:nvPr/>
        </p:nvGrpSpPr>
        <p:grpSpPr>
          <a:xfrm>
            <a:off x="6541789" y="3347277"/>
            <a:ext cx="3524767" cy="1736646"/>
            <a:chOff x="6626093" y="3569681"/>
            <a:chExt cx="3524767" cy="1736646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3D75BCF-F9E1-CECC-8189-3E42C632BF23}"/>
                </a:ext>
              </a:extLst>
            </p:cNvPr>
            <p:cNvSpPr txBox="1">
              <a:spLocks/>
            </p:cNvSpPr>
            <p:nvPr/>
          </p:nvSpPr>
          <p:spPr>
            <a:xfrm>
              <a:off x="7379130" y="3569681"/>
              <a:ext cx="2771730" cy="173664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>
                <a:defRPr sz="2400" b="1">
                  <a:latin typeface="Tufuli arabic"/>
                  <a:cs typeface="Calibri" panose="020F0502020204030204" pitchFamily="34" charset="0"/>
                </a:defRPr>
              </a:lvl1pPr>
            </a:lstStyle>
            <a:p>
              <a:r>
                <a:rPr lang="ar-SA" dirty="0">
                  <a:sym typeface="Arial"/>
                </a:rPr>
                <a:t>هي موقع التفاعل الرابط ودورة كربس. وهي</a:t>
              </a:r>
              <a:r>
                <a:rPr lang="ar-OM" dirty="0">
                  <a:sym typeface="Arial"/>
                </a:rPr>
                <a:t> ت</a:t>
              </a:r>
              <a:r>
                <a:rPr lang="ar-SA" dirty="0" err="1">
                  <a:sym typeface="Arial"/>
                </a:rPr>
                <a:t>حتوي</a:t>
              </a:r>
              <a:r>
                <a:rPr lang="ar-SA" dirty="0">
                  <a:sym typeface="Arial"/>
                </a:rPr>
                <a:t> على الإنزيمات اللازمة لهذه التفاعلات</a:t>
              </a:r>
              <a:endParaRPr lang="af-ZA" dirty="0">
                <a:solidFill>
                  <a:schemeClr val="bg1">
                    <a:lumMod val="75000"/>
                  </a:schemeClr>
                </a:solidFill>
                <a:sym typeface="Arial"/>
              </a:endParaRPr>
            </a:p>
          </p:txBody>
        </p:sp>
        <p:pic>
          <p:nvPicPr>
            <p:cNvPr id="35" name="صورة 34" descr="صورة تحتوي على لقطة شاشة, نص, رسوم متحركة, التصميم&#10;&#10;تم إنشاء الوصف تلقائياً">
              <a:extLst>
                <a:ext uri="{FF2B5EF4-FFF2-40B4-BE49-F238E27FC236}">
                  <a16:creationId xmlns:a16="http://schemas.microsoft.com/office/drawing/2014/main" id="{2BB5B35C-B1C6-017E-F097-1E96550A3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r="22500" b="70568"/>
            <a:stretch/>
          </p:blipFill>
          <p:spPr>
            <a:xfrm rot="7888668" flipH="1">
              <a:off x="6525674" y="3848233"/>
              <a:ext cx="1188908" cy="988069"/>
            </a:xfrm>
            <a:prstGeom prst="rect">
              <a:avLst/>
            </a:prstGeom>
          </p:spPr>
        </p:pic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9D751B9-9BF1-F1FB-3A5E-87EF348F53C0}"/>
              </a:ext>
            </a:extLst>
          </p:cNvPr>
          <p:cNvGrpSpPr/>
          <p:nvPr/>
        </p:nvGrpSpPr>
        <p:grpSpPr>
          <a:xfrm>
            <a:off x="3646369" y="4458754"/>
            <a:ext cx="2753330" cy="1961022"/>
            <a:chOff x="3441381" y="4797969"/>
            <a:chExt cx="2753330" cy="1961022"/>
          </a:xfrm>
        </p:grpSpPr>
        <p:pic>
          <p:nvPicPr>
            <p:cNvPr id="41" name="صورة 40" descr="صورة تحتوي على لقطة شاشة, نص, رسوم متحركة, التصميم&#10;&#10;تم إنشاء الوصف تلقائياً">
              <a:extLst>
                <a:ext uri="{FF2B5EF4-FFF2-40B4-BE49-F238E27FC236}">
                  <a16:creationId xmlns:a16="http://schemas.microsoft.com/office/drawing/2014/main" id="{54035A30-715D-1E94-B224-B64BAE924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r="22500" b="70568"/>
            <a:stretch/>
          </p:blipFill>
          <p:spPr>
            <a:xfrm rot="13779287" flipH="1">
              <a:off x="5106223" y="4898388"/>
              <a:ext cx="1188908" cy="988069"/>
            </a:xfrm>
            <a:prstGeom prst="rect">
              <a:avLst/>
            </a:prstGeom>
          </p:spPr>
        </p:pic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6AB1825C-1D9B-7DBE-359B-7812BA991125}"/>
                </a:ext>
              </a:extLst>
            </p:cNvPr>
            <p:cNvSpPr txBox="1">
              <a:spLocks/>
            </p:cNvSpPr>
            <p:nvPr/>
          </p:nvSpPr>
          <p:spPr>
            <a:xfrm>
              <a:off x="3441381" y="5430968"/>
              <a:ext cx="2156589" cy="13280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>
                <a:defRPr sz="2400" b="1">
                  <a:latin typeface="Tufuli arabic"/>
                  <a:cs typeface="Calibri" panose="020F0502020204030204" pitchFamily="34" charset="0"/>
                </a:defRPr>
              </a:lvl1pPr>
            </a:lstStyle>
            <a:p>
              <a:r>
                <a:rPr lang="ar-SA" dirty="0">
                  <a:sym typeface="Arial"/>
                </a:rPr>
                <a:t>وتحتوي أيضًا</a:t>
              </a:r>
            </a:p>
            <a:p>
              <a:r>
                <a:rPr lang="ar-SA" dirty="0">
                  <a:sym typeface="Arial"/>
                </a:rPr>
                <a:t>على </a:t>
              </a:r>
              <a:r>
                <a:rPr lang="ar-SA" dirty="0" err="1">
                  <a:sym typeface="Arial"/>
                </a:rPr>
                <a:t>رايبوسومات</a:t>
              </a:r>
              <a:r>
                <a:rPr lang="ar-SA" dirty="0">
                  <a:sym typeface="Arial"/>
                </a:rPr>
                <a:t> صغيرة</a:t>
              </a:r>
              <a:r>
                <a:rPr lang="ar-OM" dirty="0">
                  <a:sym typeface="Arial"/>
                </a:rPr>
                <a:t> </a:t>
              </a:r>
              <a:r>
                <a:rPr lang="en-US" dirty="0">
                  <a:sym typeface="Arial"/>
                </a:rPr>
                <a:t>70S</a:t>
              </a:r>
              <a:endParaRPr lang="af-ZA" dirty="0">
                <a:solidFill>
                  <a:schemeClr val="bg1">
                    <a:lumMod val="75000"/>
                  </a:schemeClr>
                </a:solidFill>
                <a:sym typeface="Arial"/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913A2204-8200-EDAB-8D5B-881593A6453A}"/>
              </a:ext>
            </a:extLst>
          </p:cNvPr>
          <p:cNvGrpSpPr/>
          <p:nvPr/>
        </p:nvGrpSpPr>
        <p:grpSpPr>
          <a:xfrm>
            <a:off x="569553" y="3220315"/>
            <a:ext cx="4728404" cy="1736646"/>
            <a:chOff x="569553" y="3220315"/>
            <a:chExt cx="4728404" cy="1736646"/>
          </a:xfrm>
        </p:grpSpPr>
        <p:pic>
          <p:nvPicPr>
            <p:cNvPr id="42" name="صورة 41" descr="صورة تحتوي على لقطة شاشة, نص, رسوم متحركة, التصميم&#10;&#10;تم إنشاء الوصف تلقائياً">
              <a:extLst>
                <a:ext uri="{FF2B5EF4-FFF2-40B4-BE49-F238E27FC236}">
                  <a16:creationId xmlns:a16="http://schemas.microsoft.com/office/drawing/2014/main" id="{9BC03C2D-84D4-75A6-41C9-8DCEFAC4B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0" r="22500" b="70568"/>
            <a:stretch/>
          </p:blipFill>
          <p:spPr>
            <a:xfrm rot="20813825" flipH="1">
              <a:off x="4109049" y="3721566"/>
              <a:ext cx="1188908" cy="988069"/>
            </a:xfrm>
            <a:prstGeom prst="rect">
              <a:avLst/>
            </a:prstGeom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B382C02C-F928-CD0C-EEA4-B7567C548919}"/>
                </a:ext>
              </a:extLst>
            </p:cNvPr>
            <p:cNvSpPr txBox="1">
              <a:spLocks/>
            </p:cNvSpPr>
            <p:nvPr/>
          </p:nvSpPr>
          <p:spPr>
            <a:xfrm>
              <a:off x="569553" y="3220315"/>
              <a:ext cx="3552117" cy="173664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279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>
                <a:defRPr sz="2400" b="1">
                  <a:latin typeface="Tufuli arabic"/>
                  <a:cs typeface="Calibri" panose="020F0502020204030204" pitchFamily="34" charset="0"/>
                </a:defRPr>
              </a:lvl1pPr>
            </a:lstStyle>
            <a:p>
              <a:r>
                <a:rPr lang="ar-SA" dirty="0">
                  <a:sym typeface="Arial"/>
                </a:rPr>
                <a:t>وعدة نسخ متطابقة من </a:t>
              </a:r>
              <a:r>
                <a:rPr lang="en-US" dirty="0">
                  <a:sym typeface="Arial"/>
                </a:rPr>
                <a:t>DNA</a:t>
              </a:r>
              <a:r>
                <a:rPr lang="ar-SA" dirty="0" err="1">
                  <a:sym typeface="Arial"/>
                </a:rPr>
                <a:t>الميتوكندريا</a:t>
              </a:r>
              <a:r>
                <a:rPr lang="ar-SA" dirty="0">
                  <a:sym typeface="Arial"/>
                </a:rPr>
                <a:t> الحلقي، تستخدم لبناء بعض</a:t>
              </a:r>
              <a:r>
                <a:rPr lang="ar-OM" dirty="0">
                  <a:sym typeface="Arial"/>
                </a:rPr>
                <a:t> ا</a:t>
              </a:r>
              <a:r>
                <a:rPr lang="ar-SA" dirty="0">
                  <a:sym typeface="Arial"/>
                </a:rPr>
                <a:t>لبروتينات اللازمة</a:t>
              </a:r>
              <a:r>
                <a:rPr lang="ar-OM" dirty="0">
                  <a:sym typeface="Arial"/>
                </a:rPr>
                <a:t> </a:t>
              </a:r>
              <a:r>
                <a:rPr lang="ar-SA" dirty="0">
                  <a:sym typeface="Arial"/>
                </a:rPr>
                <a:t>لعمل </a:t>
              </a:r>
              <a:r>
                <a:rPr lang="ar-SA" dirty="0" err="1">
                  <a:sym typeface="Arial"/>
                </a:rPr>
                <a:t>الميتوكندريا</a:t>
              </a:r>
              <a:r>
                <a:rPr lang="ar-SA" dirty="0">
                  <a:sym typeface="Arial"/>
                </a:rPr>
                <a:t>.</a:t>
              </a: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42C9A3AE-CA27-FC5B-29CB-DD6F2BAEA7D3}"/>
              </a:ext>
            </a:extLst>
          </p:cNvPr>
          <p:cNvGrpSpPr/>
          <p:nvPr/>
        </p:nvGrpSpPr>
        <p:grpSpPr>
          <a:xfrm>
            <a:off x="4939300" y="3337181"/>
            <a:ext cx="1703629" cy="1583859"/>
            <a:chOff x="9409813" y="3405850"/>
            <a:chExt cx="1703629" cy="1583859"/>
          </a:xfrm>
        </p:grpSpPr>
        <p:pic>
          <p:nvPicPr>
            <p:cNvPr id="36" name="صورة 35" descr="صورة تحتوي على لقطة شاشة, قصاصة فنية, رسوم متحركة, الرسومات&#10;&#10;تم إنشاء الوصف تلقائياً">
              <a:extLst>
                <a:ext uri="{FF2B5EF4-FFF2-40B4-BE49-F238E27FC236}">
                  <a16:creationId xmlns:a16="http://schemas.microsoft.com/office/drawing/2014/main" id="{331A6A6E-54A8-5564-D9E3-E40011B4E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58" t="56604" r="7076"/>
            <a:stretch/>
          </p:blipFill>
          <p:spPr>
            <a:xfrm>
              <a:off x="9409813" y="3405850"/>
              <a:ext cx="1703629" cy="1583859"/>
            </a:xfrm>
            <a:prstGeom prst="rect">
              <a:avLst/>
            </a:prstGeom>
          </p:spPr>
        </p:pic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45D479F1-2A5A-70B3-2713-87EF5BCC7D2F}"/>
                </a:ext>
              </a:extLst>
            </p:cNvPr>
            <p:cNvSpPr txBox="1">
              <a:spLocks/>
            </p:cNvSpPr>
            <p:nvPr/>
          </p:nvSpPr>
          <p:spPr>
            <a:xfrm>
              <a:off x="9510951" y="3733410"/>
              <a:ext cx="150135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OM" sz="2400" b="1" dirty="0">
                  <a:latin typeface="Tufuli arabic"/>
                  <a:cs typeface="Calibri" panose="020F0502020204030204" pitchFamily="34" charset="0"/>
                  <a:sym typeface="Arial"/>
                </a:rPr>
                <a:t>حشوة</a:t>
              </a:r>
            </a:p>
            <a:p>
              <a:pPr algn="ctr"/>
              <a:r>
                <a:rPr lang="ar-OM" sz="2400" b="1" dirty="0" err="1">
                  <a:latin typeface="Tufuli arabic"/>
                  <a:cs typeface="Calibri" panose="020F0502020204030204" pitchFamily="34" charset="0"/>
                  <a:sym typeface="Arial"/>
                </a:rPr>
                <a:t>الميتوكندريا</a:t>
              </a:r>
              <a:endParaRPr lang="af-ZA" sz="2400" b="1" dirty="0">
                <a:latin typeface="Tufuli arabic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721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F3F59531-494E-C90C-DB3B-CA35333BD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-6" r="15542" b="2306"/>
          <a:stretch/>
        </p:blipFill>
        <p:spPr>
          <a:xfrm rot="10800000">
            <a:off x="8398589" y="-1577700"/>
            <a:ext cx="4922138" cy="332236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DE50117-9B8D-E475-C85F-61A1CA97DE1E}"/>
              </a:ext>
            </a:extLst>
          </p:cNvPr>
          <p:cNvSpPr txBox="1"/>
          <p:nvPr/>
        </p:nvSpPr>
        <p:spPr>
          <a:xfrm>
            <a:off x="8764994" y="-150197"/>
            <a:ext cx="4189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OM" sz="32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  <a:sym typeface="Arial"/>
            </a:endParaRPr>
          </a:p>
          <a:p>
            <a:pPr algn="ctr"/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تركيب </a:t>
            </a:r>
            <a:r>
              <a:rPr lang="ar-OM" sz="3200" b="1" dirty="0" err="1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الميتوكندريا</a:t>
            </a:r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 </a:t>
            </a:r>
          </a:p>
          <a:p>
            <a:pPr algn="ctr"/>
            <a:r>
              <a:rPr lang="ar-OM" sz="3200" b="1" dirty="0">
                <a:solidFill>
                  <a:schemeClr val="bg1"/>
                </a:solidFill>
                <a:latin typeface="Tufuli arabic"/>
                <a:cs typeface="Calibri" panose="020F0502020204030204" pitchFamily="34" charset="0"/>
                <a:sym typeface="Arial"/>
              </a:rPr>
              <a:t>ووظائفها</a:t>
            </a:r>
            <a:endParaRPr lang="ar-SA" sz="3200" b="1" dirty="0">
              <a:solidFill>
                <a:schemeClr val="bg1"/>
              </a:solidFill>
              <a:latin typeface="Tufuli arabic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CCE8F9-0B20-EF5D-9302-DC4217B3B779}"/>
              </a:ext>
            </a:extLst>
          </p:cNvPr>
          <p:cNvSpPr txBox="1"/>
          <p:nvPr/>
        </p:nvSpPr>
        <p:spPr>
          <a:xfrm>
            <a:off x="3075940" y="2110341"/>
            <a:ext cx="66598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hlinkClick r:id="rId3"/>
              </a:rPr>
              <a:t>https://www.youtube.com/watch?v=HLDiiaXmg5o</a:t>
            </a:r>
            <a:endParaRPr lang="ar-OM" sz="4400" dirty="0"/>
          </a:p>
          <a:p>
            <a:endParaRPr lang="en-US" sz="4400" dirty="0"/>
          </a:p>
        </p:txBody>
      </p:sp>
      <p:pic>
        <p:nvPicPr>
          <p:cNvPr id="8" name="رسم 7" descr="كاميرا فيديو خطوط عريضة">
            <a:extLst>
              <a:ext uri="{FF2B5EF4-FFF2-40B4-BE49-F238E27FC236}">
                <a16:creationId xmlns:a16="http://schemas.microsoft.com/office/drawing/2014/main" id="{8A075DC9-7D47-49CF-5B37-5ABA786D6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-79054"/>
            <a:ext cx="1823720" cy="1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405</Words>
  <Application>Microsoft Office PowerPoint</Application>
  <PresentationFormat>شاشة عريضة</PresentationFormat>
  <Paragraphs>82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3" baseType="lpstr">
      <vt:lpstr>Ara Alm Bon </vt:lpstr>
      <vt:lpstr>Arial</vt:lpstr>
      <vt:lpstr>Calibri</vt:lpstr>
      <vt:lpstr>Calibri Light</vt:lpstr>
      <vt:lpstr>FF Hekaya Light</vt:lpstr>
      <vt:lpstr>Gliker</vt:lpstr>
      <vt:lpstr>Times New Roman</vt:lpstr>
      <vt:lpstr>Tufuli arabic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nadya alrawahi</dc:creator>
  <cp:lastModifiedBy>skygadgets</cp:lastModifiedBy>
  <cp:revision>11</cp:revision>
  <dcterms:modified xsi:type="dcterms:W3CDTF">2025-04-06T16:29:20Z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5af2f3-15c0-42f7-aff1-8120ca254967_Enabled">
    <vt:lpwstr>true</vt:lpwstr>
  </property>
  <property fmtid="{D5CDD505-2E9C-101B-9397-08002B2CF9AE}" pid="3" name="MSIP_Label_c15af2f3-15c0-42f7-aff1-8120ca254967_SetDate">
    <vt:lpwstr>2024-01-17T16:20:17Z</vt:lpwstr>
  </property>
  <property fmtid="{D5CDD505-2E9C-101B-9397-08002B2CF9AE}" pid="4" name="MSIP_Label_c15af2f3-15c0-42f7-aff1-8120ca254967_Method">
    <vt:lpwstr>Standard</vt:lpwstr>
  </property>
  <property fmtid="{D5CDD505-2E9C-101B-9397-08002B2CF9AE}" pid="5" name="MSIP_Label_c15af2f3-15c0-42f7-aff1-8120ca254967_Name">
    <vt:lpwstr>defa4170-0d19-0005-0004-bc88714345d2</vt:lpwstr>
  </property>
  <property fmtid="{D5CDD505-2E9C-101B-9397-08002B2CF9AE}" pid="6" name="MSIP_Label_c15af2f3-15c0-42f7-aff1-8120ca254967_SiteId">
    <vt:lpwstr>04b4cb5d-cc41-401f-bd9d-4ca8a31a5c2f</vt:lpwstr>
  </property>
  <property fmtid="{D5CDD505-2E9C-101B-9397-08002B2CF9AE}" pid="7" name="MSIP_Label_c15af2f3-15c0-42f7-aff1-8120ca254967_ActionId">
    <vt:lpwstr>9dcf8d8c-05c9-484c-a5f4-c480a94012b6</vt:lpwstr>
  </property>
  <property fmtid="{D5CDD505-2E9C-101B-9397-08002B2CF9AE}" pid="8" name="MSIP_Label_c15af2f3-15c0-42f7-aff1-8120ca254967_ContentBits">
    <vt:lpwstr>0</vt:lpwstr>
  </property>
</Properties>
</file>