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custDataLst>
    <p:tags r:id="rId27"/>
  </p:custDataLst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tags" Target="tags/tag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7A440-81EE-4146-A7DF-F9B0DD8F01A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0FEE-2C0F-4727-B07E-8B7BCA825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13f589252b6d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313f589252b6d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13f589252b6d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g1313f589252b6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41BB-8F32-473B-8485-CF5321554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E5985-D4C2-4C00-817C-AE1362C16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DB63A-1836-46C5-B976-699B0C6D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28D22-DA93-4D59-AEC6-11E56125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38E1-B267-46BE-BC06-85B7BB71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8F82-160D-4423-9255-A54B13E4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450D6-E9C9-4675-897D-5F6EED38F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07AE0-D77F-4B6A-B4FA-207DF6C7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3C272-CA44-4CE4-8ACB-A59B005F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9FE70-2AD2-497E-9AE3-2E7864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7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1E9AD-C684-4D56-BDE6-DF1A87FF8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CFC57-18A7-421C-8E99-7C6BB362D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14C7B-5810-460B-97F9-6E20EA88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35F5-518D-4ABC-8C43-E6D866AA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9D9B-46AD-41E4-8548-99925E55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0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502" y="6441915"/>
            <a:ext cx="1201016" cy="377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8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0942-6614-42D6-A702-3C418EFE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C9A7-7216-4C33-B58F-1263787BC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F24F2-713D-4207-ACAC-1EE1C1BF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2F972-0E7C-400E-8CD0-15803070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2223-B8A1-48D1-9EF3-A6CFE6D7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000D-894A-4BF4-833E-15E96DCE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F5F94-875F-4949-B45A-D7572E54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9435A-4A5B-49F9-B3E7-F993D73F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D2853-192E-4739-B109-CF58B19F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0050D-0045-404C-B924-F4DFD018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F9BD-B7F0-4E25-8BC5-D6C40642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3F5F-E522-49C6-AC01-8FA348B3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A0367-E612-44A4-AE8A-4CA7E4527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C3334-6FA6-45FA-8A75-560CDB11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30059-1BF7-4908-8AFC-38380A0C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12679-0389-4B72-B146-49214F1B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020C-B3E2-446E-9212-C607CDA4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E59C4-95C3-4892-A6AB-C6AECCCB0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60BF1-93B1-48FA-AAE2-671E237FA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A13B3-0287-4D16-97B0-037256B7C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0F0CD-DA3D-4F4B-A9C2-33F74041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AD55D-AF34-4850-8369-6B9CE1C5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C7891-A339-459C-A3A5-A66BA7D1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D83A7-396B-4D4F-A98A-2D8F8739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B87D-35DA-4E87-8692-89B34713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B3C84-078A-4A1D-9899-1C2A2498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43347-E38B-4C73-8FBD-99255900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5B057-00E1-4BB8-A645-EF8C81F1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4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4415D-F9C6-4460-9D40-57CA0EFD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DDF29-92C6-4948-97E6-F913377B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5EC33-F0A1-484E-AEAA-7688C769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328A-E2A0-441F-968B-7A1E294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2F49-8EB7-4AE1-9BF1-DBED48019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214BE-DD34-4BC6-BAC6-BA5BDC3EF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E1CF2-1340-4391-8ACB-DF8F8DC2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68461-0B0F-4811-99BD-5DE5AA77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D4703-F185-4B86-BDF6-2064B97F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80B6-D24F-443F-907C-530B417F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BBE19-DC95-4D77-9F8D-AEDEF23EA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79A9-32BC-4D55-AD84-06F3E2FB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5B40F-9953-453F-A8AE-A75BBCEF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A18A4-3635-4F0E-9D70-36FE63BE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B3878-EFBE-4836-A16E-15E751AD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EEB5D-272B-4746-9175-C812AFE4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5CCA9-D753-4759-B55F-6A2EF6C85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7621-461D-4CEE-9358-E893C93D0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A35A-A6C8-43A4-9D6F-64BCC65B9E5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B0CE6-3779-4E6E-9DA9-9F6FA15B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1130-6812-4D13-B659-C3A7E70F6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6C0E-9154-4950-B5B2-641103EDF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603;&#1578;&#1575;&#1576;/&#1605;&#1607;&#1575;&#1585;&#1575;&#1578;&#1610;%20&#1602;&#1610;%20&#1575;&#1604;&#1603;&#1578;&#1575;&#1576;&#1577;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20.emf"/><Relationship Id="rId4" Type="http://schemas.openxmlformats.org/officeDocument/2006/relationships/image" Target="../media/image6.png"/><Relationship Id="rId9" Type="http://schemas.openxmlformats.org/officeDocument/2006/relationships/image" Target="../media/image19.em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كابتن ماجد | مستقل">
            <a:extLst>
              <a:ext uri="{FF2B5EF4-FFF2-40B4-BE49-F238E27FC236}">
                <a16:creationId xmlns:a16="http://schemas.microsoft.com/office/drawing/2014/main" id="{44E9EA2D-EE2E-46B6-9FCA-DCE5F34A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94E4151-C785-47A6-9D54-0F71B9A5A09C}"/>
              </a:ext>
            </a:extLst>
          </p:cNvPr>
          <p:cNvSpPr/>
          <p:nvPr/>
        </p:nvSpPr>
        <p:spPr>
          <a:xfrm>
            <a:off x="8214851" y="899652"/>
            <a:ext cx="4100052" cy="2359742"/>
          </a:xfrm>
          <a:prstGeom prst="cloudCallout">
            <a:avLst>
              <a:gd name="adj1" fmla="val -60761"/>
              <a:gd name="adj2" fmla="val 880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2800" dirty="0">
                <a:highlight>
                  <a:srgbClr val="FFFF00"/>
                </a:highlight>
              </a:rPr>
              <a:t>أهلا بكم </a:t>
            </a:r>
          </a:p>
          <a:p>
            <a:pPr algn="ctr"/>
            <a:r>
              <a:rPr lang="ar-OM" sz="2800" dirty="0">
                <a:highlight>
                  <a:srgbClr val="FFFF00"/>
                </a:highlight>
              </a:rPr>
              <a:t>سأتعلم معكم اليوم </a:t>
            </a:r>
          </a:p>
          <a:p>
            <a:pPr algn="ctr"/>
            <a:r>
              <a:rPr lang="ar-OM" sz="2800" dirty="0">
                <a:highlight>
                  <a:srgbClr val="FFFF00"/>
                </a:highlight>
              </a:rPr>
              <a:t>الهمزة المتوسطة على السطر </a:t>
            </a:r>
          </a:p>
          <a:p>
            <a:pPr algn="ctr"/>
            <a:r>
              <a:rPr lang="ar-OM" sz="2800" dirty="0">
                <a:highlight>
                  <a:srgbClr val="FFFF00"/>
                </a:highlight>
              </a:rPr>
              <a:t>هل ترحبون بي ؟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790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CC35-4A78-4DC7-8065-9821669466AE}" type="datetime1">
              <a:rPr lang="ar-SA" smtClean="0"/>
              <a:t>15/10/1446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عنوان الدرس: المقال</a:t>
            </a:r>
          </a:p>
        </p:txBody>
      </p:sp>
      <p:pic>
        <p:nvPicPr>
          <p:cNvPr id="3074" name="Picture 2" descr="Stream الكابتن ماجد الجزء الثالث by wswsart | Listen online for free on  SoundCloud">
            <a:extLst>
              <a:ext uri="{FF2B5EF4-FFF2-40B4-BE49-F238E27FC236}">
                <a16:creationId xmlns:a16="http://schemas.microsoft.com/office/drawing/2014/main" id="{C55654B8-C546-4101-A527-8E4FE49D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1115"/>
            <a:ext cx="12192001" cy="70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DEC7397-5278-42CD-9FF7-CF659220B1A9}"/>
              </a:ext>
            </a:extLst>
          </p:cNvPr>
          <p:cNvSpPr/>
          <p:nvPr/>
        </p:nvSpPr>
        <p:spPr>
          <a:xfrm>
            <a:off x="1150373" y="3937820"/>
            <a:ext cx="4100052" cy="2079522"/>
          </a:xfrm>
          <a:prstGeom prst="cloudCallout">
            <a:avLst>
              <a:gd name="adj1" fmla="val 88519"/>
              <a:gd name="adj2" fmla="val -509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2800" dirty="0">
                <a:highlight>
                  <a:srgbClr val="FFFF00"/>
                </a:highlight>
                <a:hlinkClick r:id="rId3" action="ppaction://hlinkfile"/>
              </a:rPr>
              <a:t>أروني صفحة 49 ؟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084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2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37314" y="-2065226"/>
            <a:ext cx="7254242" cy="1104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 txBox="1"/>
          <p:nvPr/>
        </p:nvSpPr>
        <p:spPr>
          <a:xfrm rot="-466600">
            <a:off x="19829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 rot="-569400">
            <a:off x="5034830" y="2191874"/>
            <a:ext cx="1986870" cy="18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 rot="597214">
            <a:off x="4518042" y="581969"/>
            <a:ext cx="2047246" cy="1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 rot="-218377">
            <a:off x="3973261" y="4433639"/>
            <a:ext cx="2617755" cy="6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2" descr="A picture containing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5094" r="47754" b="25567"/>
          <a:stretch/>
        </p:blipFill>
        <p:spPr>
          <a:xfrm rot="-1275697">
            <a:off x="-357987" y="-143510"/>
            <a:ext cx="2976356" cy="281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 descr="A picture containing writing implement, stationary, penci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534922">
            <a:off x="407196" y="3344880"/>
            <a:ext cx="1624939" cy="317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/>
          <p:nvPr/>
        </p:nvSpPr>
        <p:spPr>
          <a:xfrm>
            <a:off x="351059" y="2187796"/>
            <a:ext cx="178446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i="0" u="none" strike="noStrike" cap="none" dirty="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صفحة 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 dirty="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2" descr="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6292" y="488255"/>
            <a:ext cx="7775665" cy="5835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CB3BCE-1582-49E4-B8F0-6CBC728CCDE6}"/>
              </a:ext>
            </a:extLst>
          </p:cNvPr>
          <p:cNvSpPr/>
          <p:nvPr/>
        </p:nvSpPr>
        <p:spPr>
          <a:xfrm>
            <a:off x="5037866" y="3812262"/>
            <a:ext cx="9903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السطر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41EA84-0189-4886-9B69-A939EE5514FE}"/>
              </a:ext>
            </a:extLst>
          </p:cNvPr>
          <p:cNvSpPr/>
          <p:nvPr/>
        </p:nvSpPr>
        <p:spPr>
          <a:xfrm>
            <a:off x="2923308" y="5743874"/>
            <a:ext cx="9903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واو مد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1256D-71BF-432C-A7EF-AD36EE0B3F48}"/>
              </a:ext>
            </a:extLst>
          </p:cNvPr>
          <p:cNvSpPr/>
          <p:nvPr/>
        </p:nvSpPr>
        <p:spPr>
          <a:xfrm>
            <a:off x="5352055" y="4931523"/>
            <a:ext cx="5506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3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37313" y="-2065226"/>
            <a:ext cx="7254242" cy="1104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/>
          <p:nvPr/>
        </p:nvSpPr>
        <p:spPr>
          <a:xfrm rot="-466600">
            <a:off x="19829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325" y="-762060"/>
            <a:ext cx="1763188" cy="124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 txBox="1"/>
          <p:nvPr/>
        </p:nvSpPr>
        <p:spPr>
          <a:xfrm rot="-569400">
            <a:off x="5034830" y="2191874"/>
            <a:ext cx="1986870" cy="18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 rot="597214">
            <a:off x="4518042" y="581969"/>
            <a:ext cx="2047246" cy="1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 rot="-218377">
            <a:off x="3973261" y="4433639"/>
            <a:ext cx="2617755" cy="6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5094" r="47754" b="25567"/>
          <a:stretch/>
        </p:blipFill>
        <p:spPr>
          <a:xfrm rot="-1275697">
            <a:off x="-357987" y="-143510"/>
            <a:ext cx="2976356" cy="281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 descr="A picture containing writing implement, stationary, penci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534922">
            <a:off x="407196" y="3344880"/>
            <a:ext cx="1624939" cy="317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 descr="Text, let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43764" y="1815820"/>
            <a:ext cx="8071433" cy="2590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4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37313" y="-2065226"/>
            <a:ext cx="7254242" cy="1104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 txBox="1"/>
          <p:nvPr/>
        </p:nvSpPr>
        <p:spPr>
          <a:xfrm rot="-466600">
            <a:off x="19829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325" y="-762060"/>
            <a:ext cx="1763188" cy="124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 rot="-569400">
            <a:off x="5034830" y="2191874"/>
            <a:ext cx="1986870" cy="18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 rot="597214">
            <a:off x="4518042" y="581969"/>
            <a:ext cx="2047246" cy="1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 rot="-218377">
            <a:off x="3973261" y="4433639"/>
            <a:ext cx="2617755" cy="6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5094" r="47754" b="25567"/>
          <a:stretch/>
        </p:blipFill>
        <p:spPr>
          <a:xfrm rot="-1275697">
            <a:off x="-357987" y="-143510"/>
            <a:ext cx="2976356" cy="281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4" descr="A picture containing writing implement, stationary, penci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534922">
            <a:off x="407196" y="3344880"/>
            <a:ext cx="1624939" cy="317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4" descr="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8206" y="655012"/>
            <a:ext cx="8721937" cy="3962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86EC04-A3C0-4850-A50C-F70B514CDA27}"/>
              </a:ext>
            </a:extLst>
          </p:cNvPr>
          <p:cNvSpPr/>
          <p:nvPr/>
        </p:nvSpPr>
        <p:spPr>
          <a:xfrm>
            <a:off x="7677889" y="3852222"/>
            <a:ext cx="9903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سماءك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83D60-FE9B-4D67-818F-28E6AF91EB89}"/>
              </a:ext>
            </a:extLst>
          </p:cNvPr>
          <p:cNvSpPr/>
          <p:nvPr/>
        </p:nvSpPr>
        <p:spPr>
          <a:xfrm>
            <a:off x="7008715" y="3111241"/>
            <a:ext cx="9903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مقروءة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C8EF13-0B35-46F0-A920-BC68CE545B7C}"/>
              </a:ext>
            </a:extLst>
          </p:cNvPr>
          <p:cNvSpPr/>
          <p:nvPr/>
        </p:nvSpPr>
        <p:spPr>
          <a:xfrm>
            <a:off x="7999114" y="2451781"/>
            <a:ext cx="9903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براءة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5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37313" y="-2065226"/>
            <a:ext cx="7254242" cy="1104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5"/>
          <p:cNvSpPr txBox="1"/>
          <p:nvPr/>
        </p:nvSpPr>
        <p:spPr>
          <a:xfrm rot="-466600">
            <a:off x="19829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325" y="-762060"/>
            <a:ext cx="1763188" cy="124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5"/>
          <p:cNvSpPr txBox="1"/>
          <p:nvPr/>
        </p:nvSpPr>
        <p:spPr>
          <a:xfrm rot="-569400">
            <a:off x="5034830" y="2191874"/>
            <a:ext cx="1986870" cy="18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 rot="597214">
            <a:off x="4518042" y="581969"/>
            <a:ext cx="2047246" cy="1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 rot="-218377">
            <a:off x="3973261" y="4433639"/>
            <a:ext cx="2617755" cy="6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5094" r="47754" b="25567"/>
          <a:stretch/>
        </p:blipFill>
        <p:spPr>
          <a:xfrm rot="-1275697">
            <a:off x="-357987" y="-143510"/>
            <a:ext cx="2976356" cy="281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 descr="A picture containing writing implement, stationary, penci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534922">
            <a:off x="407196" y="3344880"/>
            <a:ext cx="1624939" cy="317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 descr="Text, let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1634" y="239494"/>
            <a:ext cx="8272959" cy="26846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6" name="Google Shape;286;p15"/>
          <p:cNvGraphicFramePr/>
          <p:nvPr/>
        </p:nvGraphicFramePr>
        <p:xfrm>
          <a:off x="2374113" y="3095685"/>
          <a:ext cx="8128000" cy="23165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200" b="1" u="none" strike="noStrike" cap="none"/>
                        <a:t>التعليل </a:t>
                      </a:r>
                      <a:endParaRPr sz="32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200" b="1" u="none" strike="noStrike" cap="none"/>
                        <a:t>الكلمة </a:t>
                      </a:r>
                      <a:endParaRPr sz="32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200" b="1" u="none" strike="noStrike" cap="none"/>
                        <a:t>للقراءة </a:t>
                      </a:r>
                      <a:endParaRPr sz="32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200" b="1" u="none" strike="noStrike" cap="none"/>
                        <a:t>كفاءة </a:t>
                      </a:r>
                      <a:endParaRPr sz="32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3200" b="1" u="none" strike="noStrike" cap="none" dirty="0"/>
                        <a:t>المقروءة</a:t>
                      </a:r>
                      <a:endParaRPr sz="32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" name="Google Shape;287;p15"/>
          <p:cNvSpPr txBox="1"/>
          <p:nvPr/>
        </p:nvSpPr>
        <p:spPr>
          <a:xfrm>
            <a:off x="0" y="0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https://images.app.goo.gl/15jMs7LifrkYrJgi6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6A729-A21F-48DF-A889-AA6400952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7969" y="3792187"/>
            <a:ext cx="3127099" cy="332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468028-0D9C-4103-AA31-D37464B79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8641" y="4390463"/>
            <a:ext cx="2899081" cy="308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216EDE-8477-4ED2-8696-0EA019C972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5855" y="4903722"/>
            <a:ext cx="3224820" cy="267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1" name="Shape 6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030" y="420173"/>
            <a:ext cx="7029475" cy="93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7108" y="1525378"/>
            <a:ext cx="8973546" cy="491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2" name="Shape 6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Google Shape;6153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15/10/1446</a:t>
            </a:r>
            <a:endParaRPr/>
          </a:p>
        </p:txBody>
      </p:sp>
      <p:sp>
        <p:nvSpPr>
          <p:cNvPr id="6154" name="Google Shape;6154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عنوان الدرس: المقال</a:t>
            </a:r>
            <a:endParaRPr/>
          </a:p>
        </p:txBody>
      </p:sp>
      <p:pic>
        <p:nvPicPr>
          <p:cNvPr descr="Stream الكابتن ماجد الجزء الثالث by wswsart | Listen online for free on  SoundCloud" id="6155" name="Google Shape;615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32" y="-191115"/>
            <a:ext cx="12192001" cy="7064477"/>
          </a:xfrm>
          <a:prstGeom prst="rect">
            <a:avLst/>
          </a:prstGeom>
          <a:noFill/>
          <a:ln>
            <a:noFill/>
          </a:ln>
        </p:spPr>
      </p:pic>
      <p:sp>
        <p:nvSpPr>
          <p:cNvPr id="6156" name="Google Shape;6156;p3"/>
          <p:cNvSpPr/>
          <p:nvPr/>
        </p:nvSpPr>
        <p:spPr>
          <a:xfrm>
            <a:off x="10235381" y="-191115"/>
            <a:ext cx="2064900" cy="2079600"/>
          </a:xfrm>
          <a:prstGeom prst="cloudCallout">
            <a:avLst>
              <a:gd fmla="val -١٣١٧١٢" name="adj1"/>
              <a:gd fmla="val ١٢٧٠٣٩" name="adj2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من بعد إذنكم لدي بعض الأسئلة عن هاته الكلمات </a:t>
            </a:r>
            <a:endParaRPr b="0" i="0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7" name="Google Shape;6157;p3"/>
          <p:cNvSpPr/>
          <p:nvPr/>
        </p:nvSpPr>
        <p:spPr>
          <a:xfrm>
            <a:off x="7379250" y="4615651"/>
            <a:ext cx="4803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4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فتراءت / تساءلت / المملوءة </a:t>
            </a:r>
            <a:endParaRPr sz="4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8" name="Google Shape;6158;p3"/>
          <p:cNvSpPr/>
          <p:nvPr/>
        </p:nvSpPr>
        <p:spPr>
          <a:xfrm>
            <a:off x="5938683" y="5512455"/>
            <a:ext cx="6096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1755" marR="0" rtl="1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الموضع الذي كتبت فيه الهمزة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71755" marR="0" rtl="1" algn="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- حركة الهمزة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71755" marR="0" rtl="1" algn="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- حركة الحرف السابق للهمزة</a:t>
            </a:r>
            <a:endParaRPr sz="1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elo Wallpaper De Um Pôr Do Sol Com árvores Bonitas No Estilo Anime. Gerada  Com O Ai Ilustração Stock - Ilustração de floresta, monte: 269168345,  wallpaper vermelho anime">
            <a:extLst>
              <a:ext uri="{FF2B5EF4-FFF2-40B4-BE49-F238E27FC236}">
                <a16:creationId xmlns:a16="http://schemas.microsoft.com/office/drawing/2014/main" id="{1CFFCD0C-9001-4DD7-A75A-77E22839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صور كابتن ماجد خلفيات كابتن ماجد full hd - إمبراطورية الصور">
            <a:extLst>
              <a:ext uri="{FF2B5EF4-FFF2-40B4-BE49-F238E27FC236}">
                <a16:creationId xmlns:a16="http://schemas.microsoft.com/office/drawing/2014/main" id="{71C5AF4B-7119-45B8-A8C7-ADFA28F89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4" b="99688" l="2065" r="95280">
                        <a14:foregroundMark x1="90265" y1="31563" x2="88496" y2="41094"/>
                        <a14:foregroundMark x1="69027" y1="66094" x2="71976" y2="84844"/>
                        <a14:foregroundMark x1="71976" y1="84844" x2="75221" y2="91250"/>
                        <a14:foregroundMark x1="34808" y1="75469" x2="18289" y2="99688"/>
                        <a14:foregroundMark x1="92330" y1="82031" x2="94985" y2="93125"/>
                        <a14:foregroundMark x1="94100" y1="97969" x2="96165" y2="99688"/>
                        <a14:foregroundMark x1="53982" y1="7813" x2="42478" y2="15781"/>
                        <a14:foregroundMark x1="51032" y1="3594" x2="40708" y2="11406"/>
                        <a14:foregroundMark x1="69027" y1="6563" x2="82006" y2="15937"/>
                        <a14:foregroundMark x1="82006" y1="10469" x2="86431" y2="14531"/>
                        <a14:foregroundMark x1="86431" y1="15000" x2="81121" y2="19219"/>
                        <a14:foregroundMark x1="87316" y1="14844" x2="80826" y2="19844"/>
                        <a14:foregroundMark x1="2065" y1="93594" x2="2065" y2="93594"/>
                        <a14:foregroundMark x1="41003" y1="6875" x2="34218" y2="13438"/>
                        <a14:foregroundMark x1="34218" y1="13438" x2="33038" y2="1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46" y="0"/>
            <a:ext cx="3825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2263F2-5BC3-4519-B426-17CB0993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57E4A36-E6D2-4DA2-93E6-B4E93A243ED0}"/>
              </a:ext>
            </a:extLst>
          </p:cNvPr>
          <p:cNvSpPr/>
          <p:nvPr/>
        </p:nvSpPr>
        <p:spPr>
          <a:xfrm>
            <a:off x="4630993" y="766916"/>
            <a:ext cx="2035277" cy="2079524"/>
          </a:xfrm>
          <a:prstGeom prst="cloudCallout">
            <a:avLst>
              <a:gd name="adj1" fmla="val 219231"/>
              <a:gd name="adj2" fmla="val -155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2800" dirty="0">
                <a:highlight>
                  <a:srgbClr val="FFFF00"/>
                </a:highlight>
              </a:rPr>
              <a:t>الاستنتاج 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BE4175-DD21-41CC-B306-C5EB80015AE2}"/>
              </a:ext>
            </a:extLst>
          </p:cNvPr>
          <p:cNvSpPr/>
          <p:nvPr/>
        </p:nvSpPr>
        <p:spPr>
          <a:xfrm>
            <a:off x="1898633" y="2770901"/>
            <a:ext cx="6096000" cy="2481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الاستنتاج </a:t>
            </a:r>
            <a:r>
              <a:rPr lang="ar-SA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تكتب الهمزة المتوسطة المنفردة على السطر</a:t>
            </a:r>
            <a:r>
              <a:rPr lang="ar-SA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: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- مفتوحة بعد ألف مد .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- مفتوحة بعد واو مد .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690D1-C3C3-4814-93D5-72094CA682ED}"/>
              </a:ext>
            </a:extLst>
          </p:cNvPr>
          <p:cNvSpPr/>
          <p:nvPr/>
        </p:nvSpPr>
        <p:spPr>
          <a:xfrm>
            <a:off x="696366" y="5617341"/>
            <a:ext cx="596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الدرس باستراتيجية الكرسي الساخن 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341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F41801-5007-436B-A9FA-75D49181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Anime Nature Wallpapers - Wallpaper Cave">
            <a:extLst>
              <a:ext uri="{FF2B5EF4-FFF2-40B4-BE49-F238E27FC236}">
                <a16:creationId xmlns:a16="http://schemas.microsoft.com/office/drawing/2014/main" id="{5DA54A84-9B6A-4AA3-8439-35C5D269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صور كابتن ماجد خلفيات كابتن ماجد full hd - إمبراطورية الصور">
            <a:extLst>
              <a:ext uri="{FF2B5EF4-FFF2-40B4-BE49-F238E27FC236}">
                <a16:creationId xmlns:a16="http://schemas.microsoft.com/office/drawing/2014/main" id="{29DFB6E2-04B5-4AF0-89A8-38651A8C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354" y1="11800" x2="45646" y2="13600"/>
                        <a14:foregroundMark x1="50751" y1="10200" x2="45045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1" y="-456585"/>
            <a:ext cx="4427435" cy="6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C25272E-06B7-4E90-A63A-F62661F2B095}"/>
              </a:ext>
            </a:extLst>
          </p:cNvPr>
          <p:cNvSpPr/>
          <p:nvPr/>
        </p:nvSpPr>
        <p:spPr>
          <a:xfrm>
            <a:off x="7034981" y="221226"/>
            <a:ext cx="3524865" cy="2647336"/>
          </a:xfrm>
          <a:prstGeom prst="cloudCallout">
            <a:avLst>
              <a:gd name="adj1" fmla="val -169988"/>
              <a:gd name="adj2" fmla="val -8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2800" dirty="0">
                <a:highlight>
                  <a:srgbClr val="FFFF00"/>
                </a:highlight>
              </a:rPr>
              <a:t>إلى الأسئلة المعتادة في كل حصة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9697C-8306-4037-A0EE-794C0BE5B6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BC03D6-AE61-4259-AB42-0D7F76917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70420"/>
              </p:ext>
            </p:extLst>
          </p:nvPr>
        </p:nvGraphicFramePr>
        <p:xfrm>
          <a:off x="1327353" y="1110349"/>
          <a:ext cx="10077964" cy="4637302"/>
        </p:xfrm>
        <a:graphic>
          <a:graphicData uri="http://schemas.openxmlformats.org/drawingml/2006/table">
            <a:tbl>
              <a:tblPr rtl="1" firstRow="1" firstCol="1" bandRow="1">
                <a:tableStyleId>{00A15C55-8517-42AA-B614-E9B94910E393}</a:tableStyleId>
              </a:tblPr>
              <a:tblGrid>
                <a:gridCol w="2519491">
                  <a:extLst>
                    <a:ext uri="{9D8B030D-6E8A-4147-A177-3AD203B41FA5}">
                      <a16:colId xmlns:a16="http://schemas.microsoft.com/office/drawing/2014/main" val="3883892379"/>
                    </a:ext>
                  </a:extLst>
                </a:gridCol>
                <a:gridCol w="2519491">
                  <a:extLst>
                    <a:ext uri="{9D8B030D-6E8A-4147-A177-3AD203B41FA5}">
                      <a16:colId xmlns:a16="http://schemas.microsoft.com/office/drawing/2014/main" val="3632024459"/>
                    </a:ext>
                  </a:extLst>
                </a:gridCol>
                <a:gridCol w="2519491">
                  <a:extLst>
                    <a:ext uri="{9D8B030D-6E8A-4147-A177-3AD203B41FA5}">
                      <a16:colId xmlns:a16="http://schemas.microsoft.com/office/drawing/2014/main" val="2865658395"/>
                    </a:ext>
                  </a:extLst>
                </a:gridCol>
                <a:gridCol w="2519491">
                  <a:extLst>
                    <a:ext uri="{9D8B030D-6E8A-4147-A177-3AD203B41FA5}">
                      <a16:colId xmlns:a16="http://schemas.microsoft.com/office/drawing/2014/main" val="1593316405"/>
                    </a:ext>
                  </a:extLst>
                </a:gridCol>
              </a:tblGrid>
              <a:tr h="759782">
                <a:tc>
                  <a:txBody>
                    <a:bodyPr/>
                    <a:lstStyle/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التقويم التكويني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نشاط إثرائي/ علاجي</a:t>
                      </a:r>
                      <a:endParaRPr lang="en-US" sz="160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تفريد التعليم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التقويم الختامي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الواجب المنزلي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8932296"/>
                  </a:ext>
                </a:extLst>
              </a:tr>
              <a:tr h="3877520">
                <a:tc>
                  <a:txBody>
                    <a:bodyPr/>
                    <a:lstStyle/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أسئلة شفوية وكتابية</a:t>
                      </a:r>
                      <a:endParaRPr lang="en-US" sz="160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إثرائي :</a:t>
                      </a:r>
                      <a:endParaRPr lang="en-US" sz="160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هات  ثلاث كلمات بها همزة متوسطة منفردة على السطر .</a:t>
                      </a:r>
                      <a:endParaRPr lang="en-US" sz="160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علاجي :</a:t>
                      </a:r>
                      <a:endParaRPr lang="en-US" sz="160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علل سب كتابة الهمزة المتوسطة على ياء في الكلمات الآتية :</a:t>
                      </a:r>
                      <a:endParaRPr lang="en-US" sz="160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          كفاءة / نبوءة / سموءل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أكتب التالي (إملاء) مع الانتباه الى الهمزة.</a:t>
                      </a:r>
                      <a:endParaRPr lang="en-US" sz="1600" dirty="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إنَّ رداءة َ السفيه ظاهرة، وكفاءة المؤمنين الأذكياء حاضرة ، ... ،كأنّكم لمْ تقرَؤُوا كتابَ اللهِ، ولمْ تسمعوا ما أعدَّ من الجزاء الكبيرِ لأهلِ طاعتِهِ....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اكتب فقرة تلخص فيها نشاطك اليومي</a:t>
                      </a:r>
                      <a:endParaRPr lang="en-US" sz="1600" dirty="0">
                        <a:effectLst/>
                      </a:endParaRPr>
                    </a:p>
                    <a:p>
                      <a:pPr marL="71755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موظفا فيها خمس كلمات تحتوي همزة متوسطة منفردة على السطر.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2666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39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الكابتن ماجد كامل">
            <a:extLst>
              <a:ext uri="{FF2B5EF4-FFF2-40B4-BE49-F238E27FC236}">
                <a16:creationId xmlns:a16="http://schemas.microsoft.com/office/drawing/2014/main" id="{71217400-6A01-4BF5-94C3-3E7615DB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CC35-4A78-4DC7-8065-9821669466AE}" type="datetime1">
              <a:rPr lang="ar-SA" smtClean="0"/>
              <a:t>15/10/1446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A4568BC-5B9D-4959-9D93-1AE095A9C3A3}"/>
              </a:ext>
            </a:extLst>
          </p:cNvPr>
          <p:cNvSpPr/>
          <p:nvPr/>
        </p:nvSpPr>
        <p:spPr>
          <a:xfrm>
            <a:off x="8214851" y="899652"/>
            <a:ext cx="4100052" cy="2079522"/>
          </a:xfrm>
          <a:prstGeom prst="cloudCallout">
            <a:avLst>
              <a:gd name="adj1" fmla="val -63639"/>
              <a:gd name="adj2" fmla="val 809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2800" dirty="0">
                <a:highlight>
                  <a:srgbClr val="FFFF00"/>
                </a:highlight>
              </a:rPr>
              <a:t>أنا لا أحسن استخراج الهمزات المرسومات على السطر ؟ </a:t>
            </a:r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ECCE4F-257E-4873-8C0F-6138A44F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59" y="5240516"/>
            <a:ext cx="7246583" cy="134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00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/>
          <p:nvPr/>
        </p:nvSpPr>
        <p:spPr>
          <a:xfrm rot="-466600">
            <a:off x="19828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5094" r="47754" b="25567"/>
          <a:stretch/>
        </p:blipFill>
        <p:spPr>
          <a:xfrm rot="-1275697">
            <a:off x="-216872" y="-162292"/>
            <a:ext cx="2976356" cy="281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1" descr="A picture containing writing implement, stationary, penci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534922">
            <a:off x="10447252" y="3008830"/>
            <a:ext cx="1624939" cy="317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1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45544">
            <a:off x="7414371" y="737757"/>
            <a:ext cx="3086243" cy="185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1" descr="A screenshot of a cell 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41321"/>
          <a:stretch/>
        </p:blipFill>
        <p:spPr>
          <a:xfrm rot="-213635">
            <a:off x="7429996" y="832373"/>
            <a:ext cx="3086243" cy="184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1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45544">
            <a:off x="3786130" y="2138835"/>
            <a:ext cx="3086243" cy="185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1" descr="A screenshot of a cell 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41321"/>
          <a:stretch/>
        </p:blipFill>
        <p:spPr>
          <a:xfrm rot="-213635">
            <a:off x="3801755" y="2233451"/>
            <a:ext cx="3086243" cy="184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1"/>
          <p:cNvPicPr preferRelativeResize="0"/>
          <p:nvPr/>
        </p:nvPicPr>
        <p:blipFill rotWithShape="1">
          <a:blip r:embed="rId7">
            <a:alphaModFix/>
          </a:blip>
          <a:srcRect l="15484" t="7536" r="79516" b="56654"/>
          <a:stretch/>
        </p:blipFill>
        <p:spPr>
          <a:xfrm rot="-1603019" flipH="1">
            <a:off x="6244324" y="1902109"/>
            <a:ext cx="334821" cy="106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1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45544">
            <a:off x="1232705" y="4482383"/>
            <a:ext cx="3086243" cy="185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 descr="A screenshot of a cell 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41321"/>
          <a:stretch/>
        </p:blipFill>
        <p:spPr>
          <a:xfrm rot="-213635">
            <a:off x="1248330" y="4576999"/>
            <a:ext cx="3086243" cy="184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 rotWithShape="1">
          <a:blip r:embed="rId7">
            <a:alphaModFix/>
          </a:blip>
          <a:srcRect l="21407" t="7099" r="73708" b="58254"/>
          <a:stretch/>
        </p:blipFill>
        <p:spPr>
          <a:xfrm>
            <a:off x="1734370" y="4197693"/>
            <a:ext cx="342349" cy="107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1"/>
          <p:cNvPicPr preferRelativeResize="0"/>
          <p:nvPr/>
        </p:nvPicPr>
        <p:blipFill rotWithShape="1">
          <a:blip r:embed="rId7">
            <a:alphaModFix/>
          </a:blip>
          <a:srcRect l="21407" t="7099" r="73708" b="58254"/>
          <a:stretch/>
        </p:blipFill>
        <p:spPr>
          <a:xfrm>
            <a:off x="9771672" y="663709"/>
            <a:ext cx="342349" cy="107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 txBox="1"/>
          <p:nvPr/>
        </p:nvSpPr>
        <p:spPr>
          <a:xfrm rot="-303954">
            <a:off x="4090008" y="2960798"/>
            <a:ext cx="2550763" cy="82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ar-SA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ماذا تعلمت ؟ 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 rot="-303954">
            <a:off x="7406996" y="1056706"/>
            <a:ext cx="2550763" cy="82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A" sz="3200" b="1" i="0" u="none" strike="noStrike" cap="none">
                <a:solidFill>
                  <a:srgbClr val="00000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ماذا تعرف عن الهمزة المتوسطة على السطر؟ </a:t>
            </a:r>
            <a:endParaRPr sz="3200" b="1" i="0" u="none" strike="noStrike" cap="none">
              <a:solidFill>
                <a:srgbClr val="000000"/>
              </a:solidFill>
              <a:latin typeface="Simplified Arabic"/>
              <a:ea typeface="Simplified Arabic"/>
              <a:cs typeface="Simplified Arabic"/>
              <a:sym typeface="Simplified Arabic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 rot="-303954">
            <a:off x="1542835" y="4904334"/>
            <a:ext cx="2550763" cy="82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SA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اذكر مثالًا على الهمزة المتوسطة على السطر؟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F41801-5007-436B-A9FA-75D49181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Anime Nature Wallpapers - Wallpaper Cave">
            <a:extLst>
              <a:ext uri="{FF2B5EF4-FFF2-40B4-BE49-F238E27FC236}">
                <a16:creationId xmlns:a16="http://schemas.microsoft.com/office/drawing/2014/main" id="{5DA54A84-9B6A-4AA3-8439-35C5D269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صور كابتن ماجد خلفيات كابتن ماجد full hd - إمبراطورية الصور">
            <a:extLst>
              <a:ext uri="{FF2B5EF4-FFF2-40B4-BE49-F238E27FC236}">
                <a16:creationId xmlns:a16="http://schemas.microsoft.com/office/drawing/2014/main" id="{29DFB6E2-04B5-4AF0-89A8-38651A8C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354" y1="11800" x2="45646" y2="13600"/>
                        <a14:foregroundMark x1="50751" y1="10200" x2="45045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1" y="-456585"/>
            <a:ext cx="4427435" cy="6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C25272E-06B7-4E90-A63A-F62661F2B095}"/>
              </a:ext>
            </a:extLst>
          </p:cNvPr>
          <p:cNvSpPr/>
          <p:nvPr/>
        </p:nvSpPr>
        <p:spPr>
          <a:xfrm>
            <a:off x="4805057" y="781664"/>
            <a:ext cx="4427434" cy="3687097"/>
          </a:xfrm>
          <a:prstGeom prst="cloudCallout">
            <a:avLst>
              <a:gd name="adj1" fmla="val -95814"/>
              <a:gd name="adj2" fmla="val -3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OM" sz="2800" dirty="0">
                <a:highlight>
                  <a:srgbClr val="FFFF00"/>
                </a:highlight>
              </a:rPr>
              <a:t>سددوا أهدافكم الحياتية جيدا </a:t>
            </a:r>
          </a:p>
          <a:p>
            <a:pPr algn="ctr"/>
            <a:r>
              <a:rPr lang="ar-OM" sz="2800" dirty="0">
                <a:highlight>
                  <a:srgbClr val="FFFF00"/>
                </a:highlight>
              </a:rPr>
              <a:t>سددوا سهام جهودكم نحو المذاكرة اليومية</a:t>
            </a:r>
          </a:p>
          <a:p>
            <a:pPr algn="ctr"/>
            <a:r>
              <a:rPr lang="ar-OM" sz="2800" dirty="0">
                <a:highlight>
                  <a:srgbClr val="FFFF00"/>
                </a:highlight>
              </a:rPr>
              <a:t>إلى اللقاء أيها الصف الجميل 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429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71083" y="-3262854"/>
            <a:ext cx="6083585" cy="139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 rot="-466600">
            <a:off x="19828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6661917" y="1111512"/>
            <a:ext cx="4781562" cy="52555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5626" y="-71669"/>
            <a:ext cx="1763188" cy="124745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 rot="-569400">
            <a:off x="5034829" y="2191874"/>
            <a:ext cx="1986870" cy="18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/>
          <p:nvPr/>
        </p:nvSpPr>
        <p:spPr>
          <a:xfrm rot="597214">
            <a:off x="4518041" y="581969"/>
            <a:ext cx="2047246" cy="1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 rot="-218377">
            <a:off x="3973260" y="4433639"/>
            <a:ext cx="2617755" cy="6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301434" y="4120969"/>
            <a:ext cx="35574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هيا نتذكر معلومات عن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الهمزة المتوسطة 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662455" y="1080157"/>
            <a:ext cx="5854922" cy="52555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4" descr="A picture containing writing implement, stationary, penci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534922">
            <a:off x="10444937" y="46628"/>
            <a:ext cx="1624939" cy="317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25094" r="47754" b="25567"/>
          <a:stretch/>
        </p:blipFill>
        <p:spPr>
          <a:xfrm rot="-1275697">
            <a:off x="-544764" y="-317822"/>
            <a:ext cx="2976356" cy="281063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 txBox="1"/>
          <p:nvPr/>
        </p:nvSpPr>
        <p:spPr>
          <a:xfrm>
            <a:off x="6659145" y="1612030"/>
            <a:ext cx="4423931" cy="830997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مشاركة المعلومات</a:t>
            </a: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2025851" y="1515145"/>
            <a:ext cx="3255176" cy="233524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1846756" y="1352748"/>
            <a:ext cx="349373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الهمزة المتوسطة </a:t>
            </a:r>
            <a:endParaRPr sz="60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 txBox="1"/>
          <p:nvPr/>
        </p:nvSpPr>
        <p:spPr>
          <a:xfrm>
            <a:off x="1025851" y="4904963"/>
            <a:ext cx="53824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هي الهمزة التي تكتب  في وسط الكلمة لذلك سميت بالهمزة المتوسطة 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5285187" y="2645298"/>
            <a:ext cx="1158508" cy="1786597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782027" y="2507205"/>
            <a:ext cx="1158508" cy="1786597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5632275" y="3153950"/>
            <a:ext cx="33382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</a:t>
            </a:r>
            <a:endParaRPr sz="6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126186" y="2894004"/>
            <a:ext cx="52887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ؤ</a:t>
            </a:r>
            <a:endParaRPr sz="6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3284569" y="3840368"/>
            <a:ext cx="5100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ئـ</a:t>
            </a:r>
            <a:endParaRPr sz="5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g1313f589252b6d_0"/>
          <p:cNvGrpSpPr/>
          <p:nvPr/>
        </p:nvGrpSpPr>
        <p:grpSpPr>
          <a:xfrm>
            <a:off x="0" y="1"/>
            <a:ext cx="12095018" cy="6857999"/>
            <a:chOff x="0" y="1"/>
            <a:chExt cx="12095018" cy="6857999"/>
          </a:xfrm>
        </p:grpSpPr>
        <p:pic>
          <p:nvPicPr>
            <p:cNvPr id="56" name="Google Shape;56;g1313f589252b6d_0"/>
            <p:cNvPicPr preferRelativeResize="0"/>
            <p:nvPr/>
          </p:nvPicPr>
          <p:blipFill rotWithShape="1">
            <a:blip r:embed="rId3">
              <a:alphaModFix/>
            </a:blip>
            <a:srcRect l="1068" t="2151" b="6682"/>
            <a:stretch/>
          </p:blipFill>
          <p:spPr>
            <a:xfrm>
              <a:off x="0" y="1"/>
              <a:ext cx="12095018" cy="6857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g1313f589252b6d_0"/>
            <p:cNvGrpSpPr/>
            <p:nvPr/>
          </p:nvGrpSpPr>
          <p:grpSpPr>
            <a:xfrm>
              <a:off x="6497782" y="3714403"/>
              <a:ext cx="4530300" cy="1812300"/>
              <a:chOff x="0" y="610985"/>
              <a:chExt cx="4530300" cy="1812300"/>
            </a:xfrm>
          </p:grpSpPr>
          <p:sp>
            <p:nvSpPr>
              <p:cNvPr id="58" name="Google Shape;58;g1313f589252b6d_0"/>
              <p:cNvSpPr/>
              <p:nvPr/>
            </p:nvSpPr>
            <p:spPr>
              <a:xfrm>
                <a:off x="0" y="610985"/>
                <a:ext cx="4530300" cy="18123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50000"/>
                    </a:moveTo>
                    <a:lnTo>
                      <a:pt x="24000" y="0"/>
                    </a:lnTo>
                    <a:lnTo>
                      <a:pt x="24000" y="20000"/>
                    </a:lnTo>
                    <a:lnTo>
                      <a:pt x="60000" y="20000"/>
                    </a:lnTo>
                    <a:cubicBezTo>
                      <a:pt x="62071" y="20000"/>
                      <a:pt x="63750" y="22238"/>
                      <a:pt x="63750" y="25000"/>
                    </a:cubicBezTo>
                    <a:cubicBezTo>
                      <a:pt x="63750" y="27761"/>
                      <a:pt x="62071" y="30000"/>
                      <a:pt x="60000" y="30000"/>
                    </a:cubicBezTo>
                    <a:cubicBezTo>
                      <a:pt x="57929" y="30000"/>
                      <a:pt x="56250" y="32239"/>
                      <a:pt x="56250" y="35000"/>
                    </a:cubicBezTo>
                    <a:cubicBezTo>
                      <a:pt x="56250" y="37762"/>
                      <a:pt x="57929" y="40000"/>
                      <a:pt x="60000" y="40000"/>
                    </a:cubicBezTo>
                    <a:lnTo>
                      <a:pt x="96000" y="40000"/>
                    </a:lnTo>
                    <a:lnTo>
                      <a:pt x="96000" y="20000"/>
                    </a:lnTo>
                    <a:lnTo>
                      <a:pt x="120000" y="70000"/>
                    </a:lnTo>
                    <a:lnTo>
                      <a:pt x="96000" y="120000"/>
                    </a:lnTo>
                    <a:lnTo>
                      <a:pt x="96000" y="100000"/>
                    </a:lnTo>
                    <a:lnTo>
                      <a:pt x="60000" y="100000"/>
                    </a:lnTo>
                    <a:lnTo>
                      <a:pt x="60000" y="100000"/>
                    </a:lnTo>
                    <a:cubicBezTo>
                      <a:pt x="57929" y="100000"/>
                      <a:pt x="56250" y="97762"/>
                      <a:pt x="56250" y="95000"/>
                    </a:cubicBezTo>
                    <a:lnTo>
                      <a:pt x="56250" y="80000"/>
                    </a:lnTo>
                    <a:lnTo>
                      <a:pt x="24000" y="80000"/>
                    </a:lnTo>
                    <a:lnTo>
                      <a:pt x="24000" y="100000"/>
                    </a:lnTo>
                    <a:close/>
                  </a:path>
                  <a:path w="120000" h="120000" fill="darkenLess" extrusionOk="0">
                    <a:moveTo>
                      <a:pt x="63750" y="25000"/>
                    </a:moveTo>
                    <a:cubicBezTo>
                      <a:pt x="63750" y="27761"/>
                      <a:pt x="62071" y="30000"/>
                      <a:pt x="60000" y="30000"/>
                    </a:cubicBezTo>
                    <a:cubicBezTo>
                      <a:pt x="57929" y="30000"/>
                      <a:pt x="56250" y="32239"/>
                      <a:pt x="56250" y="35000"/>
                    </a:cubicBezTo>
                    <a:cubicBezTo>
                      <a:pt x="56250" y="37762"/>
                      <a:pt x="57929" y="40000"/>
                      <a:pt x="60000" y="40000"/>
                    </a:cubicBezTo>
                    <a:lnTo>
                      <a:pt x="63750" y="40000"/>
                    </a:lnTo>
                    <a:close/>
                  </a:path>
                  <a:path w="120000" h="120000" fill="none" extrusionOk="0">
                    <a:moveTo>
                      <a:pt x="0" y="50000"/>
                    </a:moveTo>
                    <a:lnTo>
                      <a:pt x="24000" y="0"/>
                    </a:lnTo>
                    <a:lnTo>
                      <a:pt x="24000" y="20000"/>
                    </a:lnTo>
                    <a:lnTo>
                      <a:pt x="60000" y="20000"/>
                    </a:lnTo>
                    <a:cubicBezTo>
                      <a:pt x="62071" y="20000"/>
                      <a:pt x="63750" y="22238"/>
                      <a:pt x="63750" y="25000"/>
                    </a:cubicBezTo>
                    <a:cubicBezTo>
                      <a:pt x="63750" y="27761"/>
                      <a:pt x="62071" y="30000"/>
                      <a:pt x="60000" y="30000"/>
                    </a:cubicBezTo>
                    <a:cubicBezTo>
                      <a:pt x="57929" y="30000"/>
                      <a:pt x="56250" y="32239"/>
                      <a:pt x="56250" y="35000"/>
                    </a:cubicBezTo>
                    <a:cubicBezTo>
                      <a:pt x="56250" y="37762"/>
                      <a:pt x="57929" y="40000"/>
                      <a:pt x="60000" y="40000"/>
                    </a:cubicBezTo>
                    <a:lnTo>
                      <a:pt x="96000" y="40000"/>
                    </a:lnTo>
                    <a:lnTo>
                      <a:pt x="96000" y="20000"/>
                    </a:lnTo>
                    <a:lnTo>
                      <a:pt x="120000" y="70000"/>
                    </a:lnTo>
                    <a:lnTo>
                      <a:pt x="96000" y="120000"/>
                    </a:lnTo>
                    <a:lnTo>
                      <a:pt x="96000" y="100000"/>
                    </a:lnTo>
                    <a:lnTo>
                      <a:pt x="60000" y="100000"/>
                    </a:lnTo>
                    <a:lnTo>
                      <a:pt x="60000" y="100000"/>
                    </a:lnTo>
                    <a:cubicBezTo>
                      <a:pt x="57929" y="100000"/>
                      <a:pt x="56250" y="97762"/>
                      <a:pt x="56250" y="95000"/>
                    </a:cubicBezTo>
                    <a:lnTo>
                      <a:pt x="56250" y="80000"/>
                    </a:lnTo>
                    <a:lnTo>
                      <a:pt x="24000" y="80000"/>
                    </a:lnTo>
                    <a:lnTo>
                      <a:pt x="24000" y="100000"/>
                    </a:lnTo>
                    <a:close/>
                    <a:moveTo>
                      <a:pt x="63750" y="25000"/>
                    </a:moveTo>
                    <a:lnTo>
                      <a:pt x="63750" y="40000"/>
                    </a:lnTo>
                    <a:moveTo>
                      <a:pt x="56250" y="35000"/>
                    </a:moveTo>
                    <a:lnTo>
                      <a:pt x="56250" y="8000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g1313f589252b6d_0"/>
              <p:cNvSpPr/>
              <p:nvPr/>
            </p:nvSpPr>
            <p:spPr>
              <a:xfrm>
                <a:off x="543652" y="928116"/>
                <a:ext cx="1494900" cy="888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g1313f589252b6d_0"/>
              <p:cNvSpPr txBox="1"/>
              <p:nvPr/>
            </p:nvSpPr>
            <p:spPr>
              <a:xfrm>
                <a:off x="543652" y="928116"/>
                <a:ext cx="1494900" cy="888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0" tIns="85325" rIns="0" bIns="91425" anchor="ctr" anchorCtr="0">
                <a:noAutofit/>
              </a:bodyPr>
              <a:lstStyle/>
              <a:p>
                <a:pPr marL="0" marR="0" lvl="0" indent="0" algn="ctr" rtl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ar-SA" sz="2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حركة ما قبلها</a:t>
                </a: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g1313f589252b6d_0"/>
              <p:cNvSpPr/>
              <p:nvPr/>
            </p:nvSpPr>
            <p:spPr>
              <a:xfrm>
                <a:off x="2265218" y="1218064"/>
                <a:ext cx="1767000" cy="888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g1313f589252b6d_0"/>
              <p:cNvSpPr txBox="1"/>
              <p:nvPr/>
            </p:nvSpPr>
            <p:spPr>
              <a:xfrm>
                <a:off x="2265218" y="1218064"/>
                <a:ext cx="1767000" cy="888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0" tIns="85325" rIns="0" bIns="91425" anchor="ctr" anchorCtr="0">
                <a:noAutofit/>
              </a:bodyPr>
              <a:lstStyle/>
              <a:p>
                <a:pPr marL="0" marR="0" lvl="0" indent="0" algn="ctr" rtl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ar-SA" sz="2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حركتها</a:t>
                </a: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g1313f589252b6d_0"/>
            <p:cNvSpPr/>
            <p:nvPr/>
          </p:nvSpPr>
          <p:spPr>
            <a:xfrm>
              <a:off x="7398326" y="623455"/>
              <a:ext cx="1288500" cy="720300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127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762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g1313f589252b6d_0"/>
            <p:cNvSpPr txBox="1"/>
            <p:nvPr/>
          </p:nvSpPr>
          <p:spPr>
            <a:xfrm>
              <a:off x="8575964" y="623455"/>
              <a:ext cx="1731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ar-SA" sz="3200" b="0" i="0" u="none" strike="noStrike" cap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الخلاصة</a:t>
              </a:r>
              <a:endParaRPr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g1313f589252b6d_0"/>
            <p:cNvSpPr txBox="1"/>
            <p:nvPr/>
          </p:nvSpPr>
          <p:spPr>
            <a:xfrm>
              <a:off x="7121236" y="2036618"/>
              <a:ext cx="34221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ar-SA" sz="2800" b="0" i="0" u="none" strike="noStrike" cap="non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يتحكم في شكل كتابة الهمزة المتوسطة أمران </a:t>
              </a:r>
              <a:endParaRPr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" name="Google Shape;66;g1313f589252b6d_0"/>
            <p:cNvGrpSpPr/>
            <p:nvPr/>
          </p:nvGrpSpPr>
          <p:grpSpPr>
            <a:xfrm>
              <a:off x="1025236" y="998081"/>
              <a:ext cx="4752218" cy="4211482"/>
              <a:chOff x="0" y="526856"/>
              <a:chExt cx="4752218" cy="4211482"/>
            </a:xfrm>
          </p:grpSpPr>
          <p:sp>
            <p:nvSpPr>
              <p:cNvPr id="67" name="Google Shape;67;g1313f589252b6d_0"/>
              <p:cNvSpPr/>
              <p:nvPr/>
            </p:nvSpPr>
            <p:spPr>
              <a:xfrm>
                <a:off x="1163780" y="3238338"/>
                <a:ext cx="2424600" cy="1500000"/>
              </a:xfrm>
              <a:prstGeom prst="ellipse">
                <a:avLst/>
              </a:prstGeom>
              <a:solidFill>
                <a:srgbClr val="4372C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g1313f589252b6d_0"/>
              <p:cNvSpPr txBox="1"/>
              <p:nvPr/>
            </p:nvSpPr>
            <p:spPr>
              <a:xfrm>
                <a:off x="1518847" y="3457991"/>
                <a:ext cx="1714500" cy="10605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15225" tIns="15225" rIns="15225" bIns="15225" anchor="ctr" anchorCtr="0">
                <a:noAutofit/>
              </a:bodyPr>
              <a:lstStyle/>
              <a:p>
                <a:pPr marL="0" marR="0" lvl="0" indent="0" algn="ctr" rtl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ar-SA" sz="2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تكتب الهمزة المتوسطة على ياء إذا كانت</a:t>
                </a: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g1313f589252b6d_0"/>
              <p:cNvSpPr/>
              <p:nvPr/>
            </p:nvSpPr>
            <p:spPr>
              <a:xfrm rot="-7839811">
                <a:off x="435750" y="2440007"/>
                <a:ext cx="1587899" cy="427407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g1313f589252b6d_0"/>
              <p:cNvSpPr/>
              <p:nvPr/>
            </p:nvSpPr>
            <p:spPr>
              <a:xfrm>
                <a:off x="0" y="1096167"/>
                <a:ext cx="1425000" cy="1910400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g1313f589252b6d_0"/>
              <p:cNvSpPr txBox="1"/>
              <p:nvPr/>
            </p:nvSpPr>
            <p:spPr>
              <a:xfrm>
                <a:off x="41734" y="1137901"/>
                <a:ext cx="1341300" cy="18267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ar-SA" sz="2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إذا جاءت الهمزة مفتوحة أو مضمومة وقبلها ياء ساكنة </a:t>
                </a: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g1313f589252b6d_0"/>
              <p:cNvSpPr/>
              <p:nvPr/>
            </p:nvSpPr>
            <p:spPr>
              <a:xfrm rot="-5457651">
                <a:off x="1561630" y="2145918"/>
                <a:ext cx="1574321" cy="427561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g1313f589252b6d_0"/>
              <p:cNvSpPr/>
              <p:nvPr/>
            </p:nvSpPr>
            <p:spPr>
              <a:xfrm>
                <a:off x="1623106" y="526856"/>
                <a:ext cx="1425000" cy="2091600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g1313f589252b6d_0"/>
              <p:cNvSpPr txBox="1"/>
              <p:nvPr/>
            </p:nvSpPr>
            <p:spPr>
              <a:xfrm>
                <a:off x="1664840" y="568590"/>
                <a:ext cx="1341300" cy="20082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ar-SA" sz="2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إذا جاء الحرف الذي قبلها مكسور</a:t>
                </a: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g1313f589252b6d_0"/>
              <p:cNvSpPr/>
              <p:nvPr/>
            </p:nvSpPr>
            <p:spPr>
              <a:xfrm rot="-2980012">
                <a:off x="2716909" y="2427213"/>
                <a:ext cx="1606073" cy="427379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g1313f589252b6d_0"/>
              <p:cNvSpPr/>
              <p:nvPr/>
            </p:nvSpPr>
            <p:spPr>
              <a:xfrm>
                <a:off x="3327218" y="992906"/>
                <a:ext cx="1425000" cy="2071800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g1313f589252b6d_0"/>
              <p:cNvSpPr txBox="1"/>
              <p:nvPr/>
            </p:nvSpPr>
            <p:spPr>
              <a:xfrm>
                <a:off x="3368952" y="1034640"/>
                <a:ext cx="1341300" cy="19881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0590"/>
                  </a:srgbClr>
                </a:outerShdw>
              </a:effectLst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ar-SA" sz="2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إذا جاءت مكسورة </a:t>
                </a: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37312" y="-2065226"/>
            <a:ext cx="7254242" cy="1104941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/>
          <p:nvPr/>
        </p:nvSpPr>
        <p:spPr>
          <a:xfrm rot="-466600">
            <a:off x="19828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324" y="-762060"/>
            <a:ext cx="1763188" cy="124745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 rot="-569400">
            <a:off x="5034829" y="2191874"/>
            <a:ext cx="1986870" cy="18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 txBox="1"/>
          <p:nvPr/>
        </p:nvSpPr>
        <p:spPr>
          <a:xfrm rot="597214">
            <a:off x="4518041" y="581969"/>
            <a:ext cx="2047246" cy="1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 rot="-218377">
            <a:off x="3973260" y="4433639"/>
            <a:ext cx="2617755" cy="6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5094" r="47754" b="25567"/>
          <a:stretch/>
        </p:blipFill>
        <p:spPr>
          <a:xfrm rot="-1275697">
            <a:off x="-357988" y="-143510"/>
            <a:ext cx="2976356" cy="281063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/>
          <p:nvPr/>
        </p:nvSpPr>
        <p:spPr>
          <a:xfrm>
            <a:off x="2392030" y="1087497"/>
            <a:ext cx="8261793" cy="52555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5" descr="A picture containing writing implement, stationary, penci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534922">
            <a:off x="407195" y="3344880"/>
            <a:ext cx="1624939" cy="317328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 txBox="1"/>
          <p:nvPr/>
        </p:nvSpPr>
        <p:spPr>
          <a:xfrm>
            <a:off x="1870302" y="15337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ar-SA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سلم الحركات </a:t>
            </a:r>
            <a:endParaRPr/>
          </a:p>
        </p:txBody>
      </p:sp>
      <p:cxnSp>
        <p:nvCxnSpPr>
          <p:cNvPr id="92" name="Google Shape;92;p5"/>
          <p:cNvCxnSpPr/>
          <p:nvPr/>
        </p:nvCxnSpPr>
        <p:spPr>
          <a:xfrm rot="10800000" flipH="1">
            <a:off x="3137359" y="4070301"/>
            <a:ext cx="3234000" cy="1237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5"/>
          <p:cNvCxnSpPr/>
          <p:nvPr/>
        </p:nvCxnSpPr>
        <p:spPr>
          <a:xfrm rot="-5400000">
            <a:off x="6237414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5"/>
          <p:cNvCxnSpPr/>
          <p:nvPr/>
        </p:nvCxnSpPr>
        <p:spPr>
          <a:xfrm>
            <a:off x="8088502" y="2085398"/>
            <a:ext cx="1460809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5"/>
          <p:cNvCxnSpPr/>
          <p:nvPr/>
        </p:nvCxnSpPr>
        <p:spPr>
          <a:xfrm>
            <a:off x="3137359" y="5308101"/>
            <a:ext cx="0" cy="1014761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5"/>
          <p:cNvSpPr txBox="1"/>
          <p:nvPr/>
        </p:nvSpPr>
        <p:spPr>
          <a:xfrm>
            <a:off x="8344979" y="2408784"/>
            <a:ext cx="12043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الكسرة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6583086" y="3267427"/>
            <a:ext cx="13492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الضمة</a:t>
            </a:r>
            <a:r>
              <a:rPr lang="ar-SA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5"/>
          <p:cNvSpPr txBox="1"/>
          <p:nvPr/>
        </p:nvSpPr>
        <p:spPr>
          <a:xfrm>
            <a:off x="4977311" y="4271037"/>
            <a:ext cx="13939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الفتحة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9" name="Google Shape;99;p5"/>
          <p:cNvSpPr txBox="1"/>
          <p:nvPr/>
        </p:nvSpPr>
        <p:spPr>
          <a:xfrm>
            <a:off x="3404988" y="5497671"/>
            <a:ext cx="1427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السكون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8216740" y="1084009"/>
            <a:ext cx="12043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ئـ</a:t>
            </a:r>
            <a:endParaRPr/>
          </a:p>
        </p:txBody>
      </p:sp>
      <p:sp>
        <p:nvSpPr>
          <p:cNvPr id="101" name="Google Shape;101;p5"/>
          <p:cNvSpPr txBox="1"/>
          <p:nvPr/>
        </p:nvSpPr>
        <p:spPr>
          <a:xfrm>
            <a:off x="6555208" y="2125319"/>
            <a:ext cx="13492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ؤ</a:t>
            </a:r>
            <a:endParaRPr/>
          </a:p>
        </p:txBody>
      </p:sp>
      <p:sp>
        <p:nvSpPr>
          <p:cNvPr id="102" name="Google Shape;102;p5"/>
          <p:cNvSpPr txBox="1"/>
          <p:nvPr/>
        </p:nvSpPr>
        <p:spPr>
          <a:xfrm>
            <a:off x="4832345" y="3146985"/>
            <a:ext cx="13381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أ</a:t>
            </a:r>
            <a:endParaRPr/>
          </a:p>
        </p:txBody>
      </p:sp>
      <p:sp>
        <p:nvSpPr>
          <p:cNvPr id="103" name="Google Shape;103;p5"/>
          <p:cNvSpPr txBox="1"/>
          <p:nvPr/>
        </p:nvSpPr>
        <p:spPr>
          <a:xfrm>
            <a:off x="3271174" y="4271037"/>
            <a:ext cx="13604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ء</a:t>
            </a:r>
            <a:endParaRPr/>
          </a:p>
        </p:txBody>
      </p:sp>
      <p:cxnSp>
        <p:nvCxnSpPr>
          <p:cNvPr id="104" name="Google Shape;104;p5"/>
          <p:cNvCxnSpPr/>
          <p:nvPr/>
        </p:nvCxnSpPr>
        <p:spPr>
          <a:xfrm rot="10800000" flipH="1">
            <a:off x="3137360" y="4070301"/>
            <a:ext cx="3234000" cy="1237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5"/>
          <p:cNvCxnSpPr/>
          <p:nvPr/>
        </p:nvCxnSpPr>
        <p:spPr>
          <a:xfrm rot="-5400000">
            <a:off x="6237414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5"/>
          <p:cNvCxnSpPr/>
          <p:nvPr/>
        </p:nvCxnSpPr>
        <p:spPr>
          <a:xfrm>
            <a:off x="3137360" y="5308101"/>
            <a:ext cx="0" cy="1014761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5"/>
          <p:cNvSpPr txBox="1"/>
          <p:nvPr/>
        </p:nvSpPr>
        <p:spPr>
          <a:xfrm>
            <a:off x="4977312" y="4271037"/>
            <a:ext cx="13939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الفتحة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8" name="Google Shape;108;p5"/>
          <p:cNvSpPr txBox="1"/>
          <p:nvPr/>
        </p:nvSpPr>
        <p:spPr>
          <a:xfrm>
            <a:off x="3404989" y="5497671"/>
            <a:ext cx="1427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السكون</a:t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4832346" y="3146985"/>
            <a:ext cx="13381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أ</a:t>
            </a:r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3271175" y="4271037"/>
            <a:ext cx="13604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ء</a:t>
            </a:r>
            <a:endParaRPr/>
          </a:p>
        </p:txBody>
      </p:sp>
      <p:cxnSp>
        <p:nvCxnSpPr>
          <p:cNvPr id="111" name="Google Shape;111;p5"/>
          <p:cNvCxnSpPr/>
          <p:nvPr/>
        </p:nvCxnSpPr>
        <p:spPr>
          <a:xfrm rot="10800000" flipH="1">
            <a:off x="3137361" y="4070301"/>
            <a:ext cx="3234000" cy="1237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5"/>
          <p:cNvCxnSpPr/>
          <p:nvPr/>
        </p:nvCxnSpPr>
        <p:spPr>
          <a:xfrm rot="-5400000">
            <a:off x="6237416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5"/>
          <p:cNvCxnSpPr/>
          <p:nvPr/>
        </p:nvCxnSpPr>
        <p:spPr>
          <a:xfrm>
            <a:off x="3137361" y="5308101"/>
            <a:ext cx="0" cy="1014761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5"/>
          <p:cNvSpPr txBox="1"/>
          <p:nvPr/>
        </p:nvSpPr>
        <p:spPr>
          <a:xfrm>
            <a:off x="4977313" y="4271037"/>
            <a:ext cx="13939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الفتحة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3404990" y="5497671"/>
            <a:ext cx="1427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السكون</a:t>
            </a:r>
            <a:endParaRPr/>
          </a:p>
        </p:txBody>
      </p:sp>
      <p:sp>
        <p:nvSpPr>
          <p:cNvPr id="116" name="Google Shape;116;p5"/>
          <p:cNvSpPr txBox="1"/>
          <p:nvPr/>
        </p:nvSpPr>
        <p:spPr>
          <a:xfrm>
            <a:off x="4832347" y="3146985"/>
            <a:ext cx="13381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أ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3271176" y="4271037"/>
            <a:ext cx="13604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ء</a:t>
            </a:r>
            <a:endParaRPr/>
          </a:p>
        </p:txBody>
      </p:sp>
      <p:cxnSp>
        <p:nvCxnSpPr>
          <p:cNvPr id="118" name="Google Shape;118;p5"/>
          <p:cNvCxnSpPr/>
          <p:nvPr/>
        </p:nvCxnSpPr>
        <p:spPr>
          <a:xfrm rot="10800000" flipH="1">
            <a:off x="3137362" y="4070301"/>
            <a:ext cx="3234000" cy="1237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5"/>
          <p:cNvCxnSpPr/>
          <p:nvPr/>
        </p:nvCxnSpPr>
        <p:spPr>
          <a:xfrm rot="-5400000">
            <a:off x="6237416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5"/>
          <p:cNvCxnSpPr/>
          <p:nvPr/>
        </p:nvCxnSpPr>
        <p:spPr>
          <a:xfrm>
            <a:off x="3137362" y="5308101"/>
            <a:ext cx="0" cy="1014761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5"/>
          <p:cNvSpPr txBox="1"/>
          <p:nvPr/>
        </p:nvSpPr>
        <p:spPr>
          <a:xfrm>
            <a:off x="4977314" y="4271037"/>
            <a:ext cx="13939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الفتحة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2" name="Google Shape;122;p5"/>
          <p:cNvSpPr txBox="1"/>
          <p:nvPr/>
        </p:nvSpPr>
        <p:spPr>
          <a:xfrm>
            <a:off x="3404991" y="5497671"/>
            <a:ext cx="14273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السكون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4832348" y="3146985"/>
            <a:ext cx="13381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أ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1870303" y="15337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ar-SA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سلم الحركات </a:t>
            </a:r>
            <a:endParaRPr/>
          </a:p>
        </p:txBody>
      </p:sp>
      <p:cxnSp>
        <p:nvCxnSpPr>
          <p:cNvPr id="125" name="Google Shape;125;p5"/>
          <p:cNvCxnSpPr/>
          <p:nvPr/>
        </p:nvCxnSpPr>
        <p:spPr>
          <a:xfrm>
            <a:off x="8088503" y="2085398"/>
            <a:ext cx="1460809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5"/>
          <p:cNvSpPr txBox="1"/>
          <p:nvPr/>
        </p:nvSpPr>
        <p:spPr>
          <a:xfrm>
            <a:off x="8216741" y="1084009"/>
            <a:ext cx="12043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ئـ</a:t>
            </a:r>
            <a:endParaRPr/>
          </a:p>
        </p:txBody>
      </p:sp>
      <p:cxnSp>
        <p:nvCxnSpPr>
          <p:cNvPr id="127" name="Google Shape;127;p5"/>
          <p:cNvCxnSpPr/>
          <p:nvPr/>
        </p:nvCxnSpPr>
        <p:spPr>
          <a:xfrm rot="-5400000">
            <a:off x="6237418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5"/>
          <p:cNvSpPr txBox="1"/>
          <p:nvPr/>
        </p:nvSpPr>
        <p:spPr>
          <a:xfrm>
            <a:off x="8344980" y="2408784"/>
            <a:ext cx="12043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الكسرة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1870304" y="15337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ar-SA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سلم الحركات </a:t>
            </a:r>
            <a:endParaRPr/>
          </a:p>
        </p:txBody>
      </p:sp>
      <p:cxnSp>
        <p:nvCxnSpPr>
          <p:cNvPr id="130" name="Google Shape;130;p5"/>
          <p:cNvCxnSpPr/>
          <p:nvPr/>
        </p:nvCxnSpPr>
        <p:spPr>
          <a:xfrm>
            <a:off x="8088504" y="2085398"/>
            <a:ext cx="1460809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5"/>
          <p:cNvSpPr txBox="1"/>
          <p:nvPr/>
        </p:nvSpPr>
        <p:spPr>
          <a:xfrm>
            <a:off x="8216742" y="1084009"/>
            <a:ext cx="12043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ئـ</a:t>
            </a:r>
            <a:endParaRPr/>
          </a:p>
        </p:txBody>
      </p:sp>
      <p:cxnSp>
        <p:nvCxnSpPr>
          <p:cNvPr id="132" name="Google Shape;132;p5"/>
          <p:cNvCxnSpPr/>
          <p:nvPr/>
        </p:nvCxnSpPr>
        <p:spPr>
          <a:xfrm rot="-5400000">
            <a:off x="6237418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6555209" y="2125319"/>
            <a:ext cx="13492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ؤ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8344981" y="2408784"/>
            <a:ext cx="12043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الكسرة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1870305" y="15337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ar-SA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سلم الحركات </a:t>
            </a:r>
            <a:endParaRPr/>
          </a:p>
        </p:txBody>
      </p:sp>
      <p:cxnSp>
        <p:nvCxnSpPr>
          <p:cNvPr id="136" name="Google Shape;136;p5"/>
          <p:cNvCxnSpPr/>
          <p:nvPr/>
        </p:nvCxnSpPr>
        <p:spPr>
          <a:xfrm>
            <a:off x="8088505" y="2085398"/>
            <a:ext cx="1460809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5"/>
          <p:cNvSpPr txBox="1"/>
          <p:nvPr/>
        </p:nvSpPr>
        <p:spPr>
          <a:xfrm>
            <a:off x="8216743" y="1084009"/>
            <a:ext cx="12043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ئـ</a:t>
            </a:r>
            <a:endParaRPr/>
          </a:p>
        </p:txBody>
      </p:sp>
      <p:cxnSp>
        <p:nvCxnSpPr>
          <p:cNvPr id="138" name="Google Shape;138;p5"/>
          <p:cNvCxnSpPr/>
          <p:nvPr/>
        </p:nvCxnSpPr>
        <p:spPr>
          <a:xfrm rot="-5400000">
            <a:off x="6237420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5"/>
          <p:cNvSpPr txBox="1"/>
          <p:nvPr/>
        </p:nvSpPr>
        <p:spPr>
          <a:xfrm>
            <a:off x="6583087" y="3267427"/>
            <a:ext cx="13492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الضمة</a:t>
            </a:r>
            <a:r>
              <a:rPr lang="ar-SA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4832349" y="3146985"/>
            <a:ext cx="13381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أ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6555210" y="2125319"/>
            <a:ext cx="13492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ؤ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8344982" y="2408784"/>
            <a:ext cx="12043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الكسرة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143" name="Google Shape;143;p5"/>
          <p:cNvCxnSpPr/>
          <p:nvPr/>
        </p:nvCxnSpPr>
        <p:spPr>
          <a:xfrm>
            <a:off x="8088506" y="2085398"/>
            <a:ext cx="1460809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5"/>
          <p:cNvSpPr txBox="1"/>
          <p:nvPr/>
        </p:nvSpPr>
        <p:spPr>
          <a:xfrm>
            <a:off x="8216744" y="1084009"/>
            <a:ext cx="12043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ئـ</a:t>
            </a:r>
            <a:endParaRPr/>
          </a:p>
        </p:txBody>
      </p:sp>
      <p:cxnSp>
        <p:nvCxnSpPr>
          <p:cNvPr id="145" name="Google Shape;145;p5"/>
          <p:cNvCxnSpPr/>
          <p:nvPr/>
        </p:nvCxnSpPr>
        <p:spPr>
          <a:xfrm rot="-5400000">
            <a:off x="6237420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5"/>
          <p:cNvSpPr txBox="1"/>
          <p:nvPr/>
        </p:nvSpPr>
        <p:spPr>
          <a:xfrm>
            <a:off x="6583088" y="3267427"/>
            <a:ext cx="13492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الضمة</a:t>
            </a:r>
            <a:r>
              <a:rPr lang="ar-SA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4832350" y="3146985"/>
            <a:ext cx="13381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أ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6555211" y="2125319"/>
            <a:ext cx="13492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ؤ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8344983" y="2408784"/>
            <a:ext cx="12043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ar-SA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الكسرة</a:t>
            </a:r>
            <a:r>
              <a:rPr lang="ar-SA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150" name="Google Shape;150;p5"/>
          <p:cNvCxnSpPr/>
          <p:nvPr/>
        </p:nvCxnSpPr>
        <p:spPr>
          <a:xfrm>
            <a:off x="8088507" y="2085398"/>
            <a:ext cx="1460809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5"/>
          <p:cNvSpPr txBox="1"/>
          <p:nvPr/>
        </p:nvSpPr>
        <p:spPr>
          <a:xfrm>
            <a:off x="8216745" y="1084009"/>
            <a:ext cx="12043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lang="ar-SA" sz="5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ئـ</a:t>
            </a:r>
            <a:endParaRPr/>
          </a:p>
        </p:txBody>
      </p:sp>
      <p:cxnSp>
        <p:nvCxnSpPr>
          <p:cNvPr id="152" name="Google Shape;152;p5"/>
          <p:cNvCxnSpPr/>
          <p:nvPr/>
        </p:nvCxnSpPr>
        <p:spPr>
          <a:xfrm rot="-5400000">
            <a:off x="6237421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5"/>
          <p:cNvCxnSpPr/>
          <p:nvPr/>
        </p:nvCxnSpPr>
        <p:spPr>
          <a:xfrm rot="10800000" flipH="1">
            <a:off x="3137363" y="4070301"/>
            <a:ext cx="3234000" cy="1237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5"/>
          <p:cNvCxnSpPr/>
          <p:nvPr/>
        </p:nvCxnSpPr>
        <p:spPr>
          <a:xfrm>
            <a:off x="3137363" y="5308101"/>
            <a:ext cx="0" cy="1014761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5"/>
          <p:cNvCxnSpPr/>
          <p:nvPr/>
        </p:nvCxnSpPr>
        <p:spPr>
          <a:xfrm rot="-5400000">
            <a:off x="6237423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5"/>
          <p:cNvCxnSpPr/>
          <p:nvPr/>
        </p:nvCxnSpPr>
        <p:spPr>
          <a:xfrm rot="10800000" flipH="1">
            <a:off x="3137364" y="4070301"/>
            <a:ext cx="3234000" cy="1237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5"/>
          <p:cNvCxnSpPr/>
          <p:nvPr/>
        </p:nvCxnSpPr>
        <p:spPr>
          <a:xfrm>
            <a:off x="3137364" y="5308101"/>
            <a:ext cx="0" cy="1014761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5"/>
          <p:cNvCxnSpPr/>
          <p:nvPr/>
        </p:nvCxnSpPr>
        <p:spPr>
          <a:xfrm rot="-5400000">
            <a:off x="6237423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5"/>
          <p:cNvCxnSpPr/>
          <p:nvPr/>
        </p:nvCxnSpPr>
        <p:spPr>
          <a:xfrm rot="10800000" flipH="1">
            <a:off x="3137365" y="4070301"/>
            <a:ext cx="3234000" cy="12378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5"/>
          <p:cNvCxnSpPr/>
          <p:nvPr/>
        </p:nvCxnSpPr>
        <p:spPr>
          <a:xfrm>
            <a:off x="3137365" y="5308101"/>
            <a:ext cx="0" cy="1014761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1" name="Google Shape;161;p5"/>
          <p:cNvCxnSpPr/>
          <p:nvPr/>
        </p:nvCxnSpPr>
        <p:spPr>
          <a:xfrm rot="-5400000">
            <a:off x="6237425" y="2219316"/>
            <a:ext cx="1984800" cy="1717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 descr="Diagram, venn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4036" y="1047588"/>
            <a:ext cx="6908776" cy="557201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1644300" y="244301"/>
            <a:ext cx="89033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استخرج الهمزة المتوسطة على السطر </a:t>
            </a:r>
            <a:endParaRPr sz="54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0" name="Shape 6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0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428289" y="-1874250"/>
            <a:ext cx="6872289" cy="1104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/>
          <p:nvPr/>
        </p:nvSpPr>
        <p:spPr>
          <a:xfrm rot="-466600">
            <a:off x="19828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323" y="-467586"/>
            <a:ext cx="1763188" cy="124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 rot="-569400">
            <a:off x="5034829" y="2191874"/>
            <a:ext cx="1986870" cy="18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 rot="597214">
            <a:off x="4518041" y="581969"/>
            <a:ext cx="2047246" cy="1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 rot="-218377">
            <a:off x="3973260" y="4433639"/>
            <a:ext cx="2617755" cy="6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5094" r="47754" b="25567"/>
          <a:stretch/>
        </p:blipFill>
        <p:spPr>
          <a:xfrm rot="-1275697">
            <a:off x="-357988" y="-143510"/>
            <a:ext cx="2976356" cy="281063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2392030" y="1087497"/>
            <a:ext cx="8261793" cy="52555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 descr="A picture containing writing implement, stationary, penci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534922">
            <a:off x="407195" y="3344880"/>
            <a:ext cx="1624939" cy="317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2276061" y="11201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0000" lnSpcReduction="20000"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ar-SA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الحالة الأولى: </a:t>
            </a:r>
            <a:r>
              <a:rPr lang="ar-SA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ترسم الهمزة المتوسطة على السطر </a:t>
            </a:r>
            <a:endParaRPr sz="4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ar-SA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إذا كانت حركة الهمزة مفتوحة  بعد ألف مد </a:t>
            </a:r>
            <a:br>
              <a:rPr lang="ar-SA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8148207" y="2334556"/>
            <a:ext cx="2286016" cy="142876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3390314" y="4620572"/>
            <a:ext cx="6625883" cy="142876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ar-SA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التعليل/  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2576043" y="2405994"/>
            <a:ext cx="2286016" cy="142876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5362125" y="2405994"/>
            <a:ext cx="2286016" cy="142876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8291083" y="2691746"/>
            <a:ext cx="20002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تس</a:t>
            </a:r>
            <a:r>
              <a:rPr lang="ar-SA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r>
              <a:rPr lang="ar-SA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ء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َل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5719315" y="2763184"/>
            <a:ext cx="15716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تض</a:t>
            </a:r>
            <a:r>
              <a:rPr lang="ar-SA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r>
              <a:rPr lang="ar-SA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ءَ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2933233" y="2763184"/>
            <a:ext cx="15716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البر</a:t>
            </a:r>
            <a:r>
              <a:rPr lang="ar-SA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ء</a:t>
            </a:r>
            <a:r>
              <a:rPr lang="ar-SA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َ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 descr="A picture containing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428289" y="-1874250"/>
            <a:ext cx="6872289" cy="1104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 rot="-466600">
            <a:off x="19828" y="289186"/>
            <a:ext cx="2923520" cy="143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6323" y="-467586"/>
            <a:ext cx="1763188" cy="124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 rot="-569400">
            <a:off x="5034829" y="2191874"/>
            <a:ext cx="1986870" cy="18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 rot="597214">
            <a:off x="4518041" y="581969"/>
            <a:ext cx="2047246" cy="1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 rot="-218377">
            <a:off x="3973260" y="4433639"/>
            <a:ext cx="2617755" cy="6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5094" r="47754" b="25567"/>
          <a:stretch/>
        </p:blipFill>
        <p:spPr>
          <a:xfrm rot="-1275697">
            <a:off x="-357988" y="-143510"/>
            <a:ext cx="2976356" cy="281063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/>
        </p:nvSpPr>
        <p:spPr>
          <a:xfrm>
            <a:off x="2478277" y="1022666"/>
            <a:ext cx="8261793" cy="52555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1" descr="A picture containing writing implement, stationary, penci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534922">
            <a:off x="407195" y="3344880"/>
            <a:ext cx="1624939" cy="3173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2810577" y="1128314"/>
            <a:ext cx="808333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0000" lnSpcReduction="20000"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ar-SA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الحالة الثانية: </a:t>
            </a:r>
            <a:r>
              <a:rPr lang="ar-SA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ترسم الهمزة المتوسطة على السطر</a:t>
            </a:r>
            <a:endParaRPr sz="4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ar-SA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إذا كانت حركة مفتوحة بعد واو مد</a:t>
            </a:r>
            <a:br>
              <a:rPr lang="ar-SA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8148207" y="2217587"/>
            <a:ext cx="2286016" cy="142876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2810577" y="4699748"/>
            <a:ext cx="7374431" cy="142876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2581839" y="2147592"/>
            <a:ext cx="2286016" cy="142876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5362125" y="2221696"/>
            <a:ext cx="2286016" cy="142876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8359881" y="2557066"/>
            <a:ext cx="20002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مر</a:t>
            </a:r>
            <a:r>
              <a:rPr lang="ar-SA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ء</a:t>
            </a:r>
            <a:r>
              <a:rPr lang="ar-SA" sz="4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َ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813678" y="2514111"/>
            <a:ext cx="15716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نب</a:t>
            </a:r>
            <a:r>
              <a:rPr lang="ar-SA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ء</a:t>
            </a:r>
            <a:r>
              <a:rPr lang="ar-SA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َ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2893193" y="2464130"/>
            <a:ext cx="18323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ت</a:t>
            </a:r>
            <a:r>
              <a:rPr lang="ar-SA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وْ</a:t>
            </a:r>
            <a:r>
              <a:rPr lang="ar-S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ءَم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8289679" y="5078394"/>
            <a:ext cx="15717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التعليل /</a:t>
            </a:r>
            <a:endParaRPr sz="3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7.xml" val="4034836942"/>
  <p:tag name="ppt/slides/slide7.xml" val="2772579692"/>
  <p:tag name="ppt/slides/slide15.xml" val="504909197"/>
  <p:tag name="ppt/slides/slide1.xml" val="2387206505"/>
  <p:tag name="ppt/slides/slide2.xml" val="2563628926"/>
  <p:tag name="ppt/slides/slide3.xml" val="3609399126"/>
  <p:tag name="ppt/slides/slide4.xml" val="1597148265"/>
  <p:tag name="ppt/slides/slide5.xml" val="649096018"/>
  <p:tag name="ppt/slides/slide6.xml" val="653227796"/>
  <p:tag name="ppt/slides/slide8.xml" val="2109035615"/>
  <p:tag name="ppt/slides/slide9.xml" val="1418164093"/>
  <p:tag name="ppt/slides/slide10.xml" val="2305469145"/>
  <p:tag name="ppt/slides/slide11.xml" val="2729896827"/>
  <p:tag name="ppt/slides/slide12.xml" val="38813734"/>
  <p:tag name="ppt/slides/slide13.xml" val="4031795275"/>
  <p:tag name="ppt/slides/slide14.xml" val="1738367869"/>
  <p:tag name="ppt/slides/slide16.xml" val="3626569268"/>
  <p:tag name="ppt/slides/slide18.xml" val="1283318725"/>
  <p:tag name="ppt/slides/slide19.xml" val="1103002627"/>
  <p:tag name="ppt/slides/slide20.xml" val="1301792082"/>
  <p:tag name="ppt/slides/slide21.xml" val="2308985867"/>
  <p:tag name="ppt/slideMasters/slideMaster1.xml" val="2780399931"/>
  <p:tag name="ppt/slideLayouts/slideLayout1.xml" val="201816544"/>
  <p:tag name="ppt/slideLayouts/slideLayout2.xml" val="1160379012"/>
  <p:tag name="ppt/slideLayouts/slideLayout3.xml" val="1284045325"/>
  <p:tag name="ppt/slideLayouts/slideLayout4.xml" val="3510092859"/>
  <p:tag name="ppt/slideLayouts/slideLayout5.xml" val="3762805484"/>
  <p:tag name="ppt/slideLayouts/slideLayout6.xml" val="1529064374"/>
  <p:tag name="ppt/slideLayouts/slideLayout7.xml" val="2940404202"/>
  <p:tag name="ppt/slideLayouts/slideLayout8.xml" val="2013490517"/>
  <p:tag name="ppt/slideLayouts/slideLayout9.xml" val="2469494430"/>
  <p:tag name="ppt/slideLayouts/slideLayout10.xml" val="3511966628"/>
  <p:tag name="ppt/slideLayouts/slideLayout11.xml" val="3698681705"/>
  <p:tag name="ppt/slideLayouts/slideLayout12.xml" val="912947765"/>
  <p:tag name="ppt/notesSlides/notesSlide1.xml" val="2117088395"/>
  <p:tag name="ppt/notesSlides/notesSlide2.xml" val="2530227780"/>
  <p:tag name="ppt/notesSlides/notesSlide3.xml" val="3161330194"/>
  <p:tag name="ppt/notesSlides/notesSlide4.xml" val="1576220794"/>
  <p:tag name="ppt/notesSlides/notesSlide5.xml" val="2591008072"/>
  <p:tag name="ppt/notesSlides/notesSlide12.xml" val="2831497447"/>
  <p:tag name="ppt/notesSlides/notesSlide6.xml" val="853210599"/>
  <p:tag name="ppt/notesSlides/notesSlide7.xml" val="2854933724"/>
  <p:tag name="ppt/notesSlides/notesSlide8.xml" val="2591097739"/>
  <p:tag name="ppt/notesSlides/notesSlide9.xml" val="2603391302"/>
  <p:tag name="ppt/notesSlides/notesSlide10.xml" val="2401287251"/>
  <p:tag name="ppt/notesSlides/notesSlide11.xml" val="2837008029"/>
  <p:tag name="ppt/notesSlides/notesSlide13.xml" val="2026316737"/>
  <p:tag name="ppt/notesSlides/notesSlide14.xml" val="711745724"/>
  <p:tag name="ppt/notesMasters/notesMaster1.xml" val="2562117287"/>
  <p:tag name="ppt/media/image24.jpeg" val="3995716842"/>
  <p:tag name="ppt/media/image25.png" val="131384679"/>
  <p:tag name="ppt/theme/theme1.xml" val="1572619131"/>
  <p:tag name="ppt/media/hdphoto1.wdp" val="288842593"/>
  <p:tag name="ppt/media/image1.png" val="683969579"/>
  <p:tag name="ppt/theme/theme2.xml" val="1572619131"/>
  <p:tag name="ppt/media/image2.png" val="2614466439"/>
  <p:tag name="ppt/media/image3.jpeg" val="2260585635"/>
  <p:tag name="ppt/media/image4.png" val="3036988956"/>
  <p:tag name="ppt/media/image5.png" val="2775911082"/>
  <p:tag name="ppt/media/image6.png" val="2266264770"/>
  <p:tag name="ppt/media/image7.png" val="171825799"/>
  <p:tag name="ppt/media/image8.png" val="1877448932"/>
  <p:tag name="ppt/media/image9.png" val="4198405045"/>
  <p:tag name="ppt/media/image10.png" val="3601953502"/>
  <p:tag name="ppt/media/image13.jpeg" val="2349137479"/>
  <p:tag name="ppt/media/image14.png" val="3246626705"/>
  <p:tag name="ppt/media/image15.png" val="3106001630"/>
  <p:tag name="ppt/media/image16.png" val="1032541455"/>
  <p:tag name="ppt/media/image27.png" val="1475883883"/>
  <p:tag name="ppt/media/hdphoto2.wdp" val="1224284321"/>
  <p:tag name="ppt/media/image19.emf" val="77887290"/>
  <p:tag name="ppt/media/image28.png" val="591958672"/>
  <p:tag name="ppt/media/image29.png" val="1142839680"/>
  <p:tag name="ppt/media/image17.png" val="3460939912"/>
  <p:tag name="ppt/media/image30.png" val="242952229"/>
  <p:tag name="ppt/media/image22.png" val="2661584207"/>
  <p:tag name="ppt/media/image18.emf" val="3011135459"/>
  <p:tag name="ppt/media/image20.emf" val="3858615760"/>
  <p:tag name="ppt/media/image26.jpeg" val="3104201486"/>
  <p:tag name="ppt/media/image23.png" val="24554389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